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86" r:id="rId3"/>
    <p:sldId id="287" r:id="rId4"/>
    <p:sldId id="303" r:id="rId5"/>
    <p:sldId id="304" r:id="rId6"/>
    <p:sldId id="312" r:id="rId7"/>
    <p:sldId id="307" r:id="rId8"/>
    <p:sldId id="324" r:id="rId9"/>
    <p:sldId id="309" r:id="rId10"/>
    <p:sldId id="308" r:id="rId11"/>
    <p:sldId id="313" r:id="rId12"/>
    <p:sldId id="314" r:id="rId13"/>
    <p:sldId id="325" r:id="rId14"/>
    <p:sldId id="319" r:id="rId15"/>
    <p:sldId id="315" r:id="rId16"/>
    <p:sldId id="316" r:id="rId17"/>
    <p:sldId id="297" r:id="rId18"/>
    <p:sldId id="318" r:id="rId19"/>
    <p:sldId id="299" r:id="rId20"/>
    <p:sldId id="302" r:id="rId21"/>
    <p:sldId id="288" r:id="rId22"/>
    <p:sldId id="311" r:id="rId23"/>
    <p:sldId id="281" r:id="rId24"/>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59070" autoAdjust="0"/>
  </p:normalViewPr>
  <p:slideViewPr>
    <p:cSldViewPr>
      <p:cViewPr varScale="1">
        <p:scale>
          <a:sx n="68" d="100"/>
          <a:sy n="68" d="100"/>
        </p:scale>
        <p:origin x="2844"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80" d="100"/>
          <a:sy n="80" d="100"/>
        </p:scale>
        <p:origin x="-3942" y="-94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E5077E90-9A48-4933-8792-E815FA27DEC4}" type="datetimeFigureOut">
              <a:rPr lang="en-US" smtClean="0"/>
              <a:pPr/>
              <a:t>4/19/2017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0BB5E0DA-5E16-49DB-8C7E-9BE516304782}" type="slidenum">
              <a:rPr lang="en-US" smtClean="0"/>
              <a:pPr/>
              <a:t>‹#›</a:t>
            </a:fld>
            <a:endParaRPr lang="en-US"/>
          </a:p>
        </p:txBody>
      </p:sp>
    </p:spTree>
    <p:extLst>
      <p:ext uri="{BB962C8B-B14F-4D97-AF65-F5344CB8AC3E}">
        <p14:creationId xmlns:p14="http://schemas.microsoft.com/office/powerpoint/2010/main" val="1804477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Self intro</a:t>
            </a:r>
          </a:p>
          <a:p>
            <a:r>
              <a:rPr lang="en-US" dirty="0" smtClean="0"/>
              <a:t> working with OVPR</a:t>
            </a:r>
            <a:r>
              <a:rPr lang="en-US" baseline="0" dirty="0" smtClean="0"/>
              <a:t> for 4 years</a:t>
            </a:r>
          </a:p>
          <a:p>
            <a:r>
              <a:rPr lang="en-US" baseline="0" dirty="0" smtClean="0"/>
              <a:t>Worked with teams on proposals to many agencies including NSF, NIH, Dept. of Ed., energy and defense, foundations and non-profits</a:t>
            </a:r>
          </a:p>
          <a:p>
            <a:r>
              <a:rPr lang="en-US" baseline="0" dirty="0" smtClean="0"/>
              <a:t>Excited to be here!</a:t>
            </a:r>
            <a:endParaRPr lang="en-US" dirty="0"/>
          </a:p>
        </p:txBody>
      </p:sp>
      <p:sp>
        <p:nvSpPr>
          <p:cNvPr id="4" name="Slide Number Placeholder 3"/>
          <p:cNvSpPr>
            <a:spLocks noGrp="1"/>
          </p:cNvSpPr>
          <p:nvPr>
            <p:ph type="sldNum" sz="quarter" idx="10"/>
          </p:nvPr>
        </p:nvSpPr>
        <p:spPr/>
        <p:txBody>
          <a:bodyPr/>
          <a:lstStyle/>
          <a:p>
            <a:fld id="{0BB5E0DA-5E16-49DB-8C7E-9BE516304782}" type="slidenum">
              <a:rPr lang="en-US" smtClean="0"/>
              <a:pPr/>
              <a:t>1</a:t>
            </a:fld>
            <a:endParaRPr lang="en-US"/>
          </a:p>
        </p:txBody>
      </p:sp>
    </p:spTree>
    <p:extLst>
      <p:ext uri="{BB962C8B-B14F-4D97-AF65-F5344CB8AC3E}">
        <p14:creationId xmlns:p14="http://schemas.microsoft.com/office/powerpoint/2010/main" val="1512154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EVPRP research development</a:t>
            </a:r>
            <a:r>
              <a:rPr lang="en-US" baseline="0" dirty="0" smtClean="0"/>
              <a:t> </a:t>
            </a:r>
            <a:r>
              <a:rPr lang="en-US" dirty="0" smtClean="0"/>
              <a:t>services work with large, interdisciplinary proposals over $1 million. While providing consultations for smaller teams and individuals as well as numerous educational events throughout the year.</a:t>
            </a:r>
          </a:p>
          <a:p>
            <a:pPr>
              <a:buFont typeface="Arial" pitchFamily="34" charset="0"/>
              <a:buChar char="•"/>
            </a:pPr>
            <a:endParaRPr lang="en-US" dirty="0" smtClean="0"/>
          </a:p>
          <a:p>
            <a:pPr>
              <a:buFont typeface="Arial" pitchFamily="34" charset="0"/>
              <a:buChar char="•"/>
            </a:pPr>
            <a:r>
              <a:rPr lang="en-US" dirty="0" smtClean="0"/>
              <a:t>This</a:t>
            </a:r>
            <a:r>
              <a:rPr lang="en-US" baseline="0" dirty="0" smtClean="0"/>
              <a:t> presentation is different.  How many people have worked with faculty or on their own on grant proposals (show of hands, ask what agencies, type of grant </a:t>
            </a:r>
            <a:r>
              <a:rPr lang="en-US" baseline="0" dirty="0" err="1" smtClean="0"/>
              <a:t>etc</a:t>
            </a:r>
            <a:r>
              <a:rPr lang="en-US" baseline="0" dirty="0" smtClean="0"/>
              <a:t>)</a:t>
            </a:r>
          </a:p>
          <a:p>
            <a:pPr>
              <a:buFont typeface="Arial" pitchFamily="34" charset="0"/>
              <a:buChar char="•"/>
            </a:pPr>
            <a:r>
              <a:rPr lang="en-US" baseline="0" dirty="0" smtClean="0"/>
              <a:t>  How many of you expect to find work in a research-intensive university</a:t>
            </a:r>
          </a:p>
          <a:p>
            <a:pPr>
              <a:buFont typeface="Arial" pitchFamily="34" charset="0"/>
              <a:buChar char="•"/>
            </a:pPr>
            <a:r>
              <a:rPr lang="en-US" baseline="0" dirty="0" smtClean="0"/>
              <a:t>How many are currently on the market?</a:t>
            </a:r>
          </a:p>
          <a:p>
            <a:pPr>
              <a:buFont typeface="Arial" pitchFamily="34" charset="0"/>
              <a:buChar char="•"/>
            </a:pPr>
            <a:r>
              <a:rPr lang="en-US" baseline="0" dirty="0" smtClean="0"/>
              <a:t>How many feel confident in their ability to find and apply for funding?  Not confident to very confident.</a:t>
            </a:r>
          </a:p>
          <a:p>
            <a:pPr>
              <a:buFont typeface="Arial" pitchFamily="34" charset="0"/>
              <a:buChar char="•"/>
            </a:pPr>
            <a:endParaRPr lang="en-US" baseline="0" dirty="0" smtClean="0"/>
          </a:p>
          <a:p>
            <a:pPr>
              <a:buFont typeface="Arial" pitchFamily="34" charset="0"/>
              <a:buChar char="•"/>
            </a:pPr>
            <a:r>
              <a:rPr lang="en-US" baseline="0" dirty="0" smtClean="0"/>
              <a:t>It is very hard to develop skills in grant writing in 2 hours, so we focus on overall approach and identifying resources.</a:t>
            </a:r>
          </a:p>
          <a:p>
            <a:pPr>
              <a:buFont typeface="Arial" pitchFamily="34" charset="0"/>
              <a:buChar char="•"/>
            </a:pPr>
            <a:r>
              <a:rPr lang="en-US" baseline="0" dirty="0" smtClean="0"/>
              <a:t>Then, towards the end, we will discuss a few key tips to get you started.</a:t>
            </a:r>
            <a:endParaRPr lang="en-US" dirty="0" smtClean="0"/>
          </a:p>
          <a:p>
            <a:endParaRPr lang="en-US" dirty="0"/>
          </a:p>
        </p:txBody>
      </p:sp>
      <p:sp>
        <p:nvSpPr>
          <p:cNvPr id="4" name="Slide Number Placeholder 3"/>
          <p:cNvSpPr>
            <a:spLocks noGrp="1"/>
          </p:cNvSpPr>
          <p:nvPr>
            <p:ph type="sldNum" sz="quarter" idx="10"/>
          </p:nvPr>
        </p:nvSpPr>
        <p:spPr/>
        <p:txBody>
          <a:bodyPr/>
          <a:lstStyle/>
          <a:p>
            <a:fld id="{0BB5E0DA-5E16-49DB-8C7E-9BE51630478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points</a:t>
            </a:r>
            <a:r>
              <a:rPr lang="en-US" baseline="0" dirty="0" smtClean="0"/>
              <a:t> on this slide are not meant to be ‘overly gloomy’ but to provide an overview of some tensions between life as a graduate student/post-doc and the career pathways  you are preparing for.</a:t>
            </a:r>
          </a:p>
          <a:p>
            <a:endParaRPr lang="en-US" baseline="0" dirty="0" smtClean="0"/>
          </a:p>
          <a:p>
            <a:r>
              <a:rPr lang="en-US" baseline="0" dirty="0" smtClean="0"/>
              <a:t>Dependent on mentor—</a:t>
            </a:r>
            <a:r>
              <a:rPr lang="en-US" baseline="0" dirty="0" err="1" smtClean="0"/>
              <a:t>ie</a:t>
            </a:r>
            <a:r>
              <a:rPr lang="en-US" baseline="0" dirty="0" smtClean="0"/>
              <a:t>, he or she provides key projects and may or may not worry about developing your skills for the long term.</a:t>
            </a:r>
          </a:p>
          <a:p>
            <a:r>
              <a:rPr lang="en-US" baseline="0" dirty="0" smtClean="0"/>
              <a:t>Is he or she keeping an eye not only on your skills but on ‘the market’ for what areas of research are developing or ‘hot’?</a:t>
            </a:r>
          </a:p>
          <a:p>
            <a:endParaRPr lang="en-US" baseline="0" dirty="0" smtClean="0"/>
          </a:p>
          <a:p>
            <a:r>
              <a:rPr lang="en-US" baseline="0" dirty="0" smtClean="0"/>
              <a:t>Lots of uncertainty, not all of it from your research but funding climate, university hiring, family/life decisions</a:t>
            </a:r>
          </a:p>
          <a:p>
            <a:endParaRPr lang="en-US" baseline="0" dirty="0" smtClean="0"/>
          </a:p>
          <a:p>
            <a:r>
              <a:rPr lang="en-US" baseline="0" dirty="0" smtClean="0"/>
              <a:t>Typically, depending on fields, you are working on a smaller salary and hoping for a larger one.</a:t>
            </a:r>
          </a:p>
          <a:p>
            <a:endParaRPr lang="en-US" baseline="0" dirty="0" smtClean="0"/>
          </a:p>
          <a:p>
            <a:r>
              <a:rPr lang="en-US" baseline="0" dirty="0" smtClean="0"/>
              <a:t>Are you prepared?</a:t>
            </a:r>
            <a:endParaRPr lang="en-US" dirty="0"/>
          </a:p>
        </p:txBody>
      </p:sp>
      <p:sp>
        <p:nvSpPr>
          <p:cNvPr id="4" name="Slide Number Placeholder 3"/>
          <p:cNvSpPr>
            <a:spLocks noGrp="1"/>
          </p:cNvSpPr>
          <p:nvPr>
            <p:ph type="sldNum" sz="quarter" idx="10"/>
          </p:nvPr>
        </p:nvSpPr>
        <p:spPr/>
        <p:txBody>
          <a:bodyPr/>
          <a:lstStyle/>
          <a:p>
            <a:fld id="{0BB5E0DA-5E16-49DB-8C7E-9BE516304782}" type="slidenum">
              <a:rPr lang="en-US" smtClean="0"/>
              <a:pPr/>
              <a:t>3</a:t>
            </a:fld>
            <a:endParaRPr lang="en-US"/>
          </a:p>
        </p:txBody>
      </p:sp>
    </p:spTree>
    <p:extLst>
      <p:ext uri="{BB962C8B-B14F-4D97-AF65-F5344CB8AC3E}">
        <p14:creationId xmlns:p14="http://schemas.microsoft.com/office/powerpoint/2010/main" val="4017782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It’s easy</a:t>
            </a:r>
            <a:r>
              <a:rPr lang="en-US" baseline="0" dirty="0" smtClean="0"/>
              <a:t> to think that we will ‘wait’ to see what the ‘future holds’, but in fact, there are quite a few things you can pro-actively ‘do’ starting today.</a:t>
            </a:r>
          </a:p>
          <a:p>
            <a:endParaRPr lang="en-US" baseline="0" dirty="0" smtClean="0"/>
          </a:p>
          <a:p>
            <a:r>
              <a:rPr lang="en-US" baseline="0" dirty="0" smtClean="0"/>
              <a:t>So we’ll focus on things you can do on your own, things your mentor can work with you to do, and then some avenues for researching more information.</a:t>
            </a:r>
            <a:endParaRPr lang="en-US" dirty="0"/>
          </a:p>
        </p:txBody>
      </p:sp>
      <p:sp>
        <p:nvSpPr>
          <p:cNvPr id="4" name="Slide Number Placeholder 3"/>
          <p:cNvSpPr>
            <a:spLocks noGrp="1"/>
          </p:cNvSpPr>
          <p:nvPr>
            <p:ph type="sldNum" sz="quarter" idx="10"/>
          </p:nvPr>
        </p:nvSpPr>
        <p:spPr/>
        <p:txBody>
          <a:bodyPr/>
          <a:lstStyle/>
          <a:p>
            <a:fld id="{0BB5E0DA-5E16-49DB-8C7E-9BE516304782}" type="slidenum">
              <a:rPr lang="en-US" smtClean="0"/>
              <a:pPr/>
              <a:t>5</a:t>
            </a:fld>
            <a:endParaRPr lang="en-US"/>
          </a:p>
        </p:txBody>
      </p:sp>
    </p:spTree>
    <p:extLst>
      <p:ext uri="{BB962C8B-B14F-4D97-AF65-F5344CB8AC3E}">
        <p14:creationId xmlns:p14="http://schemas.microsoft.com/office/powerpoint/2010/main" val="848962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basic agencies—NIH, NSF, DOE, USDA</a:t>
            </a:r>
          </a:p>
          <a:p>
            <a:r>
              <a:rPr lang="en-US" dirty="0" smtClean="0"/>
              <a:t>NIH—life</a:t>
            </a:r>
            <a:r>
              <a:rPr lang="en-US" baseline="0" dirty="0" smtClean="0"/>
              <a:t> sciences, making life/public health improvements for </a:t>
            </a:r>
            <a:r>
              <a:rPr lang="en-US" baseline="0" dirty="0" err="1" smtClean="0"/>
              <a:t>americans</a:t>
            </a:r>
            <a:r>
              <a:rPr lang="en-US" baseline="0" dirty="0" smtClean="0"/>
              <a:t>.</a:t>
            </a:r>
          </a:p>
          <a:p>
            <a:r>
              <a:rPr lang="en-US" baseline="0" dirty="0" smtClean="0"/>
              <a:t>NSF Basic research and </a:t>
            </a:r>
            <a:r>
              <a:rPr lang="en-US" baseline="0" dirty="0" err="1" smtClean="0"/>
              <a:t>educuational</a:t>
            </a:r>
            <a:r>
              <a:rPr lang="en-US" baseline="0" dirty="0" smtClean="0"/>
              <a:t> programs in STEM, including engineering, social sciences, economics, agriculture…</a:t>
            </a:r>
          </a:p>
          <a:p>
            <a:r>
              <a:rPr lang="en-US" baseline="0" dirty="0" smtClean="0"/>
              <a:t>USDA—agriculture and environment</a:t>
            </a:r>
          </a:p>
          <a:p>
            <a:r>
              <a:rPr lang="en-US" baseline="0" dirty="0" smtClean="0"/>
              <a:t>DOE-energy, biofuels, nuclear programs</a:t>
            </a:r>
            <a:endParaRPr lang="en-US" dirty="0" smtClean="0"/>
          </a:p>
          <a:p>
            <a:r>
              <a:rPr lang="en-US" dirty="0" smtClean="0"/>
              <a:t>Will talk more later about FOAs</a:t>
            </a:r>
          </a:p>
          <a:p>
            <a:r>
              <a:rPr lang="en-US" dirty="0" smtClean="0"/>
              <a:t>Know the priorities and dollars by attending meetings and webinars, getting</a:t>
            </a:r>
            <a:r>
              <a:rPr lang="en-US" baseline="0" dirty="0" smtClean="0"/>
              <a:t> on </a:t>
            </a:r>
            <a:r>
              <a:rPr lang="en-US" baseline="0" dirty="0" err="1" smtClean="0"/>
              <a:t>listservs</a:t>
            </a:r>
            <a:r>
              <a:rPr lang="en-US" baseline="0" dirty="0" smtClean="0"/>
              <a:t> and networking…</a:t>
            </a:r>
            <a:endParaRPr lang="en-US" dirty="0"/>
          </a:p>
        </p:txBody>
      </p:sp>
      <p:sp>
        <p:nvSpPr>
          <p:cNvPr id="4" name="Slide Number Placeholder 3"/>
          <p:cNvSpPr>
            <a:spLocks noGrp="1"/>
          </p:cNvSpPr>
          <p:nvPr>
            <p:ph type="sldNum" sz="quarter" idx="10"/>
          </p:nvPr>
        </p:nvSpPr>
        <p:spPr/>
        <p:txBody>
          <a:bodyPr/>
          <a:lstStyle/>
          <a:p>
            <a:fld id="{0BB5E0DA-5E16-49DB-8C7E-9BE516304782}" type="slidenum">
              <a:rPr lang="en-US" smtClean="0"/>
              <a:pPr/>
              <a:t>6</a:t>
            </a:fld>
            <a:endParaRPr lang="en-US"/>
          </a:p>
        </p:txBody>
      </p:sp>
    </p:spTree>
    <p:extLst>
      <p:ext uri="{BB962C8B-B14F-4D97-AF65-F5344CB8AC3E}">
        <p14:creationId xmlns:p14="http://schemas.microsoft.com/office/powerpoint/2010/main" val="30355964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URLs, ask</a:t>
            </a:r>
            <a:r>
              <a:rPr lang="en-US" baseline="0" dirty="0" smtClean="0"/>
              <a:t> the audience for idea on how to network…</a:t>
            </a:r>
            <a:endParaRPr lang="en-US" dirty="0"/>
          </a:p>
        </p:txBody>
      </p:sp>
      <p:sp>
        <p:nvSpPr>
          <p:cNvPr id="4" name="Slide Number Placeholder 3"/>
          <p:cNvSpPr>
            <a:spLocks noGrp="1"/>
          </p:cNvSpPr>
          <p:nvPr>
            <p:ph type="sldNum" sz="quarter" idx="10"/>
          </p:nvPr>
        </p:nvSpPr>
        <p:spPr/>
        <p:txBody>
          <a:bodyPr/>
          <a:lstStyle/>
          <a:p>
            <a:fld id="{0BB5E0DA-5E16-49DB-8C7E-9BE516304782}" type="slidenum">
              <a:rPr lang="en-US" smtClean="0"/>
              <a:pPr/>
              <a:t>7</a:t>
            </a:fld>
            <a:endParaRPr lang="en-US"/>
          </a:p>
        </p:txBody>
      </p:sp>
    </p:spTree>
    <p:extLst>
      <p:ext uri="{BB962C8B-B14F-4D97-AF65-F5344CB8AC3E}">
        <p14:creationId xmlns:p14="http://schemas.microsoft.com/office/powerpoint/2010/main" val="3504086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Developing your career as a researcher means developing a strategy</a:t>
            </a:r>
            <a:r>
              <a:rPr lang="en-US" baseline="0" dirty="0" smtClean="0"/>
              <a:t> for becoming a well-funded researcher AND a strong collaborator.</a:t>
            </a:r>
          </a:p>
          <a:p>
            <a:pPr marL="171450" indent="-171450">
              <a:buFont typeface="Arial" panose="020B0604020202020204" pitchFamily="34" charset="0"/>
              <a:buChar char="•"/>
            </a:pPr>
            <a:r>
              <a:rPr lang="en-US" baseline="0" dirty="0" smtClean="0"/>
              <a:t>Be aware of the steep curve, low funding rates, and the importance of your ‘reputation’ as a collegial co-PI!</a:t>
            </a:r>
          </a:p>
          <a:p>
            <a:pPr marL="171450" indent="-171450">
              <a:buFont typeface="Arial" panose="020B0604020202020204" pitchFamily="34" charset="0"/>
              <a:buChar char="•"/>
            </a:pPr>
            <a:r>
              <a:rPr lang="en-US" baseline="0" dirty="0" smtClean="0"/>
              <a:t>Return to DIA2, look up Gabriela weaver and look at 2001, 2004, 2016 (look at </a:t>
            </a:r>
            <a:r>
              <a:rPr lang="en-US" baseline="0" dirty="0" err="1" smtClean="0"/>
              <a:t>Qojeich</a:t>
            </a:r>
            <a:r>
              <a:rPr lang="en-US" baseline="0" dirty="0" smtClean="0"/>
              <a:t> and Bin Yu)</a:t>
            </a:r>
            <a:endParaRPr lang="en-US" dirty="0"/>
          </a:p>
        </p:txBody>
      </p:sp>
      <p:sp>
        <p:nvSpPr>
          <p:cNvPr id="4" name="Slide Number Placeholder 3"/>
          <p:cNvSpPr>
            <a:spLocks noGrp="1"/>
          </p:cNvSpPr>
          <p:nvPr>
            <p:ph type="sldNum" sz="quarter" idx="10"/>
          </p:nvPr>
        </p:nvSpPr>
        <p:spPr/>
        <p:txBody>
          <a:bodyPr/>
          <a:lstStyle/>
          <a:p>
            <a:fld id="{0BB5E0DA-5E16-49DB-8C7E-9BE516304782}" type="slidenum">
              <a:rPr lang="en-US" smtClean="0"/>
              <a:pPr/>
              <a:t>16</a:t>
            </a:fld>
            <a:endParaRPr lang="en-US"/>
          </a:p>
        </p:txBody>
      </p:sp>
    </p:spTree>
    <p:extLst>
      <p:ext uri="{BB962C8B-B14F-4D97-AF65-F5344CB8AC3E}">
        <p14:creationId xmlns:p14="http://schemas.microsoft.com/office/powerpoint/2010/main" val="30465320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arenR"/>
            </a:pPr>
            <a:r>
              <a:rPr lang="en-US" dirty="0" smtClean="0"/>
              <a:t>Make sure your problem, well, is really a problem.  Better yet, one that has relevance to the explicit goals of</a:t>
            </a:r>
            <a:r>
              <a:rPr lang="en-US" baseline="0" dirty="0" smtClean="0"/>
              <a:t> the agency and of its specific call or RFP.  It is thus important to get to know the concerns of, for example, the NIH or NSF, and to read up on what topics have been funded by the NEH and at what funding level.  This is true even for internal grants.  For example, what might your college prefer to fund—summer travel for you to finish your book, or development of a new format for composition for incoming students?  </a:t>
            </a:r>
          </a:p>
          <a:p>
            <a:pPr marL="228600" indent="-228600">
              <a:buAutoNum type="arabicParenR"/>
            </a:pPr>
            <a:r>
              <a:rPr lang="en-US" baseline="0" dirty="0" smtClean="0"/>
              <a:t>Once you know you have a good idea that fits, you should try to find out information about who will be reviewing it.  Will it be a scientific panel of experts in your field of Old English linguistics or a broad panel of medievalists?  Will it be a panel of researchers in life sciences, or sent out to expert reviewers in ecosystems and marine biology.</a:t>
            </a:r>
          </a:p>
          <a:p>
            <a:pPr marL="228600" indent="-228600">
              <a:buAutoNum type="arabicParenR"/>
            </a:pPr>
            <a:r>
              <a:rPr lang="en-US" baseline="0" dirty="0" smtClean="0"/>
              <a:t>Make sure these reviewers know that you have enough experience to do the work and meet with success;  in some grants, for example, many education funding </a:t>
            </a:r>
            <a:r>
              <a:rPr lang="en-US" baseline="0" dirty="0" err="1" smtClean="0"/>
              <a:t>opps</a:t>
            </a:r>
            <a:r>
              <a:rPr lang="en-US" baseline="0" dirty="0" smtClean="0"/>
              <a:t>, will be looking that you already have the right connections with the right partners whether they be schools, non-profits, or businesses.  Such relationships take time to build.</a:t>
            </a:r>
          </a:p>
          <a:p>
            <a:pPr marL="228600" indent="-228600">
              <a:buAutoNum type="arabicParenR"/>
            </a:pPr>
            <a:r>
              <a:rPr lang="en-US" baseline="0" dirty="0" smtClean="0"/>
              <a:t>Last, as we will discuss throughout this presentation, writing with a firm outline in mind will reward your efforts to present an organized and convincing case for being funded.</a:t>
            </a:r>
            <a:endParaRPr lang="en-US" dirty="0"/>
          </a:p>
        </p:txBody>
      </p:sp>
      <p:sp>
        <p:nvSpPr>
          <p:cNvPr id="4" name="Slide Number Placeholder 3"/>
          <p:cNvSpPr>
            <a:spLocks noGrp="1"/>
          </p:cNvSpPr>
          <p:nvPr>
            <p:ph type="sldNum" sz="quarter" idx="10"/>
          </p:nvPr>
        </p:nvSpPr>
        <p:spPr/>
        <p:txBody>
          <a:bodyPr/>
          <a:lstStyle/>
          <a:p>
            <a:fld id="{0BB5E0DA-5E16-49DB-8C7E-9BE516304782}" type="slidenum">
              <a:rPr lang="en-US" smtClean="0"/>
              <a:pPr/>
              <a:t>20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BB5E0DA-5E16-49DB-8C7E-9BE516304782}"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ChangeArrowheads="1"/>
          </p:cNvSpPr>
          <p:nvPr/>
        </p:nvSpPr>
        <p:spPr bwMode="auto">
          <a:xfrm>
            <a:off x="5257800" y="0"/>
            <a:ext cx="3886200" cy="533400"/>
          </a:xfrm>
          <a:prstGeom prst="rect">
            <a:avLst/>
          </a:prstGeom>
          <a:gradFill rotWithShape="0">
            <a:gsLst>
              <a:gs pos="0">
                <a:schemeClr val="bg1"/>
              </a:gs>
              <a:gs pos="100000">
                <a:srgbClr val="B6A7A4"/>
              </a:gs>
            </a:gsLst>
            <a:lin ang="0" scaled="1"/>
          </a:gradFill>
          <a:ln w="9525">
            <a:noFill/>
            <a:miter lim="800000"/>
            <a:headEnd/>
            <a:tailEnd/>
          </a:ln>
          <a:effectLst/>
        </p:spPr>
        <p:txBody>
          <a:bodyPr wrap="none" anchor="ctr"/>
          <a:lstStyle/>
          <a:p>
            <a:endParaRPr lang="en-US" dirty="0"/>
          </a:p>
        </p:txBody>
      </p:sp>
      <p:sp>
        <p:nvSpPr>
          <p:cNvPr id="3075" name="Rectangle 3"/>
          <p:cNvSpPr>
            <a:spLocks noChangeArrowheads="1"/>
          </p:cNvSpPr>
          <p:nvPr/>
        </p:nvSpPr>
        <p:spPr bwMode="auto">
          <a:xfrm>
            <a:off x="1143000" y="685800"/>
            <a:ext cx="3886200" cy="6172200"/>
          </a:xfrm>
          <a:prstGeom prst="rect">
            <a:avLst/>
          </a:prstGeom>
          <a:gradFill rotWithShape="0">
            <a:gsLst>
              <a:gs pos="0">
                <a:srgbClr val="B6A7A4"/>
              </a:gs>
              <a:gs pos="100000">
                <a:schemeClr val="bg1"/>
              </a:gs>
            </a:gsLst>
            <a:lin ang="0" scaled="1"/>
          </a:gradFill>
          <a:ln w="9525">
            <a:noFill/>
            <a:miter lim="800000"/>
            <a:headEnd/>
            <a:tailEnd/>
          </a:ln>
          <a:effectLst/>
        </p:spPr>
        <p:txBody>
          <a:bodyPr wrap="none" anchor="ctr"/>
          <a:lstStyle/>
          <a:p>
            <a:endParaRPr lang="en-US" dirty="0"/>
          </a:p>
        </p:txBody>
      </p:sp>
      <p:sp>
        <p:nvSpPr>
          <p:cNvPr id="3076" name="Rectangle 4"/>
          <p:cNvSpPr>
            <a:spLocks noChangeArrowheads="1"/>
          </p:cNvSpPr>
          <p:nvPr/>
        </p:nvSpPr>
        <p:spPr bwMode="auto">
          <a:xfrm>
            <a:off x="4876800" y="685800"/>
            <a:ext cx="4267200" cy="6172200"/>
          </a:xfrm>
          <a:prstGeom prst="rect">
            <a:avLst/>
          </a:prstGeom>
          <a:gradFill rotWithShape="0">
            <a:gsLst>
              <a:gs pos="0">
                <a:schemeClr val="bg1"/>
              </a:gs>
              <a:gs pos="100000">
                <a:srgbClr val="E4DABE"/>
              </a:gs>
            </a:gsLst>
            <a:lin ang="0" scaled="1"/>
          </a:gradFill>
          <a:ln w="9525">
            <a:noFill/>
            <a:miter lim="800000"/>
            <a:headEnd/>
            <a:tailEnd/>
          </a:ln>
          <a:effectLst/>
        </p:spPr>
        <p:txBody>
          <a:bodyPr wrap="none" anchor="ctr"/>
          <a:lstStyle/>
          <a:p>
            <a:endParaRPr lang="en-US" dirty="0"/>
          </a:p>
        </p:txBody>
      </p:sp>
      <p:sp>
        <p:nvSpPr>
          <p:cNvPr id="3077" name="Rectangle 5"/>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78" name="Rectangle 6"/>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3079" name="Rectangle 7"/>
          <p:cNvSpPr>
            <a:spLocks noGrp="1" noChangeArrowheads="1"/>
          </p:cNvSpPr>
          <p:nvPr>
            <p:ph type="dt" sz="half" idx="2"/>
          </p:nvPr>
        </p:nvSpPr>
        <p:spPr>
          <a:xfrm>
            <a:off x="685800" y="6248400"/>
            <a:ext cx="1905000" cy="457200"/>
          </a:xfrm>
        </p:spPr>
        <p:txBody>
          <a:bodyPr/>
          <a:lstStyle>
            <a:lvl1pPr>
              <a:defRPr/>
            </a:lvl1pPr>
          </a:lstStyle>
          <a:p>
            <a:endParaRPr lang="en-US" dirty="0"/>
          </a:p>
        </p:txBody>
      </p:sp>
      <p:sp>
        <p:nvSpPr>
          <p:cNvPr id="3080" name="Rectangle 8"/>
          <p:cNvSpPr>
            <a:spLocks noGrp="1" noChangeArrowheads="1"/>
          </p:cNvSpPr>
          <p:nvPr>
            <p:ph type="ftr" sz="quarter" idx="3"/>
          </p:nvPr>
        </p:nvSpPr>
        <p:spPr>
          <a:xfrm>
            <a:off x="3124200" y="6248400"/>
            <a:ext cx="2895600" cy="457200"/>
          </a:xfrm>
        </p:spPr>
        <p:txBody>
          <a:bodyPr/>
          <a:lstStyle>
            <a:lvl1pPr>
              <a:defRPr/>
            </a:lvl1pPr>
          </a:lstStyle>
          <a:p>
            <a:endParaRPr lang="en-US" dirty="0"/>
          </a:p>
        </p:txBody>
      </p:sp>
      <p:sp>
        <p:nvSpPr>
          <p:cNvPr id="3081" name="Rectangle 9"/>
          <p:cNvSpPr>
            <a:spLocks noGrp="1" noChangeArrowheads="1"/>
          </p:cNvSpPr>
          <p:nvPr>
            <p:ph type="sldNum" sz="quarter" idx="4"/>
          </p:nvPr>
        </p:nvSpPr>
        <p:spPr>
          <a:xfrm>
            <a:off x="6553200" y="6248400"/>
            <a:ext cx="1905000" cy="457200"/>
          </a:xfrm>
        </p:spPr>
        <p:txBody>
          <a:bodyPr/>
          <a:lstStyle>
            <a:lvl1pPr>
              <a:defRPr/>
            </a:lvl1pPr>
          </a:lstStyle>
          <a:p>
            <a:fld id="{20C2DE62-89A5-4DF8-81EF-60952A9827CC}" type="slidenum">
              <a:rPr lang="en-US"/>
              <a:pPr/>
              <a:t>‹#›</a:t>
            </a:fld>
            <a:endParaRPr lang="en-US" dirty="0"/>
          </a:p>
        </p:txBody>
      </p:sp>
      <p:sp>
        <p:nvSpPr>
          <p:cNvPr id="3082" name="Rectangle 10"/>
          <p:cNvSpPr>
            <a:spLocks noChangeArrowheads="1"/>
          </p:cNvSpPr>
          <p:nvPr/>
        </p:nvSpPr>
        <p:spPr bwMode="auto">
          <a:xfrm>
            <a:off x="0" y="609600"/>
            <a:ext cx="9144000" cy="76200"/>
          </a:xfrm>
          <a:prstGeom prst="rect">
            <a:avLst/>
          </a:prstGeom>
          <a:gradFill rotWithShape="0">
            <a:gsLst>
              <a:gs pos="0">
                <a:srgbClr val="E4DABE"/>
              </a:gs>
              <a:gs pos="100000">
                <a:schemeClr val="bg1"/>
              </a:gs>
            </a:gsLst>
            <a:lin ang="0" scaled="1"/>
          </a:gradFill>
          <a:ln w="9525">
            <a:noFill/>
            <a:miter lim="800000"/>
            <a:headEnd/>
            <a:tailEnd/>
          </a:ln>
          <a:effectLst/>
        </p:spPr>
        <p:txBody>
          <a:bodyPr wrap="none" anchor="ctr"/>
          <a:lstStyle/>
          <a:p>
            <a:endParaRPr lang="en-US" dirty="0"/>
          </a:p>
        </p:txBody>
      </p:sp>
      <p:sp>
        <p:nvSpPr>
          <p:cNvPr id="3083" name="Rectangle 11"/>
          <p:cNvSpPr>
            <a:spLocks noChangeArrowheads="1"/>
          </p:cNvSpPr>
          <p:nvPr/>
        </p:nvSpPr>
        <p:spPr bwMode="auto">
          <a:xfrm>
            <a:off x="1676400" y="533400"/>
            <a:ext cx="7467600" cy="76200"/>
          </a:xfrm>
          <a:prstGeom prst="rect">
            <a:avLst/>
          </a:prstGeom>
          <a:gradFill rotWithShape="0">
            <a:gsLst>
              <a:gs pos="0">
                <a:schemeClr val="bg1"/>
              </a:gs>
              <a:gs pos="100000">
                <a:srgbClr val="E4DABE"/>
              </a:gs>
            </a:gsLst>
            <a:lin ang="0" scaled="1"/>
          </a:gradFill>
          <a:ln w="9525">
            <a:noFill/>
            <a:miter lim="800000"/>
            <a:headEnd/>
            <a:tailEnd/>
          </a:ln>
          <a:effectLst/>
        </p:spPr>
        <p:txBody>
          <a:bodyPr wrap="none" anchor="ctr"/>
          <a:lstStyle/>
          <a:p>
            <a:endParaRPr lang="en-US" dirty="0"/>
          </a:p>
        </p:txBody>
      </p:sp>
      <p:sp>
        <p:nvSpPr>
          <p:cNvPr id="3084" name="Rectangle 12"/>
          <p:cNvSpPr>
            <a:spLocks noChangeArrowheads="1"/>
          </p:cNvSpPr>
          <p:nvPr/>
        </p:nvSpPr>
        <p:spPr bwMode="auto">
          <a:xfrm>
            <a:off x="0" y="0"/>
            <a:ext cx="5562600" cy="533400"/>
          </a:xfrm>
          <a:prstGeom prst="rect">
            <a:avLst/>
          </a:prstGeom>
          <a:gradFill rotWithShape="0">
            <a:gsLst>
              <a:gs pos="0">
                <a:srgbClr val="E4DABE"/>
              </a:gs>
              <a:gs pos="100000">
                <a:schemeClr val="bg1"/>
              </a:gs>
            </a:gsLst>
            <a:lin ang="0" scaled="1"/>
          </a:gradFill>
          <a:ln w="9525">
            <a:noFill/>
            <a:miter lim="800000"/>
            <a:headEnd/>
            <a:tailEnd/>
          </a:ln>
          <a:effectLst/>
        </p:spPr>
        <p:txBody>
          <a:bodyPr wrap="none" anchor="ctr"/>
          <a:lstStyle/>
          <a:p>
            <a:endParaRPr lang="en-US" dirty="0"/>
          </a:p>
        </p:txBody>
      </p:sp>
      <p:pic>
        <p:nvPicPr>
          <p:cNvPr id="3085" name="Picture 13" descr="campus-tall"/>
          <p:cNvPicPr>
            <a:picLocks noChangeAspect="1" noChangeArrowheads="1"/>
          </p:cNvPicPr>
          <p:nvPr/>
        </p:nvPicPr>
        <p:blipFill>
          <a:blip r:embed="rId2" cstate="print"/>
          <a:srcRect l="6410" r="2563"/>
          <a:stretch>
            <a:fillRect/>
          </a:stretch>
        </p:blipFill>
        <p:spPr bwMode="auto">
          <a:xfrm>
            <a:off x="0" y="685800"/>
            <a:ext cx="1352550" cy="6172200"/>
          </a:xfrm>
          <a:prstGeom prst="rect">
            <a:avLst/>
          </a:prstGeom>
          <a:noFill/>
        </p:spPr>
      </p:pic>
      <p:sp>
        <p:nvSpPr>
          <p:cNvPr id="3086" name="Text Box 14"/>
          <p:cNvSpPr txBox="1">
            <a:spLocks noChangeArrowheads="1"/>
          </p:cNvSpPr>
          <p:nvPr/>
        </p:nvSpPr>
        <p:spPr bwMode="auto">
          <a:xfrm>
            <a:off x="5029200" y="76200"/>
            <a:ext cx="4114800" cy="523220"/>
          </a:xfrm>
          <a:prstGeom prst="rect">
            <a:avLst/>
          </a:prstGeom>
          <a:noFill/>
          <a:ln w="9525">
            <a:noFill/>
            <a:miter lim="800000"/>
            <a:headEnd/>
            <a:tailEnd/>
          </a:ln>
          <a:effectLst/>
        </p:spPr>
        <p:txBody>
          <a:bodyPr wrap="square">
            <a:spAutoFit/>
          </a:bodyPr>
          <a:lstStyle/>
          <a:p>
            <a:pPr algn="r">
              <a:spcBef>
                <a:spcPct val="50000"/>
              </a:spcBef>
            </a:pPr>
            <a:r>
              <a:rPr lang="en-US" sz="1400" b="1" i="1" dirty="0">
                <a:latin typeface="Minion" pitchFamily="18" charset="0"/>
              </a:rPr>
              <a:t>Office of the </a:t>
            </a:r>
            <a:r>
              <a:rPr lang="en-US" sz="1400" b="1" i="1" dirty="0" smtClean="0">
                <a:latin typeface="Minion" pitchFamily="18" charset="0"/>
              </a:rPr>
              <a:t>Executive Vice </a:t>
            </a:r>
            <a:r>
              <a:rPr lang="en-US" sz="1400" b="1" i="1" dirty="0">
                <a:latin typeface="Minion" pitchFamily="18" charset="0"/>
              </a:rPr>
              <a:t>President </a:t>
            </a:r>
            <a:r>
              <a:rPr lang="en-US" sz="1400" b="1" i="1" dirty="0" smtClean="0">
                <a:latin typeface="Minion" pitchFamily="18" charset="0"/>
              </a:rPr>
              <a:t/>
            </a:r>
            <a:br>
              <a:rPr lang="en-US" sz="1400" b="1" i="1" dirty="0" smtClean="0">
                <a:latin typeface="Minion" pitchFamily="18" charset="0"/>
              </a:rPr>
            </a:br>
            <a:r>
              <a:rPr lang="en-US" sz="1400" b="1" i="1" dirty="0" smtClean="0">
                <a:latin typeface="Minion" pitchFamily="18" charset="0"/>
              </a:rPr>
              <a:t>for Research and Partnerships</a:t>
            </a:r>
            <a:endParaRPr lang="en-US" sz="1400" b="1" i="1" dirty="0">
              <a:latin typeface="Minion" pitchFamily="18" charset="0"/>
            </a:endParaRPr>
          </a:p>
        </p:txBody>
      </p:sp>
      <p:sp>
        <p:nvSpPr>
          <p:cNvPr id="3088" name="Rectangle 16"/>
          <p:cNvSpPr>
            <a:spLocks noChangeArrowheads="1"/>
          </p:cNvSpPr>
          <p:nvPr/>
        </p:nvSpPr>
        <p:spPr bwMode="auto">
          <a:xfrm>
            <a:off x="2590800" y="2286000"/>
            <a:ext cx="6553200" cy="1981200"/>
          </a:xfrm>
          <a:prstGeom prst="rect">
            <a:avLst/>
          </a:prstGeom>
          <a:solidFill>
            <a:schemeClr val="bg1"/>
          </a:solidFill>
          <a:ln w="9525">
            <a:noFill/>
            <a:miter lim="800000"/>
            <a:headEnd/>
            <a:tailEnd/>
          </a:ln>
          <a:effectLst/>
        </p:spPr>
        <p:txBody>
          <a:bodyPr wrap="none" anchor="ctr"/>
          <a:lstStyle/>
          <a:p>
            <a:endParaRPr lang="en-US" dirty="0"/>
          </a:p>
        </p:txBody>
      </p:sp>
      <p:pic>
        <p:nvPicPr>
          <p:cNvPr id="3089" name="Picture 17" descr="PU_signature_ibm"/>
          <p:cNvPicPr>
            <a:picLocks noChangeAspect="1" noChangeArrowheads="1"/>
          </p:cNvPicPr>
          <p:nvPr/>
        </p:nvPicPr>
        <p:blipFill>
          <a:blip r:embed="rId3" cstate="print"/>
          <a:srcRect/>
          <a:stretch>
            <a:fillRect/>
          </a:stretch>
        </p:blipFill>
        <p:spPr bwMode="auto">
          <a:xfrm>
            <a:off x="2743200" y="2514600"/>
            <a:ext cx="4572000" cy="150177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E9F86A8-1B59-48B9-80FF-AF361939781E}"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47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954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85E14A2-D94B-41A5-B0D9-0ED497C0D02A}"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4FB11A-E4CB-4D96-B7A2-46C12F3CB529}"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59049-CA23-4723-BF59-A30D17A74FFC}" type="slidenum">
              <a:rPr lang="en-US" smtClean="0"/>
              <a:t>‹#›</a:t>
            </a:fld>
            <a:endParaRPr lang="en-US"/>
          </a:p>
        </p:txBody>
      </p:sp>
    </p:spTree>
    <p:extLst>
      <p:ext uri="{BB962C8B-B14F-4D97-AF65-F5344CB8AC3E}">
        <p14:creationId xmlns:p14="http://schemas.microsoft.com/office/powerpoint/2010/main" val="32129086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4FB11A-E4CB-4D96-B7A2-46C12F3CB529}"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59049-CA23-4723-BF59-A30D17A74FFC}" type="slidenum">
              <a:rPr lang="en-US" smtClean="0"/>
              <a:t>‹#›</a:t>
            </a:fld>
            <a:endParaRPr lang="en-US"/>
          </a:p>
        </p:txBody>
      </p:sp>
    </p:spTree>
    <p:extLst>
      <p:ext uri="{BB962C8B-B14F-4D97-AF65-F5344CB8AC3E}">
        <p14:creationId xmlns:p14="http://schemas.microsoft.com/office/powerpoint/2010/main" val="3513805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4FB11A-E4CB-4D96-B7A2-46C12F3CB529}"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59049-CA23-4723-BF59-A30D17A74FFC}" type="slidenum">
              <a:rPr lang="en-US" smtClean="0"/>
              <a:t>‹#›</a:t>
            </a:fld>
            <a:endParaRPr lang="en-US"/>
          </a:p>
        </p:txBody>
      </p:sp>
    </p:spTree>
    <p:extLst>
      <p:ext uri="{BB962C8B-B14F-4D97-AF65-F5344CB8AC3E}">
        <p14:creationId xmlns:p14="http://schemas.microsoft.com/office/powerpoint/2010/main" val="27051405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4FB11A-E4CB-4D96-B7A2-46C12F3CB529}" type="datetimeFigureOut">
              <a:rPr lang="en-US" smtClean="0"/>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559049-CA23-4723-BF59-A30D17A74FFC}" type="slidenum">
              <a:rPr lang="en-US" smtClean="0"/>
              <a:t>‹#›</a:t>
            </a:fld>
            <a:endParaRPr lang="en-US"/>
          </a:p>
        </p:txBody>
      </p:sp>
    </p:spTree>
    <p:extLst>
      <p:ext uri="{BB962C8B-B14F-4D97-AF65-F5344CB8AC3E}">
        <p14:creationId xmlns:p14="http://schemas.microsoft.com/office/powerpoint/2010/main" val="20044171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4FB11A-E4CB-4D96-B7A2-46C12F3CB529}" type="datetimeFigureOut">
              <a:rPr lang="en-US" smtClean="0"/>
              <a:t>4/19/2017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559049-CA23-4723-BF59-A30D17A74FFC}" type="slidenum">
              <a:rPr lang="en-US" smtClean="0"/>
              <a:t>‹#›</a:t>
            </a:fld>
            <a:endParaRPr lang="en-US"/>
          </a:p>
        </p:txBody>
      </p:sp>
    </p:spTree>
    <p:extLst>
      <p:ext uri="{BB962C8B-B14F-4D97-AF65-F5344CB8AC3E}">
        <p14:creationId xmlns:p14="http://schemas.microsoft.com/office/powerpoint/2010/main" val="33844985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4FB11A-E4CB-4D96-B7A2-46C12F3CB529}" type="datetimeFigureOut">
              <a:rPr lang="en-US" smtClean="0"/>
              <a:t>4/19/2017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559049-CA23-4723-BF59-A30D17A74FFC}" type="slidenum">
              <a:rPr lang="en-US" smtClean="0"/>
              <a:t>‹#›</a:t>
            </a:fld>
            <a:endParaRPr lang="en-US"/>
          </a:p>
        </p:txBody>
      </p:sp>
    </p:spTree>
    <p:extLst>
      <p:ext uri="{BB962C8B-B14F-4D97-AF65-F5344CB8AC3E}">
        <p14:creationId xmlns:p14="http://schemas.microsoft.com/office/powerpoint/2010/main" val="32723861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4FB11A-E4CB-4D96-B7A2-46C12F3CB529}" type="datetimeFigureOut">
              <a:rPr lang="en-US" smtClean="0"/>
              <a:t>4/19/2017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559049-CA23-4723-BF59-A30D17A74FFC}" type="slidenum">
              <a:rPr lang="en-US" smtClean="0"/>
              <a:t>‹#›</a:t>
            </a:fld>
            <a:endParaRPr lang="en-US"/>
          </a:p>
        </p:txBody>
      </p:sp>
    </p:spTree>
    <p:extLst>
      <p:ext uri="{BB962C8B-B14F-4D97-AF65-F5344CB8AC3E}">
        <p14:creationId xmlns:p14="http://schemas.microsoft.com/office/powerpoint/2010/main" val="36883708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4FB11A-E4CB-4D96-B7A2-46C12F3CB529}" type="datetimeFigureOut">
              <a:rPr lang="en-US" smtClean="0"/>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559049-CA23-4723-BF59-A30D17A74FFC}" type="slidenum">
              <a:rPr lang="en-US" smtClean="0"/>
              <a:t>‹#›</a:t>
            </a:fld>
            <a:endParaRPr lang="en-US"/>
          </a:p>
        </p:txBody>
      </p:sp>
    </p:spTree>
    <p:extLst>
      <p:ext uri="{BB962C8B-B14F-4D97-AF65-F5344CB8AC3E}">
        <p14:creationId xmlns:p14="http://schemas.microsoft.com/office/powerpoint/2010/main" val="1972414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E87EB998-2AA6-4C70-9203-6EDCC7068339}" type="slidenum">
              <a:rPr lang="en-US"/>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4FB11A-E4CB-4D96-B7A2-46C12F3CB529}" type="datetimeFigureOut">
              <a:rPr lang="en-US" smtClean="0"/>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559049-CA23-4723-BF59-A30D17A74FFC}" type="slidenum">
              <a:rPr lang="en-US" smtClean="0"/>
              <a:t>‹#›</a:t>
            </a:fld>
            <a:endParaRPr lang="en-US"/>
          </a:p>
        </p:txBody>
      </p:sp>
    </p:spTree>
    <p:extLst>
      <p:ext uri="{BB962C8B-B14F-4D97-AF65-F5344CB8AC3E}">
        <p14:creationId xmlns:p14="http://schemas.microsoft.com/office/powerpoint/2010/main" val="3270710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4FB11A-E4CB-4D96-B7A2-46C12F3CB529}"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59049-CA23-4723-BF59-A30D17A74FFC}" type="slidenum">
              <a:rPr lang="en-US" smtClean="0"/>
              <a:t>‹#›</a:t>
            </a:fld>
            <a:endParaRPr lang="en-US"/>
          </a:p>
        </p:txBody>
      </p:sp>
    </p:spTree>
    <p:extLst>
      <p:ext uri="{BB962C8B-B14F-4D97-AF65-F5344CB8AC3E}">
        <p14:creationId xmlns:p14="http://schemas.microsoft.com/office/powerpoint/2010/main" val="35990470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4FB11A-E4CB-4D96-B7A2-46C12F3CB529}"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59049-CA23-4723-BF59-A30D17A74FFC}" type="slidenum">
              <a:rPr lang="en-US" smtClean="0"/>
              <a:t>‹#›</a:t>
            </a:fld>
            <a:endParaRPr lang="en-US"/>
          </a:p>
        </p:txBody>
      </p:sp>
    </p:spTree>
    <p:extLst>
      <p:ext uri="{BB962C8B-B14F-4D97-AF65-F5344CB8AC3E}">
        <p14:creationId xmlns:p14="http://schemas.microsoft.com/office/powerpoint/2010/main" val="759549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869733CC-2D17-4E1F-ACCF-660C5766D82E}"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F5A44F46-E91F-4704-ABDD-85DA5B0FB683}"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925752A8-2C39-4BF5-B2C6-20D13FCD3D21}"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6AE52A7D-068C-4EFE-9881-0FC26431D68E}"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845D2B3E-06DE-419E-A3F2-D696CD3E237D}" type="slidenum">
              <a:rPr lang="en-US"/>
              <a:pPr/>
              <a:t>‹#›</a:t>
            </a:fld>
            <a:endParaRPr lang="en-US" dirty="0"/>
          </a:p>
        </p:txBody>
      </p:sp>
      <p:sp>
        <p:nvSpPr>
          <p:cNvPr id="5" name="Title 4"/>
          <p:cNvSpPr>
            <a:spLocks noGrp="1"/>
          </p:cNvSpPr>
          <p:nvPr>
            <p:ph type="title"/>
          </p:nvPr>
        </p:nvSpPr>
        <p:spPr/>
        <p:txBody>
          <a:bodyPr/>
          <a:lstStyle/>
          <a:p>
            <a:r>
              <a:rPr lang="en-US" dirty="0" smtClean="0"/>
              <a:t>Click to edit Master title style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77676941-BF7D-48BC-8F6C-63C208A4BDAE}"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0A1B125-8903-4A80-93EE-E74F81FB3024}"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 name="Rectangle 20"/>
          <p:cNvSpPr>
            <a:spLocks noChangeArrowheads="1"/>
          </p:cNvSpPr>
          <p:nvPr/>
        </p:nvSpPr>
        <p:spPr bwMode="auto">
          <a:xfrm>
            <a:off x="5257800" y="0"/>
            <a:ext cx="3886200" cy="533400"/>
          </a:xfrm>
          <a:prstGeom prst="rect">
            <a:avLst/>
          </a:prstGeom>
          <a:gradFill rotWithShape="0">
            <a:gsLst>
              <a:gs pos="0">
                <a:schemeClr val="bg1"/>
              </a:gs>
              <a:gs pos="100000">
                <a:srgbClr val="B6A7A4"/>
              </a:gs>
            </a:gsLst>
            <a:lin ang="0" scaled="1"/>
          </a:gradFill>
          <a:ln w="9525">
            <a:noFill/>
            <a:miter lim="800000"/>
            <a:headEnd/>
            <a:tailEnd/>
          </a:ln>
          <a:effectLst/>
        </p:spPr>
        <p:txBody>
          <a:bodyPr wrap="none" anchor="ctr"/>
          <a:lstStyle/>
          <a:p>
            <a:endParaRPr lang="en-US" dirty="0"/>
          </a:p>
        </p:txBody>
      </p:sp>
      <p:sp>
        <p:nvSpPr>
          <p:cNvPr id="1042" name="Rectangle 18"/>
          <p:cNvSpPr>
            <a:spLocks noChangeArrowheads="1"/>
          </p:cNvSpPr>
          <p:nvPr/>
        </p:nvSpPr>
        <p:spPr bwMode="auto">
          <a:xfrm>
            <a:off x="1143000" y="685800"/>
            <a:ext cx="3886200" cy="6172200"/>
          </a:xfrm>
          <a:prstGeom prst="rect">
            <a:avLst/>
          </a:prstGeom>
          <a:gradFill rotWithShape="0">
            <a:gsLst>
              <a:gs pos="0">
                <a:srgbClr val="B6A7A4"/>
              </a:gs>
              <a:gs pos="100000">
                <a:schemeClr val="bg1"/>
              </a:gs>
            </a:gsLst>
            <a:lin ang="0" scaled="1"/>
          </a:gradFill>
          <a:ln w="9525">
            <a:noFill/>
            <a:miter lim="800000"/>
            <a:headEnd/>
            <a:tailEnd/>
          </a:ln>
          <a:effectLst/>
        </p:spPr>
        <p:txBody>
          <a:bodyPr wrap="none" anchor="ctr"/>
          <a:lstStyle/>
          <a:p>
            <a:endParaRPr lang="en-US" dirty="0"/>
          </a:p>
        </p:txBody>
      </p:sp>
      <p:sp>
        <p:nvSpPr>
          <p:cNvPr id="1041" name="Rectangle 17"/>
          <p:cNvSpPr>
            <a:spLocks noChangeArrowheads="1"/>
          </p:cNvSpPr>
          <p:nvPr/>
        </p:nvSpPr>
        <p:spPr bwMode="auto">
          <a:xfrm>
            <a:off x="4876800" y="685800"/>
            <a:ext cx="4267200" cy="6172200"/>
          </a:xfrm>
          <a:prstGeom prst="rect">
            <a:avLst/>
          </a:prstGeom>
          <a:gradFill rotWithShape="0">
            <a:gsLst>
              <a:gs pos="0">
                <a:schemeClr val="bg1"/>
              </a:gs>
              <a:gs pos="100000">
                <a:srgbClr val="E4DABE"/>
              </a:gs>
            </a:gsLst>
            <a:lin ang="0" scaled="1"/>
          </a:gradFill>
          <a:ln w="9525">
            <a:noFill/>
            <a:miter lim="800000"/>
            <a:headEnd/>
            <a:tailEnd/>
          </a:ln>
          <a:effectLst/>
        </p:spPr>
        <p:txBody>
          <a:bodyPr wrap="none" anchor="ctr"/>
          <a:lstStyle/>
          <a:p>
            <a:endParaRPr lang="en-US" dirty="0"/>
          </a:p>
        </p:txBody>
      </p:sp>
      <p:sp>
        <p:nvSpPr>
          <p:cNvPr id="1026" name="Rectangle 2"/>
          <p:cNvSpPr>
            <a:spLocks noGrp="1" noChangeArrowheads="1"/>
          </p:cNvSpPr>
          <p:nvPr>
            <p:ph type="title"/>
          </p:nvPr>
        </p:nvSpPr>
        <p:spPr bwMode="auto">
          <a:xfrm>
            <a:off x="12954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2954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724400" y="63246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800">
                <a:latin typeface="+mn-lt"/>
              </a:defRPr>
            </a:lvl1pPr>
          </a:lstStyle>
          <a:p>
            <a:endParaRPr lang="en-US" dirty="0"/>
          </a:p>
        </p:txBody>
      </p:sp>
      <p:sp>
        <p:nvSpPr>
          <p:cNvPr id="1029" name="Rectangle 5"/>
          <p:cNvSpPr>
            <a:spLocks noGrp="1" noChangeArrowheads="1"/>
          </p:cNvSpPr>
          <p:nvPr>
            <p:ph type="ftr" sz="quarter" idx="3"/>
          </p:nvPr>
        </p:nvSpPr>
        <p:spPr bwMode="auto">
          <a:xfrm>
            <a:off x="1371600" y="63246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800">
                <a:latin typeface="+mn-lt"/>
              </a:defRPr>
            </a:lvl1pPr>
          </a:lstStyle>
          <a:p>
            <a:endParaRPr lang="en-US" dirty="0"/>
          </a:p>
        </p:txBody>
      </p:sp>
      <p:sp>
        <p:nvSpPr>
          <p:cNvPr id="1030" name="Rectangle 6"/>
          <p:cNvSpPr>
            <a:spLocks noGrp="1" noChangeArrowheads="1"/>
          </p:cNvSpPr>
          <p:nvPr>
            <p:ph type="sldNum" sz="quarter" idx="4"/>
          </p:nvPr>
        </p:nvSpPr>
        <p:spPr bwMode="auto">
          <a:xfrm>
            <a:off x="7086600" y="63246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latin typeface="+mn-lt"/>
              </a:defRPr>
            </a:lvl1pPr>
          </a:lstStyle>
          <a:p>
            <a:fld id="{72376C9F-AB28-43E5-B866-863CDF9CD397}" type="slidenum">
              <a:rPr lang="en-US"/>
              <a:pPr/>
              <a:t>‹#›</a:t>
            </a:fld>
            <a:endParaRPr lang="en-US" dirty="0"/>
          </a:p>
        </p:txBody>
      </p:sp>
      <p:sp>
        <p:nvSpPr>
          <p:cNvPr id="1033" name="Rectangle 9"/>
          <p:cNvSpPr>
            <a:spLocks noChangeArrowheads="1"/>
          </p:cNvSpPr>
          <p:nvPr/>
        </p:nvSpPr>
        <p:spPr bwMode="auto">
          <a:xfrm>
            <a:off x="0" y="609600"/>
            <a:ext cx="9144000" cy="76200"/>
          </a:xfrm>
          <a:prstGeom prst="rect">
            <a:avLst/>
          </a:prstGeom>
          <a:gradFill rotWithShape="0">
            <a:gsLst>
              <a:gs pos="0">
                <a:srgbClr val="E4DABE"/>
              </a:gs>
              <a:gs pos="100000">
                <a:schemeClr val="bg1"/>
              </a:gs>
            </a:gsLst>
            <a:lin ang="0" scaled="1"/>
          </a:gradFill>
          <a:ln w="9525">
            <a:noFill/>
            <a:miter lim="800000"/>
            <a:headEnd/>
            <a:tailEnd/>
          </a:ln>
          <a:effectLst/>
        </p:spPr>
        <p:txBody>
          <a:bodyPr wrap="none" anchor="ctr"/>
          <a:lstStyle/>
          <a:p>
            <a:endParaRPr lang="en-US" dirty="0"/>
          </a:p>
        </p:txBody>
      </p:sp>
      <p:sp>
        <p:nvSpPr>
          <p:cNvPr id="1035" name="Rectangle 11"/>
          <p:cNvSpPr>
            <a:spLocks noChangeArrowheads="1"/>
          </p:cNvSpPr>
          <p:nvPr/>
        </p:nvSpPr>
        <p:spPr bwMode="auto">
          <a:xfrm>
            <a:off x="1676400" y="533400"/>
            <a:ext cx="7467600" cy="76200"/>
          </a:xfrm>
          <a:prstGeom prst="rect">
            <a:avLst/>
          </a:prstGeom>
          <a:gradFill rotWithShape="0">
            <a:gsLst>
              <a:gs pos="0">
                <a:schemeClr val="bg1"/>
              </a:gs>
              <a:gs pos="100000">
                <a:srgbClr val="E4DABE"/>
              </a:gs>
            </a:gsLst>
            <a:lin ang="0" scaled="1"/>
          </a:gradFill>
          <a:ln w="9525">
            <a:noFill/>
            <a:miter lim="800000"/>
            <a:headEnd/>
            <a:tailEnd/>
          </a:ln>
          <a:effectLst/>
        </p:spPr>
        <p:txBody>
          <a:bodyPr wrap="none" anchor="ctr"/>
          <a:lstStyle/>
          <a:p>
            <a:endParaRPr lang="en-US" dirty="0"/>
          </a:p>
        </p:txBody>
      </p:sp>
      <p:sp>
        <p:nvSpPr>
          <p:cNvPr id="1036" name="Rectangle 12"/>
          <p:cNvSpPr>
            <a:spLocks noChangeArrowheads="1"/>
          </p:cNvSpPr>
          <p:nvPr/>
        </p:nvSpPr>
        <p:spPr bwMode="auto">
          <a:xfrm>
            <a:off x="1371600" y="0"/>
            <a:ext cx="4191000" cy="533400"/>
          </a:xfrm>
          <a:prstGeom prst="rect">
            <a:avLst/>
          </a:prstGeom>
          <a:gradFill rotWithShape="0">
            <a:gsLst>
              <a:gs pos="0">
                <a:srgbClr val="E4DABE"/>
              </a:gs>
              <a:gs pos="100000">
                <a:schemeClr val="bg1"/>
              </a:gs>
            </a:gsLst>
            <a:lin ang="0" scaled="1"/>
          </a:gradFill>
          <a:ln w="9525">
            <a:noFill/>
            <a:miter lim="800000"/>
            <a:headEnd/>
            <a:tailEnd/>
          </a:ln>
          <a:effectLst/>
        </p:spPr>
        <p:txBody>
          <a:bodyPr wrap="none" anchor="ctr"/>
          <a:lstStyle/>
          <a:p>
            <a:endParaRPr lang="en-US" dirty="0"/>
          </a:p>
        </p:txBody>
      </p:sp>
      <p:pic>
        <p:nvPicPr>
          <p:cNvPr id="1037" name="Picture 13" descr="campus-tall"/>
          <p:cNvPicPr>
            <a:picLocks noChangeAspect="1" noChangeArrowheads="1"/>
          </p:cNvPicPr>
          <p:nvPr/>
        </p:nvPicPr>
        <p:blipFill>
          <a:blip r:embed="rId13" cstate="print"/>
          <a:srcRect l="6410" r="2563"/>
          <a:stretch>
            <a:fillRect/>
          </a:stretch>
        </p:blipFill>
        <p:spPr bwMode="auto">
          <a:xfrm>
            <a:off x="0" y="685800"/>
            <a:ext cx="1352550" cy="6172200"/>
          </a:xfrm>
          <a:prstGeom prst="rect">
            <a:avLst/>
          </a:prstGeom>
          <a:noFill/>
        </p:spPr>
      </p:pic>
      <p:sp>
        <p:nvSpPr>
          <p:cNvPr id="1038" name="Text Box 14"/>
          <p:cNvSpPr txBox="1">
            <a:spLocks noChangeArrowheads="1"/>
          </p:cNvSpPr>
          <p:nvPr/>
        </p:nvSpPr>
        <p:spPr bwMode="auto">
          <a:xfrm>
            <a:off x="4724400" y="86380"/>
            <a:ext cx="4191000" cy="523220"/>
          </a:xfrm>
          <a:prstGeom prst="rect">
            <a:avLst/>
          </a:prstGeom>
          <a:noFill/>
          <a:ln w="9525">
            <a:noFill/>
            <a:miter lim="800000"/>
            <a:headEnd/>
            <a:tailEnd/>
          </a:ln>
          <a:effectLst/>
        </p:spPr>
        <p:txBody>
          <a:bodyPr wrap="square">
            <a:spAutoFit/>
          </a:bodyPr>
          <a:lstStyle/>
          <a:p>
            <a:pPr algn="r">
              <a:spcBef>
                <a:spcPct val="50000"/>
              </a:spcBef>
            </a:pPr>
            <a:r>
              <a:rPr lang="en-US" sz="1400" b="1" i="1" dirty="0" smtClean="0">
                <a:latin typeface="Minion" pitchFamily="18" charset="0"/>
              </a:rPr>
              <a:t>Office of the Executive Vice President </a:t>
            </a:r>
            <a:br>
              <a:rPr lang="en-US" sz="1400" b="1" i="1" dirty="0" smtClean="0">
                <a:latin typeface="Minion" pitchFamily="18" charset="0"/>
              </a:rPr>
            </a:br>
            <a:r>
              <a:rPr lang="en-US" sz="1400" b="1" i="1" dirty="0" smtClean="0">
                <a:latin typeface="Minion" pitchFamily="18" charset="0"/>
              </a:rPr>
              <a:t>for Research and Partnerships</a:t>
            </a:r>
            <a:endParaRPr lang="en-US" sz="1400" b="1" i="1" dirty="0">
              <a:latin typeface="Minion" pitchFamily="18" charset="0"/>
            </a:endParaRPr>
          </a:p>
        </p:txBody>
      </p:sp>
      <p:pic>
        <p:nvPicPr>
          <p:cNvPr id="1039" name="Picture 15" descr="PU_signature_ibm"/>
          <p:cNvPicPr>
            <a:picLocks noChangeAspect="1" noChangeArrowheads="1"/>
          </p:cNvPicPr>
          <p:nvPr/>
        </p:nvPicPr>
        <p:blipFill>
          <a:blip r:embed="rId14" cstate="print"/>
          <a:srcRect/>
          <a:stretch>
            <a:fillRect/>
          </a:stretch>
        </p:blipFill>
        <p:spPr bwMode="auto">
          <a:xfrm>
            <a:off x="0" y="50800"/>
            <a:ext cx="1371600" cy="45085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4FB11A-E4CB-4D96-B7A2-46C12F3CB529}" type="datetimeFigureOut">
              <a:rPr lang="en-US" smtClean="0"/>
              <a:t>4/19/2017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559049-CA23-4723-BF59-A30D17A74FFC}" type="slidenum">
              <a:rPr lang="en-US" smtClean="0"/>
              <a:t>‹#›</a:t>
            </a:fld>
            <a:endParaRPr lang="en-US"/>
          </a:p>
        </p:txBody>
      </p:sp>
    </p:spTree>
    <p:extLst>
      <p:ext uri="{BB962C8B-B14F-4D97-AF65-F5344CB8AC3E}">
        <p14:creationId xmlns:p14="http://schemas.microsoft.com/office/powerpoint/2010/main" val="18615594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hyperlink" Target="http://www.purdue.edu/research/funding-and-grant-writing/funding/emails.php" TargetMode="External"/><Relationship Id="rId3" Type="http://schemas.openxmlformats.org/officeDocument/2006/relationships/hyperlink" Target="http://pivot.cos.com/" TargetMode="External"/><Relationship Id="rId7" Type="http://schemas.openxmlformats.org/officeDocument/2006/relationships/hyperlink" Target="http://www.sciencemag.org/careers/where-search-funding" TargetMode="External"/><Relationship Id="rId2" Type="http://schemas.openxmlformats.org/officeDocument/2006/relationships/hyperlink" Target="http://www.purdue.edu/research/funding-and-grant-writing/funding/overview.php" TargetMode="External"/><Relationship Id="rId1" Type="http://schemas.openxmlformats.org/officeDocument/2006/relationships/slideLayout" Target="../slideLayouts/slideLayout2.xml"/><Relationship Id="rId6" Type="http://schemas.openxmlformats.org/officeDocument/2006/relationships/hyperlink" Target="http://www.grants.gov/" TargetMode="External"/><Relationship Id="rId5" Type="http://schemas.openxmlformats.org/officeDocument/2006/relationships/hyperlink" Target="http://foundationcenter.org/" TargetMode="External"/><Relationship Id="rId4" Type="http://schemas.openxmlformats.org/officeDocument/2006/relationships/hyperlink" Target="http://www.gpoaccess.gov/fr/"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myidp.sciencecareers.org/" TargetMode="External"/><Relationship Id="rId2" Type="http://schemas.openxmlformats.org/officeDocument/2006/relationships/hyperlink" Target="http://www.nationalpostdoc.org/" TargetMode="External"/><Relationship Id="rId1" Type="http://schemas.openxmlformats.org/officeDocument/2006/relationships/slideLayout" Target="../slideLayouts/slideLayout2.xml"/><Relationship Id="rId4" Type="http://schemas.openxmlformats.org/officeDocument/2006/relationships/hyperlink" Target="https://www.purdue.edu/research/docs/pdf/tool_3_mentor.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purdue.edu/research/funding-and-grant-writing/docs/EVPRP2016Guide2GrantsProcess.pdf" TargetMode="External"/><Relationship Id="rId2" Type="http://schemas.openxmlformats.org/officeDocument/2006/relationships/hyperlink" Target="http://www.purdue.edu/research/"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nimh.nih.gov/research-priorities/index.shtml" TargetMode="External"/><Relationship Id="rId7" Type="http://schemas.openxmlformats.org/officeDocument/2006/relationships/hyperlink" Target="https://science.house.gov/news/press-releases/house-passes-energy-research-and-innovation-bil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officeofbudget.od.nih.gov/pdfs/FY17/31-Overview.pdf" TargetMode="External"/><Relationship Id="rId5" Type="http://schemas.openxmlformats.org/officeDocument/2006/relationships/hyperlink" Target="https://www.nsf.gov/pubs/2016/nsf16034/nsf16034.pdf" TargetMode="External"/><Relationship Id="rId4" Type="http://schemas.openxmlformats.org/officeDocument/2006/relationships/hyperlink" Target="https://www.nsf.gov/pubs/2014/nsf14043/nsf14043.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dia2.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hyperlink" Target="https://projectreporter.nih.gov/reporter.cf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45D2B3E-06DE-419E-A3F2-D696CD3E237D}" type="slidenum">
              <a:rPr lang="en-US" smtClean="0"/>
              <a:pPr/>
              <a:t>1</a:t>
            </a:fld>
            <a:endParaRPr lang="en-US" dirty="0"/>
          </a:p>
        </p:txBody>
      </p:sp>
      <p:sp>
        <p:nvSpPr>
          <p:cNvPr id="2" name="Title 1"/>
          <p:cNvSpPr>
            <a:spLocks noGrp="1"/>
          </p:cNvSpPr>
          <p:nvPr>
            <p:ph type="title"/>
          </p:nvPr>
        </p:nvSpPr>
        <p:spPr>
          <a:xfrm>
            <a:off x="1447800" y="990600"/>
            <a:ext cx="7086600" cy="2362200"/>
          </a:xfrm>
        </p:spPr>
        <p:txBody>
          <a:bodyPr/>
          <a:lstStyle/>
          <a:p>
            <a:r>
              <a:rPr lang="en-US" dirty="0">
                <a:solidFill>
                  <a:schemeClr val="accent1"/>
                </a:solidFill>
                <a:latin typeface="Adobe Fan Heiti Std B" panose="020B0700000000000000" pitchFamily="34" charset="-128"/>
                <a:ea typeface="Adobe Fan Heiti Std B" panose="020B0700000000000000" pitchFamily="34" charset="-128"/>
              </a:rPr>
              <a:t>Research, Grants, and the Career Trajectory</a:t>
            </a:r>
          </a:p>
        </p:txBody>
      </p:sp>
      <p:pic>
        <p:nvPicPr>
          <p:cNvPr id="64514" name="Picture 2" descr="C:\Documents and Settings\ldahmen\Local Settings\Temporary Internet Files\Content.IE5\YRLMUSN5\MC900319886[1].wmf"/>
          <p:cNvPicPr>
            <a:picLocks noChangeAspect="1" noChangeArrowheads="1"/>
          </p:cNvPicPr>
          <p:nvPr/>
        </p:nvPicPr>
        <p:blipFill>
          <a:blip r:embed="rId3" cstate="print"/>
          <a:srcRect/>
          <a:stretch>
            <a:fillRect/>
          </a:stretch>
        </p:blipFill>
        <p:spPr bwMode="auto">
          <a:xfrm>
            <a:off x="6324600" y="3774133"/>
            <a:ext cx="1976324" cy="2325014"/>
          </a:xfrm>
          <a:prstGeom prst="rect">
            <a:avLst/>
          </a:prstGeom>
          <a:noFill/>
        </p:spPr>
      </p:pic>
      <p:sp>
        <p:nvSpPr>
          <p:cNvPr id="5" name="TextBox 4"/>
          <p:cNvSpPr txBox="1"/>
          <p:nvPr/>
        </p:nvSpPr>
        <p:spPr>
          <a:xfrm>
            <a:off x="1676400" y="3962400"/>
            <a:ext cx="4876800" cy="1938992"/>
          </a:xfrm>
          <a:prstGeom prst="rect">
            <a:avLst/>
          </a:prstGeom>
          <a:noFill/>
        </p:spPr>
        <p:txBody>
          <a:bodyPr wrap="square" rtlCol="0">
            <a:spAutoFit/>
          </a:bodyPr>
          <a:lstStyle/>
          <a:p>
            <a:r>
              <a:rPr lang="en-US" dirty="0" smtClean="0"/>
              <a:t>Lynne </a:t>
            </a:r>
            <a:r>
              <a:rPr lang="en-US" dirty="0" err="1" smtClean="0"/>
              <a:t>Dahmen</a:t>
            </a:r>
            <a:r>
              <a:rPr lang="en-US" dirty="0" smtClean="0"/>
              <a:t> </a:t>
            </a:r>
          </a:p>
          <a:p>
            <a:r>
              <a:rPr lang="en-US" dirty="0" smtClean="0"/>
              <a:t>Senior Proposal Coordinator</a:t>
            </a:r>
          </a:p>
          <a:p>
            <a:r>
              <a:rPr lang="en-US" sz="1800" dirty="0" smtClean="0"/>
              <a:t>Research and Development Services</a:t>
            </a:r>
          </a:p>
          <a:p>
            <a:r>
              <a:rPr lang="en-US" sz="1800" dirty="0" smtClean="0"/>
              <a:t>EVPRP, Purdue University</a:t>
            </a:r>
          </a:p>
          <a:p>
            <a:r>
              <a:rPr lang="en-US" sz="1800" dirty="0" smtClean="0">
                <a:solidFill>
                  <a:schemeClr val="tx1">
                    <a:lumMod val="75000"/>
                    <a:lumOff val="25000"/>
                  </a:schemeClr>
                </a:solidFill>
              </a:rPr>
              <a:t>ldahmen@purdue.edu</a:t>
            </a:r>
          </a:p>
          <a:p>
            <a:r>
              <a:rPr lang="en-US" sz="1800" dirty="0" smtClean="0"/>
              <a:t>April 4, 2017</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latin typeface="Adobe Fan Heiti Std B" panose="020B0700000000000000" pitchFamily="34" charset="-128"/>
                <a:ea typeface="Adobe Fan Heiti Std B" panose="020B0700000000000000" pitchFamily="34" charset="-128"/>
              </a:rPr>
              <a:t>Where to Start</a:t>
            </a:r>
            <a:endParaRPr lang="en-US" dirty="0">
              <a:solidFill>
                <a:schemeClr val="accent1"/>
              </a:solidFill>
              <a:latin typeface="Adobe Fan Heiti Std B" panose="020B0700000000000000" pitchFamily="34" charset="-128"/>
              <a:ea typeface="Adobe Fan Heiti Std B" panose="020B0700000000000000" pitchFamily="34" charset="-128"/>
            </a:endParaRPr>
          </a:p>
        </p:txBody>
      </p:sp>
      <p:sp>
        <p:nvSpPr>
          <p:cNvPr id="3" name="Content Placeholder 2"/>
          <p:cNvSpPr>
            <a:spLocks noGrp="1"/>
          </p:cNvSpPr>
          <p:nvPr>
            <p:ph idx="1"/>
          </p:nvPr>
        </p:nvSpPr>
        <p:spPr/>
        <p:txBody>
          <a:bodyPr/>
          <a:lstStyle/>
          <a:p>
            <a:r>
              <a:rPr lang="en-US" sz="2000" dirty="0" smtClean="0"/>
              <a:t>EVPRP </a:t>
            </a:r>
            <a:r>
              <a:rPr lang="en-US" sz="2000" dirty="0"/>
              <a:t>resources: </a:t>
            </a:r>
            <a:r>
              <a:rPr lang="en-US" sz="2000" dirty="0">
                <a:hlinkClick r:id="rId2"/>
              </a:rPr>
              <a:t>http://</a:t>
            </a:r>
            <a:r>
              <a:rPr lang="en-US" sz="2000" dirty="0" smtClean="0">
                <a:hlinkClick r:id="rId2"/>
              </a:rPr>
              <a:t>www.purdue.edu/research/funding-and-grant-writing/funding/overview.php </a:t>
            </a:r>
            <a:endParaRPr lang="en-US" sz="2000" dirty="0"/>
          </a:p>
          <a:p>
            <a:r>
              <a:rPr lang="en-US" sz="2000" dirty="0"/>
              <a:t>Pivot (Community of Science): </a:t>
            </a:r>
            <a:r>
              <a:rPr lang="en-US" sz="2000" dirty="0">
                <a:hlinkClick r:id="rId3"/>
              </a:rPr>
              <a:t>http://pivot.cos.com/</a:t>
            </a:r>
            <a:endParaRPr lang="en-US" sz="2000" dirty="0"/>
          </a:p>
          <a:p>
            <a:r>
              <a:rPr lang="en-US" sz="2000" dirty="0" smtClean="0"/>
              <a:t>Federal </a:t>
            </a:r>
            <a:r>
              <a:rPr lang="en-US" sz="2000" dirty="0"/>
              <a:t>Register : </a:t>
            </a:r>
            <a:r>
              <a:rPr lang="en-US" sz="2000" dirty="0">
                <a:hlinkClick r:id="rId4"/>
              </a:rPr>
              <a:t>http://www.gpoaccess.gov/fr/ </a:t>
            </a:r>
            <a:endParaRPr lang="en-US" sz="2000" dirty="0"/>
          </a:p>
          <a:p>
            <a:r>
              <a:rPr lang="en-US" sz="2000" dirty="0"/>
              <a:t>Foundation Center: </a:t>
            </a:r>
            <a:r>
              <a:rPr lang="en-US" sz="2000" dirty="0">
                <a:solidFill>
                  <a:schemeClr val="tx2"/>
                </a:solidFill>
                <a:hlinkClick r:id="rId5"/>
              </a:rPr>
              <a:t>http</a:t>
            </a:r>
            <a:r>
              <a:rPr lang="en-US" sz="2000" dirty="0" smtClean="0">
                <a:solidFill>
                  <a:schemeClr val="tx2"/>
                </a:solidFill>
                <a:hlinkClick r:id="rId5"/>
              </a:rPr>
              <a:t>://foundationcenter.org/</a:t>
            </a:r>
            <a:endParaRPr lang="en-US" sz="2000" dirty="0" smtClean="0">
              <a:solidFill>
                <a:schemeClr val="tx2"/>
              </a:solidFill>
            </a:endParaRPr>
          </a:p>
          <a:p>
            <a:r>
              <a:rPr lang="en-US" sz="2000" dirty="0" smtClean="0"/>
              <a:t>Grants.gov</a:t>
            </a:r>
            <a:r>
              <a:rPr lang="en-US" sz="2000" dirty="0"/>
              <a:t>: </a:t>
            </a:r>
            <a:r>
              <a:rPr lang="en-US" sz="2000" dirty="0">
                <a:hlinkClick r:id="rId6"/>
              </a:rPr>
              <a:t>http://www.grants.gov/ </a:t>
            </a:r>
            <a:endParaRPr lang="en-US" sz="2000" dirty="0"/>
          </a:p>
          <a:p>
            <a:r>
              <a:rPr lang="en-US" sz="2000" dirty="0" err="1"/>
              <a:t>GrantsNet</a:t>
            </a:r>
            <a:r>
              <a:rPr lang="en-US" sz="2000" dirty="0"/>
              <a:t> :</a:t>
            </a:r>
            <a:r>
              <a:rPr lang="en-US" sz="2000" dirty="0">
                <a:hlinkClick r:id="rId7"/>
              </a:rPr>
              <a:t> http://</a:t>
            </a:r>
            <a:r>
              <a:rPr lang="en-US" sz="2000" dirty="0" smtClean="0">
                <a:hlinkClick r:id="rId7"/>
              </a:rPr>
              <a:t>www.sciencemag.org/careers/where-search-funding</a:t>
            </a:r>
            <a:endParaRPr lang="en-US" sz="2000" dirty="0" smtClean="0"/>
          </a:p>
          <a:p>
            <a:r>
              <a:rPr lang="en-US" sz="2000" dirty="0" smtClean="0"/>
              <a:t>Purdue </a:t>
            </a:r>
            <a:r>
              <a:rPr lang="en-US" sz="2000" dirty="0"/>
              <a:t>weekly opportunities: </a:t>
            </a:r>
            <a:r>
              <a:rPr lang="en-US" sz="2000" dirty="0">
                <a:hlinkClick r:id="rId8"/>
              </a:rPr>
              <a:t>http://www.purdue.edu/research/funding-and-grant-writing/funding/emails.php</a:t>
            </a:r>
            <a:endParaRPr lang="en-US" sz="2000" dirty="0"/>
          </a:p>
          <a:p>
            <a:endParaRPr lang="en-US" dirty="0"/>
          </a:p>
        </p:txBody>
      </p:sp>
    </p:spTree>
    <p:extLst>
      <p:ext uri="{BB962C8B-B14F-4D97-AF65-F5344CB8AC3E}">
        <p14:creationId xmlns:p14="http://schemas.microsoft.com/office/powerpoint/2010/main" val="2282193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latin typeface="Adobe Fan Heiti Std B" panose="020B0700000000000000" pitchFamily="34" charset="-128"/>
                <a:ea typeface="Adobe Fan Heiti Std B" panose="020B0700000000000000" pitchFamily="34" charset="-128"/>
              </a:rPr>
              <a:t>How can my mentor help?</a:t>
            </a:r>
            <a:endParaRPr lang="en-US" dirty="0">
              <a:solidFill>
                <a:schemeClr val="accent1"/>
              </a:solidFill>
              <a:latin typeface="Adobe Fan Heiti Std B" panose="020B0700000000000000" pitchFamily="34" charset="-128"/>
              <a:ea typeface="Adobe Fan Heiti Std B" panose="020B0700000000000000" pitchFamily="34" charset="-128"/>
            </a:endParaRPr>
          </a:p>
        </p:txBody>
      </p:sp>
      <p:sp>
        <p:nvSpPr>
          <p:cNvPr id="3" name="Content Placeholder 2"/>
          <p:cNvSpPr>
            <a:spLocks noGrp="1"/>
          </p:cNvSpPr>
          <p:nvPr>
            <p:ph idx="1"/>
          </p:nvPr>
        </p:nvSpPr>
        <p:spPr>
          <a:xfrm>
            <a:off x="1447800" y="1828800"/>
            <a:ext cx="7467600" cy="4114800"/>
          </a:xfrm>
        </p:spPr>
        <p:txBody>
          <a:bodyPr/>
          <a:lstStyle/>
          <a:p>
            <a:r>
              <a:rPr lang="en-US" dirty="0" smtClean="0"/>
              <a:t>Express interest in learning about and/or developing grants</a:t>
            </a:r>
          </a:p>
          <a:p>
            <a:r>
              <a:rPr lang="en-US" dirty="0" smtClean="0"/>
              <a:t>Look for potential opportunities</a:t>
            </a:r>
          </a:p>
          <a:p>
            <a:r>
              <a:rPr lang="en-US" dirty="0"/>
              <a:t>Ask about additional opportunities to expand skills and experiences</a:t>
            </a:r>
          </a:p>
          <a:p>
            <a:endParaRPr lang="en-US" dirty="0"/>
          </a:p>
        </p:txBody>
      </p:sp>
    </p:spTree>
    <p:extLst>
      <p:ext uri="{BB962C8B-B14F-4D97-AF65-F5344CB8AC3E}">
        <p14:creationId xmlns:p14="http://schemas.microsoft.com/office/powerpoint/2010/main" val="1920297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 a strong mentoring plan</a:t>
            </a:r>
          </a:p>
        </p:txBody>
      </p:sp>
      <p:sp>
        <p:nvSpPr>
          <p:cNvPr id="3" name="Content Placeholder 2"/>
          <p:cNvSpPr>
            <a:spLocks noGrp="1"/>
          </p:cNvSpPr>
          <p:nvPr>
            <p:ph idx="1"/>
          </p:nvPr>
        </p:nvSpPr>
        <p:spPr/>
        <p:txBody>
          <a:bodyPr/>
          <a:lstStyle/>
          <a:p>
            <a:r>
              <a:rPr lang="en-US" dirty="0" smtClean="0"/>
              <a:t>National Postdoc Association </a:t>
            </a:r>
            <a:r>
              <a:rPr lang="en-US" dirty="0">
                <a:hlinkClick r:id="rId2"/>
              </a:rPr>
              <a:t>http://www.nationalpostdoc.org/</a:t>
            </a:r>
            <a:endParaRPr lang="en-US" dirty="0"/>
          </a:p>
          <a:p>
            <a:r>
              <a:rPr lang="en-US" dirty="0" err="1" smtClean="0">
                <a:hlinkClick r:id="rId3"/>
              </a:rPr>
              <a:t>myidp</a:t>
            </a:r>
            <a:r>
              <a:rPr lang="en-US" dirty="0" smtClean="0">
                <a:hlinkClick r:id="rId3"/>
              </a:rPr>
              <a:t> http</a:t>
            </a:r>
            <a:r>
              <a:rPr lang="en-US" dirty="0">
                <a:hlinkClick r:id="rId3"/>
              </a:rPr>
              <a:t>://myidp.sciencecareers.org/</a:t>
            </a:r>
            <a:r>
              <a:rPr lang="en-US" dirty="0"/>
              <a:t> </a:t>
            </a:r>
            <a:endParaRPr lang="en-US" dirty="0" smtClean="0"/>
          </a:p>
          <a:p>
            <a:r>
              <a:rPr lang="en-US" dirty="0" smtClean="0"/>
              <a:t>EVPRP resources:</a:t>
            </a:r>
            <a:br>
              <a:rPr lang="en-US" dirty="0" smtClean="0"/>
            </a:br>
            <a:r>
              <a:rPr lang="en-US" u="sng" dirty="0">
                <a:hlinkClick r:id="rId4"/>
              </a:rPr>
              <a:t>https://www.purdue.edu/research/docs/pdf/tool_3_mentor.pdf</a:t>
            </a:r>
            <a:endParaRPr lang="en-US" dirty="0"/>
          </a:p>
          <a:p>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29353588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75000"/>
                  </a:schemeClr>
                </a:solidFill>
                <a:latin typeface="Adobe Fan Heiti Std B" panose="020B0700000000000000" pitchFamily="34" charset="-128"/>
                <a:ea typeface="Adobe Fan Heiti Std B" panose="020B0700000000000000" pitchFamily="34" charset="-128"/>
              </a:rPr>
              <a:t>What is a mentoring plan?</a:t>
            </a:r>
            <a:endParaRPr lang="en-US" dirty="0">
              <a:solidFill>
                <a:schemeClr val="accent1">
                  <a:lumMod val="75000"/>
                </a:schemeClr>
              </a:solidFill>
              <a:latin typeface="Adobe Fan Heiti Std B" panose="020B0700000000000000" pitchFamily="34" charset="-128"/>
              <a:ea typeface="Adobe Fan Heiti Std B" panose="020B0700000000000000" pitchFamily="34" charset="-128"/>
            </a:endParaRPr>
          </a:p>
        </p:txBody>
      </p:sp>
      <p:sp>
        <p:nvSpPr>
          <p:cNvPr id="3" name="Content Placeholder 2"/>
          <p:cNvSpPr>
            <a:spLocks noGrp="1"/>
          </p:cNvSpPr>
          <p:nvPr>
            <p:ph idx="1"/>
          </p:nvPr>
        </p:nvSpPr>
        <p:spPr/>
        <p:txBody>
          <a:bodyPr/>
          <a:lstStyle/>
          <a:p>
            <a:r>
              <a:rPr lang="en-US" sz="2400" dirty="0" smtClean="0"/>
              <a:t>From Faculty point of </a:t>
            </a:r>
            <a:r>
              <a:rPr lang="en-US" sz="2400" dirty="0" smtClean="0"/>
              <a:t>view: </a:t>
            </a:r>
            <a:r>
              <a:rPr lang="en-US" sz="2400" dirty="0" smtClean="0"/>
              <a:t>Outlines </a:t>
            </a:r>
            <a:r>
              <a:rPr lang="en-US" sz="2400" dirty="0" smtClean="0"/>
              <a:t>what a mentor pledges to do to develop the Post-doc (or graduate student) during their working </a:t>
            </a:r>
            <a:r>
              <a:rPr lang="en-US" sz="2400" dirty="0" smtClean="0"/>
              <a:t>relationship</a:t>
            </a:r>
          </a:p>
          <a:p>
            <a:r>
              <a:rPr lang="en-US" sz="2400" dirty="0" smtClean="0"/>
              <a:t>From Student perspective: Helps explore possibilities and set goals</a:t>
            </a:r>
            <a:endParaRPr lang="en-US" sz="2400" dirty="0" smtClean="0"/>
          </a:p>
          <a:p>
            <a:r>
              <a:rPr lang="en-US" sz="2400" dirty="0" smtClean="0"/>
              <a:t>Draws </a:t>
            </a:r>
            <a:r>
              <a:rPr lang="en-US" sz="2400" dirty="0" smtClean="0"/>
              <a:t>on research and professional development</a:t>
            </a:r>
          </a:p>
          <a:p>
            <a:r>
              <a:rPr lang="en-US" sz="2400" dirty="0" smtClean="0"/>
              <a:t>Discipline specific</a:t>
            </a:r>
          </a:p>
          <a:p>
            <a:r>
              <a:rPr lang="en-US" sz="2400" dirty="0" smtClean="0"/>
              <a:t>Helps outline expectations for both mentor and mentee</a:t>
            </a:r>
          </a:p>
          <a:p>
            <a:r>
              <a:rPr lang="en-US" sz="2400" dirty="0" smtClean="0"/>
              <a:t>Should be re-evaluated annually</a:t>
            </a:r>
          </a:p>
          <a:p>
            <a:r>
              <a:rPr lang="en-US" sz="2400" dirty="0" smtClean="0"/>
              <a:t>Can include </a:t>
            </a:r>
            <a:r>
              <a:rPr lang="en-US" sz="2400" dirty="0" smtClean="0"/>
              <a:t>metrics, timelines, and milestones</a:t>
            </a:r>
            <a:endParaRPr lang="en-US" sz="2400" dirty="0"/>
          </a:p>
        </p:txBody>
      </p:sp>
    </p:spTree>
    <p:extLst>
      <p:ext uri="{BB962C8B-B14F-4D97-AF65-F5344CB8AC3E}">
        <p14:creationId xmlns:p14="http://schemas.microsoft.com/office/powerpoint/2010/main" val="1396886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1"/>
                </a:solidFill>
                <a:latin typeface="Adobe Fan Heiti Std B" panose="020B0700000000000000" pitchFamily="34" charset="-128"/>
                <a:ea typeface="Adobe Fan Heiti Std B" panose="020B0700000000000000" pitchFamily="34" charset="-128"/>
              </a:rPr>
              <a:t>What does a mentoring plan look like?</a:t>
            </a:r>
            <a:endParaRPr lang="en-US" sz="3200" dirty="0">
              <a:solidFill>
                <a:schemeClr val="accent1"/>
              </a:solidFill>
              <a:latin typeface="Adobe Fan Heiti Std B" panose="020B0700000000000000" pitchFamily="34" charset="-128"/>
              <a:ea typeface="Adobe Fan Heiti Std B" panose="020B0700000000000000" pitchFamily="34" charset="-128"/>
            </a:endParaRPr>
          </a:p>
        </p:txBody>
      </p:sp>
      <p:sp>
        <p:nvSpPr>
          <p:cNvPr id="3" name="Content Placeholder 2"/>
          <p:cNvSpPr>
            <a:spLocks noGrp="1"/>
          </p:cNvSpPr>
          <p:nvPr>
            <p:ph idx="1"/>
          </p:nvPr>
        </p:nvSpPr>
        <p:spPr>
          <a:xfrm>
            <a:off x="1371600" y="1524000"/>
            <a:ext cx="7772400" cy="4114800"/>
          </a:xfrm>
        </p:spPr>
        <p:txBody>
          <a:bodyPr/>
          <a:lstStyle/>
          <a:p>
            <a:pPr marL="0" indent="0">
              <a:buNone/>
            </a:pPr>
            <a:r>
              <a:rPr lang="en-US" sz="1800" dirty="0"/>
              <a:t>Both Purdue University and our research team realize the importance of guiding and developing the skills and fostering the professional development of postdoctoral researchers and we will implement the guidelines recommended by the National Postdoctoral Association.  These include a detailed self-evaluation at the beginning of his/her tenure at Purdue that leads to the creation of an individualized development plan (IDP) based on the scholar’s own strengths and weaknesses.  In consultation with Dr. XX, the postdoctoral scholar will be provided with opportunities to develop skills in research and professional activities. One-on-one mentoring will provide needed feedback.  At the end of the scholar’s tenure, Dr. XX will provide written evaluation concerning the benchmarks and goals met during his/her time with the YY project(s).  The IDP will include not only specific research and presentation, writing and development goals but also incorporate mentoring concerning career development which will include counseling on various career paths in academia, government and industrial research labs. To this end, the scholar will be introduced to a wide range of resident and visiting investigators to gain exposure to different career paths</a:t>
            </a:r>
          </a:p>
        </p:txBody>
      </p:sp>
    </p:spTree>
    <p:extLst>
      <p:ext uri="{BB962C8B-B14F-4D97-AF65-F5344CB8AC3E}">
        <p14:creationId xmlns:p14="http://schemas.microsoft.com/office/powerpoint/2010/main" val="249200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accent1"/>
                </a:solidFill>
                <a:latin typeface="Adobe Fan Heiti Std B" panose="020B0700000000000000" pitchFamily="34" charset="-128"/>
                <a:ea typeface="Adobe Fan Heiti Std B" panose="020B0700000000000000" pitchFamily="34" charset="-128"/>
              </a:rPr>
              <a:t>What activities might it include?</a:t>
            </a:r>
            <a:endParaRPr lang="en-US" sz="3600" dirty="0">
              <a:solidFill>
                <a:schemeClr val="accent1"/>
              </a:solidFill>
              <a:latin typeface="Adobe Fan Heiti Std B" panose="020B0700000000000000" pitchFamily="34" charset="-128"/>
              <a:ea typeface="Adobe Fan Heiti Std B" panose="020B0700000000000000" pitchFamily="34" charset="-128"/>
            </a:endParaRPr>
          </a:p>
        </p:txBody>
      </p:sp>
      <p:sp>
        <p:nvSpPr>
          <p:cNvPr id="3" name="Content Placeholder 2"/>
          <p:cNvSpPr>
            <a:spLocks noGrp="1"/>
          </p:cNvSpPr>
          <p:nvPr>
            <p:ph idx="1"/>
          </p:nvPr>
        </p:nvSpPr>
        <p:spPr>
          <a:xfrm>
            <a:off x="1263869" y="1371600"/>
            <a:ext cx="7772400" cy="4114800"/>
          </a:xfrm>
        </p:spPr>
        <p:txBody>
          <a:bodyPr/>
          <a:lstStyle/>
          <a:p>
            <a:pPr lvl="0"/>
            <a:r>
              <a:rPr lang="en-US" sz="1600" dirty="0"/>
              <a:t>Provide mentoring on research integrity, lab safety, and other responsible professional practices. </a:t>
            </a:r>
            <a:r>
              <a:rPr lang="en-US" sz="1600" dirty="0" err="1"/>
              <a:t>He/She</a:t>
            </a:r>
            <a:r>
              <a:rPr lang="en-US" sz="1600" dirty="0"/>
              <a:t> will also be asked to mentor junior or new lab members on these issues. Purdue provides coursework and seminars on this subject if needed;</a:t>
            </a:r>
          </a:p>
          <a:p>
            <a:pPr lvl="0"/>
            <a:r>
              <a:rPr lang="en-US" sz="1600" dirty="0"/>
              <a:t>Guide him/her in selecting relevant and key research problems through meetings, discussions, literature reviews so that he/she will have a good grasp of current important problems in the field;</a:t>
            </a:r>
          </a:p>
          <a:p>
            <a:pPr lvl="0"/>
            <a:r>
              <a:rPr lang="en-US" sz="1600" dirty="0"/>
              <a:t>Have scholar supervise the day-to-day work of 1-2 graduate students with feedback from Dr. XX about his/her mentoring effectiveness; scholar will also be given time for/encouraged to attend workshops at Purdue on the topic of mentoring;</a:t>
            </a:r>
          </a:p>
          <a:p>
            <a:pPr lvl="0"/>
            <a:r>
              <a:rPr lang="en-US" sz="1600" dirty="0"/>
              <a:t>Involve the candidate in the preparation of grant proposals and writing of technical papers and encourage him/her to attend workshops on these topics regularly offered by the Office of the </a:t>
            </a:r>
            <a:r>
              <a:rPr lang="en-US" sz="1600" dirty="0" smtClean="0"/>
              <a:t>Executive Vice </a:t>
            </a:r>
            <a:r>
              <a:rPr lang="en-US" sz="1600" dirty="0"/>
              <a:t>President of Research </a:t>
            </a:r>
            <a:r>
              <a:rPr lang="en-US" sz="1600" dirty="0" smtClean="0"/>
              <a:t>and Partnerships and Purdue’s </a:t>
            </a:r>
            <a:r>
              <a:rPr lang="en-US" sz="1600" dirty="0"/>
              <a:t>OWL writing program/consultation services;</a:t>
            </a:r>
          </a:p>
          <a:p>
            <a:pPr lvl="0"/>
            <a:r>
              <a:rPr lang="en-US" sz="1600" dirty="0"/>
              <a:t>Encourage the presentation of oral and poster presentations at conferences as well as at internal events, and provide feedback on presentation skills;</a:t>
            </a:r>
          </a:p>
          <a:p>
            <a:pPr lvl="0"/>
            <a:r>
              <a:rPr lang="en-US" sz="1600" dirty="0"/>
              <a:t>Provide opportunities to work and collaborate with researchers from diverse backgrounds and disciplinary areas (physics, engineering) and levels (from undergrads to fellow postdocs in other research areas).</a:t>
            </a:r>
          </a:p>
          <a:p>
            <a:endParaRPr lang="en-US" sz="1600" dirty="0"/>
          </a:p>
        </p:txBody>
      </p:sp>
    </p:spTree>
    <p:extLst>
      <p:ext uri="{BB962C8B-B14F-4D97-AF65-F5344CB8AC3E}">
        <p14:creationId xmlns:p14="http://schemas.microsoft.com/office/powerpoint/2010/main" val="321553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025" y="685800"/>
            <a:ext cx="7772400" cy="1143000"/>
          </a:xfrm>
        </p:spPr>
        <p:txBody>
          <a:bodyPr/>
          <a:lstStyle/>
          <a:p>
            <a:r>
              <a:rPr lang="en-US" sz="3600" dirty="0" smtClean="0">
                <a:solidFill>
                  <a:schemeClr val="accent1">
                    <a:lumMod val="75000"/>
                  </a:schemeClr>
                </a:solidFill>
                <a:latin typeface="Adobe Fan Heiti Std B" pitchFamily="34" charset="-128"/>
                <a:ea typeface="Adobe Fan Heiti Std B" pitchFamily="34" charset="-128"/>
              </a:rPr>
              <a:t>Roles Researchers Play</a:t>
            </a:r>
            <a:endParaRPr lang="en-US" sz="3600" dirty="0">
              <a:solidFill>
                <a:schemeClr val="accent1">
                  <a:lumMod val="75000"/>
                </a:schemeClr>
              </a:solidFill>
              <a:latin typeface="Adobe Fan Heiti Std B" pitchFamily="34" charset="-128"/>
              <a:ea typeface="Adobe Fan Heiti Std B" pitchFamily="34" charset="-128"/>
            </a:endParaRPr>
          </a:p>
        </p:txBody>
      </p:sp>
      <p:sp>
        <p:nvSpPr>
          <p:cNvPr id="3" name="Content Placeholder 2"/>
          <p:cNvSpPr>
            <a:spLocks noGrp="1"/>
          </p:cNvSpPr>
          <p:nvPr>
            <p:ph idx="1"/>
          </p:nvPr>
        </p:nvSpPr>
        <p:spPr>
          <a:xfrm>
            <a:off x="1905000" y="1524001"/>
            <a:ext cx="7010400" cy="4191000"/>
          </a:xfrm>
        </p:spPr>
        <p:txBody>
          <a:bodyPr/>
          <a:lstStyle/>
          <a:p>
            <a:r>
              <a:rPr lang="en-US" sz="2400" dirty="0" smtClean="0"/>
              <a:t>Conduct research within larger grant projects (Senior Personnel)</a:t>
            </a:r>
          </a:p>
          <a:p>
            <a:r>
              <a:rPr lang="en-US" sz="2400" dirty="0" smtClean="0"/>
              <a:t>PI on smaller individual grants</a:t>
            </a:r>
          </a:p>
          <a:p>
            <a:r>
              <a:rPr lang="en-US" sz="2400" dirty="0" smtClean="0"/>
              <a:t>CAREER or young investigator awards</a:t>
            </a:r>
          </a:p>
          <a:p>
            <a:r>
              <a:rPr lang="en-US" sz="2400" dirty="0" smtClean="0"/>
              <a:t>Consultants (pay to play)</a:t>
            </a:r>
          </a:p>
          <a:p>
            <a:r>
              <a:rPr lang="en-US" sz="2400" dirty="0" smtClean="0"/>
              <a:t>Co-PI on interdisciplinary</a:t>
            </a:r>
            <a:br>
              <a:rPr lang="en-US" sz="2400" dirty="0" smtClean="0"/>
            </a:br>
            <a:r>
              <a:rPr lang="en-US" sz="2400" dirty="0" smtClean="0"/>
              <a:t> research</a:t>
            </a:r>
          </a:p>
          <a:p>
            <a:r>
              <a:rPr lang="en-US" sz="2400" dirty="0" smtClean="0"/>
              <a:t>Area leader</a:t>
            </a:r>
          </a:p>
          <a:p>
            <a:r>
              <a:rPr lang="en-US" sz="2400" dirty="0" smtClean="0"/>
              <a:t>Leadership team of large grant</a:t>
            </a:r>
          </a:p>
          <a:p>
            <a:r>
              <a:rPr lang="en-US" sz="2400" dirty="0" smtClean="0"/>
              <a:t>Center Director</a:t>
            </a:r>
            <a:r>
              <a:rPr lang="en-US" dirty="0" smtClean="0"/>
              <a:t>	</a:t>
            </a:r>
            <a:endParaRPr lang="en-US" dirty="0"/>
          </a:p>
        </p:txBody>
      </p:sp>
      <p:pic>
        <p:nvPicPr>
          <p:cNvPr id="4" name="Picture 3" descr="Los3 Peores Obstáculos que Frenan tu Camino al Éxit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53200" y="3619501"/>
            <a:ext cx="2164079" cy="2705099"/>
          </a:xfrm>
          <a:prstGeom prst="rect">
            <a:avLst/>
          </a:prstGeom>
        </p:spPr>
      </p:pic>
    </p:spTree>
    <p:extLst>
      <p:ext uri="{BB962C8B-B14F-4D97-AF65-F5344CB8AC3E}">
        <p14:creationId xmlns:p14="http://schemas.microsoft.com/office/powerpoint/2010/main" val="3078848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09600"/>
            <a:ext cx="7772400" cy="4114800"/>
          </a:xfrm>
        </p:spPr>
        <p:txBody>
          <a:bodyPr/>
          <a:lstStyle/>
          <a:p>
            <a:r>
              <a:rPr lang="en-US" dirty="0" smtClean="0">
                <a:solidFill>
                  <a:schemeClr val="accent1"/>
                </a:solidFill>
                <a:latin typeface="Adobe Fan Heiti Std B" panose="020B0700000000000000" pitchFamily="34" charset="-128"/>
                <a:ea typeface="Adobe Fan Heiti Std B" panose="020B0700000000000000" pitchFamily="34" charset="-128"/>
              </a:rPr>
              <a:t>What should I know about grant writing now?</a:t>
            </a:r>
            <a:endParaRPr lang="en-US" dirty="0">
              <a:solidFill>
                <a:schemeClr val="accent1"/>
              </a:solidFill>
              <a:latin typeface="Adobe Fan Heiti Std B" panose="020B0700000000000000" pitchFamily="34" charset="-128"/>
              <a:ea typeface="Adobe Fan Heiti Std B" panose="020B0700000000000000" pitchFamily="34" charset="-128"/>
            </a:endParaRPr>
          </a:p>
        </p:txBody>
      </p:sp>
      <p:pic>
        <p:nvPicPr>
          <p:cNvPr id="4" name="Content Placeholder 3" descr="Mike Agostinelli, Author at NCCE's Tech-Savvy Teacher Blo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00400" y="3795712"/>
            <a:ext cx="3333750" cy="1857375"/>
          </a:xfrm>
        </p:spPr>
      </p:pic>
    </p:spTree>
    <p:extLst>
      <p:ext uri="{BB962C8B-B14F-4D97-AF65-F5344CB8AC3E}">
        <p14:creationId xmlns:p14="http://schemas.microsoft.com/office/powerpoint/2010/main" val="853613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accent1">
                    <a:lumMod val="75000"/>
                  </a:schemeClr>
                </a:solidFill>
                <a:latin typeface="Adobe Fan Heiti Std B" pitchFamily="34" charset="-128"/>
                <a:ea typeface="Adobe Fan Heiti Std B" pitchFamily="34" charset="-128"/>
              </a:rPr>
              <a:t>Why should I try to participate</a:t>
            </a:r>
            <a:br>
              <a:rPr lang="en-US" sz="3600" dirty="0" smtClean="0">
                <a:solidFill>
                  <a:schemeClr val="accent1">
                    <a:lumMod val="75000"/>
                  </a:schemeClr>
                </a:solidFill>
                <a:latin typeface="Adobe Fan Heiti Std B" pitchFamily="34" charset="-128"/>
                <a:ea typeface="Adobe Fan Heiti Std B" pitchFamily="34" charset="-128"/>
              </a:rPr>
            </a:br>
            <a:r>
              <a:rPr lang="en-US" sz="3600" dirty="0" smtClean="0">
                <a:solidFill>
                  <a:schemeClr val="accent1">
                    <a:lumMod val="75000"/>
                  </a:schemeClr>
                </a:solidFill>
                <a:latin typeface="Adobe Fan Heiti Std B" pitchFamily="34" charset="-128"/>
                <a:ea typeface="Adobe Fan Heiti Std B" pitchFamily="34" charset="-128"/>
              </a:rPr>
              <a:t>in grant writing now?</a:t>
            </a:r>
            <a:endParaRPr lang="en-US" sz="3600" dirty="0">
              <a:solidFill>
                <a:schemeClr val="accent1">
                  <a:lumMod val="75000"/>
                </a:schemeClr>
              </a:solidFill>
              <a:latin typeface="Adobe Fan Heiti Std B" pitchFamily="34" charset="-128"/>
              <a:ea typeface="Adobe Fan Heiti Std B" pitchFamily="34" charset="-128"/>
            </a:endParaRPr>
          </a:p>
        </p:txBody>
      </p:sp>
      <p:sp>
        <p:nvSpPr>
          <p:cNvPr id="3" name="Content Placeholder 2"/>
          <p:cNvSpPr>
            <a:spLocks noGrp="1"/>
          </p:cNvSpPr>
          <p:nvPr>
            <p:ph idx="1"/>
          </p:nvPr>
        </p:nvSpPr>
        <p:spPr>
          <a:xfrm>
            <a:off x="1905000" y="1981200"/>
            <a:ext cx="7162800" cy="4114800"/>
          </a:xfrm>
        </p:spPr>
        <p:txBody>
          <a:bodyPr/>
          <a:lstStyle/>
          <a:p>
            <a:r>
              <a:rPr lang="en-US" dirty="0" smtClean="0"/>
              <a:t>Good practice for future</a:t>
            </a:r>
          </a:p>
          <a:p>
            <a:r>
              <a:rPr lang="en-US" dirty="0" smtClean="0"/>
              <a:t>High learning curve to do well</a:t>
            </a:r>
          </a:p>
          <a:p>
            <a:r>
              <a:rPr lang="en-US" dirty="0" smtClean="0"/>
              <a:t>Relationship building</a:t>
            </a:r>
          </a:p>
          <a:p>
            <a:r>
              <a:rPr lang="en-US" dirty="0" smtClean="0"/>
              <a:t>Starting small gets you on the road</a:t>
            </a:r>
          </a:p>
          <a:p>
            <a:r>
              <a:rPr lang="en-US" dirty="0" smtClean="0"/>
              <a:t>Good for CV/professional development</a:t>
            </a:r>
          </a:p>
          <a:p>
            <a:r>
              <a:rPr lang="en-US" dirty="0" smtClean="0"/>
              <a:t>Gives you ideas!</a:t>
            </a:r>
            <a:endParaRPr lang="en-US" dirty="0"/>
          </a:p>
        </p:txBody>
      </p:sp>
    </p:spTree>
    <p:extLst>
      <p:ext uri="{BB962C8B-B14F-4D97-AF65-F5344CB8AC3E}">
        <p14:creationId xmlns:p14="http://schemas.microsoft.com/office/powerpoint/2010/main" val="60140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accent1">
                    <a:lumMod val="75000"/>
                  </a:schemeClr>
                </a:solidFill>
                <a:latin typeface="Adobe Fan Heiti Std B" pitchFamily="34" charset="-128"/>
                <a:ea typeface="Adobe Fan Heiti Std B" pitchFamily="34" charset="-128"/>
              </a:rPr>
              <a:t>How long does grant-writing take?</a:t>
            </a:r>
            <a:endParaRPr lang="en-US" sz="3600" dirty="0">
              <a:solidFill>
                <a:schemeClr val="accent1">
                  <a:lumMod val="75000"/>
                </a:schemeClr>
              </a:solidFill>
              <a:latin typeface="Adobe Fan Heiti Std B" pitchFamily="34" charset="-128"/>
              <a:ea typeface="Adobe Fan Heiti Std B" pitchFamily="34" charset="-128"/>
            </a:endParaRPr>
          </a:p>
        </p:txBody>
      </p:sp>
      <p:sp>
        <p:nvSpPr>
          <p:cNvPr id="3" name="Content Placeholder 2"/>
          <p:cNvSpPr>
            <a:spLocks noGrp="1"/>
          </p:cNvSpPr>
          <p:nvPr>
            <p:ph idx="1"/>
          </p:nvPr>
        </p:nvSpPr>
        <p:spPr>
          <a:xfrm>
            <a:off x="1600200" y="1600200"/>
            <a:ext cx="7467600" cy="4114800"/>
          </a:xfrm>
        </p:spPr>
        <p:txBody>
          <a:bodyPr/>
          <a:lstStyle/>
          <a:p>
            <a:r>
              <a:rPr lang="en-US" sz="2400" dirty="0" smtClean="0"/>
              <a:t>Relationships with other researchers take (lots) of time</a:t>
            </a:r>
          </a:p>
          <a:p>
            <a:r>
              <a:rPr lang="en-US" sz="2400" dirty="0" smtClean="0"/>
              <a:t>Consider that it often takes multiple tries to get funded</a:t>
            </a:r>
          </a:p>
          <a:p>
            <a:r>
              <a:rPr lang="en-US" sz="2400" dirty="0" smtClean="0"/>
              <a:t>Standard grant—3+ months</a:t>
            </a:r>
          </a:p>
          <a:p>
            <a:r>
              <a:rPr lang="en-US" sz="2400" dirty="0" smtClean="0"/>
              <a:t>Block out time for writing</a:t>
            </a:r>
          </a:p>
          <a:p>
            <a:r>
              <a:rPr lang="en-US" sz="2400" dirty="0" smtClean="0"/>
              <a:t>Leave time for asking advice from program officers</a:t>
            </a:r>
          </a:p>
          <a:p>
            <a:r>
              <a:rPr lang="en-US" sz="2400" dirty="0" smtClean="0"/>
              <a:t>Create a timeline</a:t>
            </a:r>
          </a:p>
          <a:p>
            <a:r>
              <a:rPr lang="en-US" sz="2400" dirty="0" smtClean="0"/>
              <a:t>Leave time for feedback and revision!</a:t>
            </a:r>
          </a:p>
          <a:p>
            <a:pPr marL="0" indent="0">
              <a:buNone/>
            </a:pPr>
            <a:endParaRPr lang="en-US" dirty="0"/>
          </a:p>
        </p:txBody>
      </p:sp>
    </p:spTree>
    <p:extLst>
      <p:ext uri="{BB962C8B-B14F-4D97-AF65-F5344CB8AC3E}">
        <p14:creationId xmlns:p14="http://schemas.microsoft.com/office/powerpoint/2010/main" val="937585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solidFill>
                  <a:schemeClr val="accent1">
                    <a:lumMod val="75000"/>
                  </a:schemeClr>
                </a:solidFill>
                <a:latin typeface="Adobe Fan Heiti Std B" pitchFamily="34" charset="-128"/>
                <a:ea typeface="Adobe Fan Heiti Std B" pitchFamily="34" charset="-128"/>
              </a:rPr>
              <a:t>Overview of Presentation</a:t>
            </a:r>
            <a:endParaRPr lang="en-US" dirty="0">
              <a:solidFill>
                <a:schemeClr val="accent1">
                  <a:lumMod val="75000"/>
                </a:schemeClr>
              </a:solidFill>
              <a:latin typeface="Adobe Fan Heiti Std B" pitchFamily="34" charset="-128"/>
              <a:ea typeface="Adobe Fan Heiti Std B" pitchFamily="34" charset="-128"/>
            </a:endParaRPr>
          </a:p>
        </p:txBody>
      </p:sp>
      <p:sp>
        <p:nvSpPr>
          <p:cNvPr id="7" name="Content Placeholder 6"/>
          <p:cNvSpPr>
            <a:spLocks noGrp="1"/>
          </p:cNvSpPr>
          <p:nvPr>
            <p:ph idx="1"/>
          </p:nvPr>
        </p:nvSpPr>
        <p:spPr>
          <a:xfrm>
            <a:off x="2057400" y="1981200"/>
            <a:ext cx="7010400" cy="4114800"/>
          </a:xfrm>
        </p:spPr>
        <p:txBody>
          <a:bodyPr/>
          <a:lstStyle/>
          <a:p>
            <a:r>
              <a:rPr lang="en-US" dirty="0" smtClean="0"/>
              <a:t>Your research career, what’s ahead?</a:t>
            </a:r>
          </a:p>
          <a:p>
            <a:r>
              <a:rPr lang="en-US" dirty="0" smtClean="0"/>
              <a:t>Roles for Researchers </a:t>
            </a:r>
          </a:p>
          <a:p>
            <a:r>
              <a:rPr lang="en-US" dirty="0" smtClean="0"/>
              <a:t>Prepare now for success later </a:t>
            </a:r>
          </a:p>
          <a:p>
            <a:r>
              <a:rPr lang="en-US" dirty="0" smtClean="0"/>
              <a:t>Resources</a:t>
            </a:r>
          </a:p>
          <a:p>
            <a:r>
              <a:rPr lang="en-US" dirty="0" smtClean="0"/>
              <a:t>5 Key Strategies for Approaching Grants</a:t>
            </a:r>
          </a:p>
        </p:txBody>
      </p:sp>
      <p:sp>
        <p:nvSpPr>
          <p:cNvPr id="5" name="Slide Number Placeholder 4"/>
          <p:cNvSpPr>
            <a:spLocks noGrp="1"/>
          </p:cNvSpPr>
          <p:nvPr>
            <p:ph type="sldNum" sz="quarter" idx="12"/>
          </p:nvPr>
        </p:nvSpPr>
        <p:spPr/>
        <p:txBody>
          <a:bodyPr/>
          <a:lstStyle/>
          <a:p>
            <a:fld id="{10A1B125-8903-4A80-93EE-E74F81FB3024}"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200" dirty="0">
                <a:solidFill>
                  <a:schemeClr val="accent1">
                    <a:lumMod val="75000"/>
                  </a:schemeClr>
                </a:solidFill>
                <a:latin typeface="Adobe Fan Heiti Std B" pitchFamily="34" charset="-128"/>
                <a:ea typeface="Adobe Fan Heiti Std B" pitchFamily="34" charset="-128"/>
              </a:rPr>
              <a:t>5</a:t>
            </a:r>
            <a:r>
              <a:rPr lang="en-US" sz="3200" dirty="0" smtClean="0">
                <a:solidFill>
                  <a:schemeClr val="accent1">
                    <a:lumMod val="75000"/>
                  </a:schemeClr>
                </a:solidFill>
                <a:latin typeface="Adobe Fan Heiti Std B" pitchFamily="34" charset="-128"/>
                <a:ea typeface="Adobe Fan Heiti Std B" pitchFamily="34" charset="-128"/>
              </a:rPr>
              <a:t> Key Strategies for Approaching an Opportunity</a:t>
            </a:r>
            <a:endParaRPr lang="en-US" sz="3200" dirty="0">
              <a:solidFill>
                <a:schemeClr val="accent1">
                  <a:lumMod val="75000"/>
                </a:schemeClr>
              </a:solidFill>
              <a:latin typeface="Adobe Fan Heiti Std B" pitchFamily="34" charset="-128"/>
              <a:ea typeface="Adobe Fan Heiti Std B" pitchFamily="34" charset="-128"/>
            </a:endParaRPr>
          </a:p>
        </p:txBody>
      </p:sp>
      <p:sp>
        <p:nvSpPr>
          <p:cNvPr id="3" name="Content Placeholder 2"/>
          <p:cNvSpPr>
            <a:spLocks noGrp="1"/>
          </p:cNvSpPr>
          <p:nvPr>
            <p:ph idx="1"/>
          </p:nvPr>
        </p:nvSpPr>
        <p:spPr/>
        <p:txBody>
          <a:bodyPr/>
          <a:lstStyle/>
          <a:p>
            <a:pPr marL="514350" lvl="0" indent="-514350">
              <a:buFont typeface="+mj-lt"/>
              <a:buAutoNum type="arabicPeriod"/>
            </a:pPr>
            <a:r>
              <a:rPr lang="en-US" dirty="0" smtClean="0"/>
              <a:t>Match you project/idea to the RFP</a:t>
            </a:r>
          </a:p>
          <a:p>
            <a:pPr marL="514350" lvl="0" indent="-514350">
              <a:buFont typeface="+mj-lt"/>
              <a:buAutoNum type="arabicPeriod"/>
            </a:pPr>
            <a:r>
              <a:rPr lang="en-US" dirty="0" smtClean="0"/>
              <a:t>Address a demonstrated and significant problem</a:t>
            </a:r>
          </a:p>
          <a:p>
            <a:pPr marL="514350" lvl="0" indent="-514350">
              <a:buFont typeface="+mj-lt"/>
              <a:buAutoNum type="arabicPeriod"/>
            </a:pPr>
            <a:r>
              <a:rPr lang="en-US" dirty="0" smtClean="0"/>
              <a:t>Write for the right audience</a:t>
            </a:r>
          </a:p>
          <a:p>
            <a:pPr marL="514350" lvl="0" indent="-514350">
              <a:buFont typeface="+mj-lt"/>
              <a:buAutoNum type="arabicPeriod"/>
            </a:pPr>
            <a:r>
              <a:rPr lang="en-US" dirty="0" smtClean="0"/>
              <a:t>Demonstrate appropriate qualifications, resources and partnerships</a:t>
            </a:r>
          </a:p>
          <a:p>
            <a:pPr marL="514350" lvl="0" indent="-514350">
              <a:buFont typeface="+mj-lt"/>
              <a:buAutoNum type="arabicPeriod"/>
            </a:pPr>
            <a:r>
              <a:rPr lang="en-US" dirty="0" smtClean="0"/>
              <a:t>Write with discipline and structure</a:t>
            </a:r>
          </a:p>
        </p:txBody>
      </p:sp>
      <p:sp>
        <p:nvSpPr>
          <p:cNvPr id="4" name="Slide Number Placeholder 3"/>
          <p:cNvSpPr>
            <a:spLocks noGrp="1"/>
          </p:cNvSpPr>
          <p:nvPr>
            <p:ph type="sldNum" sz="quarter" idx="12"/>
          </p:nvPr>
        </p:nvSpPr>
        <p:spPr/>
        <p:txBody>
          <a:bodyPr/>
          <a:lstStyle/>
          <a:p>
            <a:fld id="{E87EB998-2AA6-4C70-9203-6EDCC7068339}"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latin typeface="Adobe Fan Heiti Std B" panose="020B0700000000000000" pitchFamily="34" charset="-128"/>
                <a:ea typeface="Adobe Fan Heiti Std B" panose="020B0700000000000000" pitchFamily="34" charset="-128"/>
              </a:rPr>
              <a:t>Resources here at Purdue</a:t>
            </a:r>
            <a:endParaRPr lang="en-US" dirty="0">
              <a:solidFill>
                <a:schemeClr val="accent1"/>
              </a:solidFill>
              <a:latin typeface="Adobe Fan Heiti Std B" panose="020B0700000000000000" pitchFamily="34" charset="-128"/>
              <a:ea typeface="Adobe Fan Heiti Std B" panose="020B0700000000000000" pitchFamily="34" charset="-128"/>
            </a:endParaRPr>
          </a:p>
        </p:txBody>
      </p:sp>
      <p:sp>
        <p:nvSpPr>
          <p:cNvPr id="3" name="Content Placeholder 2"/>
          <p:cNvSpPr>
            <a:spLocks noGrp="1"/>
          </p:cNvSpPr>
          <p:nvPr>
            <p:ph idx="1"/>
          </p:nvPr>
        </p:nvSpPr>
        <p:spPr/>
        <p:txBody>
          <a:bodyPr/>
          <a:lstStyle/>
          <a:p>
            <a:pPr marL="0" indent="0" algn="ctr">
              <a:buNone/>
            </a:pPr>
            <a:r>
              <a:rPr lang="en-US" dirty="0" smtClean="0"/>
              <a:t>Check us out:</a:t>
            </a:r>
          </a:p>
          <a:p>
            <a:pPr marL="0" indent="0" algn="ctr">
              <a:buNone/>
            </a:pPr>
            <a:r>
              <a:rPr lang="en-US" dirty="0">
                <a:solidFill>
                  <a:schemeClr val="tx2">
                    <a:lumMod val="85000"/>
                    <a:lumOff val="15000"/>
                  </a:schemeClr>
                </a:solidFill>
                <a:hlinkClick r:id="rId2"/>
              </a:rPr>
              <a:t>http://www.purdue.edu/research</a:t>
            </a:r>
            <a:r>
              <a:rPr lang="en-US" dirty="0" smtClean="0">
                <a:solidFill>
                  <a:schemeClr val="tx2">
                    <a:lumMod val="85000"/>
                    <a:lumOff val="15000"/>
                  </a:schemeClr>
                </a:solidFill>
                <a:hlinkClick r:id="rId2"/>
              </a:rPr>
              <a:t>/</a:t>
            </a:r>
            <a:endParaRPr lang="en-US" dirty="0" smtClean="0">
              <a:solidFill>
                <a:schemeClr val="tx2">
                  <a:lumMod val="85000"/>
                  <a:lumOff val="15000"/>
                </a:schemeClr>
              </a:solidFill>
            </a:endParaRPr>
          </a:p>
          <a:p>
            <a:pPr marL="0" indent="0" algn="ctr">
              <a:buNone/>
            </a:pPr>
            <a:endParaRPr lang="en-US" dirty="0">
              <a:solidFill>
                <a:schemeClr val="tx2">
                  <a:lumMod val="85000"/>
                  <a:lumOff val="15000"/>
                </a:schemeClr>
              </a:solidFill>
            </a:endParaRPr>
          </a:p>
          <a:p>
            <a:pPr marL="0" indent="0" algn="ctr">
              <a:buNone/>
            </a:pPr>
            <a:r>
              <a:rPr lang="en-US" dirty="0">
                <a:solidFill>
                  <a:schemeClr val="tx2">
                    <a:lumMod val="85000"/>
                    <a:lumOff val="15000"/>
                  </a:schemeClr>
                </a:solidFill>
                <a:hlinkClick r:id="rId3"/>
              </a:rPr>
              <a:t>http://</a:t>
            </a:r>
            <a:r>
              <a:rPr lang="en-US" dirty="0" smtClean="0">
                <a:solidFill>
                  <a:schemeClr val="tx2">
                    <a:lumMod val="85000"/>
                    <a:lumOff val="15000"/>
                  </a:schemeClr>
                </a:solidFill>
                <a:hlinkClick r:id="rId3"/>
              </a:rPr>
              <a:t>www.purdue.edu/research/funding-and-grant-writing/docs/EVPRP2016Guide2GrantsProcess.pdf</a:t>
            </a:r>
            <a:endParaRPr lang="en-US" dirty="0" smtClean="0">
              <a:solidFill>
                <a:schemeClr val="tx2">
                  <a:lumMod val="85000"/>
                  <a:lumOff val="15000"/>
                </a:schemeClr>
              </a:solidFill>
            </a:endParaRPr>
          </a:p>
          <a:p>
            <a:pPr marL="0" indent="0" algn="ctr">
              <a:buNone/>
            </a:pPr>
            <a:endParaRPr lang="en-US" dirty="0" smtClean="0">
              <a:solidFill>
                <a:schemeClr val="tx2">
                  <a:lumMod val="85000"/>
                  <a:lumOff val="15000"/>
                </a:schemeClr>
              </a:solidFill>
            </a:endParaRPr>
          </a:p>
          <a:p>
            <a:pPr marL="0" indent="0" algn="ctr">
              <a:buNone/>
            </a:pPr>
            <a:r>
              <a:rPr lang="en-US" dirty="0" smtClean="0">
                <a:solidFill>
                  <a:schemeClr val="tx2">
                    <a:lumMod val="85000"/>
                    <a:lumOff val="15000"/>
                  </a:schemeClr>
                </a:solidFill>
              </a:rPr>
              <a:t> </a:t>
            </a:r>
            <a:endParaRPr lang="en-US" dirty="0">
              <a:solidFill>
                <a:schemeClr val="tx2">
                  <a:lumMod val="85000"/>
                  <a:lumOff val="15000"/>
                </a:schemeClr>
              </a:solidFill>
            </a:endParaRPr>
          </a:p>
        </p:txBody>
      </p:sp>
    </p:spTree>
    <p:extLst>
      <p:ext uri="{BB962C8B-B14F-4D97-AF65-F5344CB8AC3E}">
        <p14:creationId xmlns:p14="http://schemas.microsoft.com/office/powerpoint/2010/main" val="17577084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2021730" y="762000"/>
            <a:ext cx="6361113" cy="977900"/>
          </a:xfrm>
        </p:spPr>
        <p:txBody>
          <a:bodyPr/>
          <a:lstStyle/>
          <a:p>
            <a:pPr algn="ctr"/>
            <a:r>
              <a:rPr lang="en-US" sz="4400" dirty="0" smtClean="0"/>
              <a:t>Questions?</a:t>
            </a:r>
            <a:endParaRPr lang="en-US" sz="4400" dirty="0"/>
          </a:p>
        </p:txBody>
      </p:sp>
      <p:sp>
        <p:nvSpPr>
          <p:cNvPr id="2" name="Rectangle 1"/>
          <p:cNvSpPr/>
          <p:nvPr/>
        </p:nvSpPr>
        <p:spPr>
          <a:xfrm>
            <a:off x="1753443" y="2667000"/>
            <a:ext cx="6629400" cy="3662541"/>
          </a:xfrm>
          <a:prstGeom prst="rect">
            <a:avLst/>
          </a:prstGeom>
        </p:spPr>
        <p:txBody>
          <a:bodyPr wrap="square">
            <a:spAutoFit/>
          </a:bodyPr>
          <a:lstStyle/>
          <a:p>
            <a:pPr algn="ctr"/>
            <a:r>
              <a:rPr lang="en-US" sz="4000" dirty="0" smtClean="0">
                <a:solidFill>
                  <a:srgbClr val="002060"/>
                </a:solidFill>
              </a:rPr>
              <a:t>Looking ahead: 2016 NSF STC Professional Development Workshop</a:t>
            </a:r>
          </a:p>
          <a:p>
            <a:pPr algn="ctr"/>
            <a:r>
              <a:rPr lang="en-US" sz="4000" dirty="0" smtClean="0">
                <a:solidFill>
                  <a:srgbClr val="002060"/>
                </a:solidFill>
              </a:rPr>
              <a:t>August 7-August 12</a:t>
            </a:r>
          </a:p>
          <a:p>
            <a:pPr algn="ctr"/>
            <a:r>
              <a:rPr lang="en-US" sz="4000" dirty="0" smtClean="0">
                <a:solidFill>
                  <a:srgbClr val="002060"/>
                </a:solidFill>
              </a:rPr>
              <a:t>Indianapolis, IN</a:t>
            </a:r>
          </a:p>
          <a:p>
            <a:pPr algn="ctr"/>
            <a:r>
              <a:rPr lang="en-US" sz="3200" dirty="0" smtClean="0">
                <a:solidFill>
                  <a:srgbClr val="002060"/>
                </a:solidFill>
              </a:rPr>
              <a:t>https</a:t>
            </a:r>
            <a:r>
              <a:rPr lang="en-US" sz="3200" dirty="0">
                <a:solidFill>
                  <a:srgbClr val="002060"/>
                </a:solidFill>
              </a:rPr>
              <a:t>://www.soihub.org/stcworkshop</a:t>
            </a:r>
            <a:r>
              <a:rPr lang="en-US" sz="3200" dirty="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75000"/>
                  </a:schemeClr>
                </a:solidFill>
                <a:latin typeface="Adobe Fan Heiti Std B" panose="020B0700000000000000" pitchFamily="34" charset="-128"/>
                <a:ea typeface="Adobe Fan Heiti Std B" panose="020B0700000000000000" pitchFamily="34" charset="-128"/>
              </a:rPr>
              <a:t>Your Life Now</a:t>
            </a:r>
            <a:endParaRPr lang="en-US" dirty="0">
              <a:solidFill>
                <a:schemeClr val="accent1">
                  <a:lumMod val="75000"/>
                </a:schemeClr>
              </a:solidFill>
              <a:latin typeface="Adobe Fan Heiti Std B" panose="020B0700000000000000" pitchFamily="34" charset="-128"/>
              <a:ea typeface="Adobe Fan Heiti Std B" panose="020B0700000000000000" pitchFamily="34" charset="-128"/>
            </a:endParaRPr>
          </a:p>
        </p:txBody>
      </p:sp>
      <p:pic>
        <p:nvPicPr>
          <p:cNvPr id="5" name="Content Placeholder 4" descr="File:Researcher checks test tubes.jpg - Wikimedia Commons"/>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1529542" y="1981200"/>
            <a:ext cx="3341716" cy="4114800"/>
          </a:xfrm>
        </p:spPr>
      </p:pic>
      <p:sp>
        <p:nvSpPr>
          <p:cNvPr id="4" name="Content Placeholder 3"/>
          <p:cNvSpPr>
            <a:spLocks noGrp="1"/>
          </p:cNvSpPr>
          <p:nvPr>
            <p:ph sz="half" idx="2"/>
          </p:nvPr>
        </p:nvSpPr>
        <p:spPr/>
        <p:txBody>
          <a:bodyPr/>
          <a:lstStyle/>
          <a:p>
            <a:r>
              <a:rPr lang="en-US" dirty="0" smtClean="0"/>
              <a:t>Dependent on mentor</a:t>
            </a:r>
          </a:p>
          <a:p>
            <a:r>
              <a:rPr lang="en-US" dirty="0" smtClean="0"/>
              <a:t>Directed research</a:t>
            </a:r>
          </a:p>
          <a:p>
            <a:r>
              <a:rPr lang="en-US" dirty="0" smtClean="0"/>
              <a:t>Future uncertainty</a:t>
            </a:r>
          </a:p>
          <a:p>
            <a:r>
              <a:rPr lang="en-US" dirty="0"/>
              <a:t>Small stipend</a:t>
            </a:r>
          </a:p>
          <a:p>
            <a:r>
              <a:rPr lang="en-US" dirty="0" smtClean="0"/>
              <a:t>Compelling preparation?</a:t>
            </a:r>
            <a:endParaRPr lang="en-US" dirty="0"/>
          </a:p>
        </p:txBody>
      </p:sp>
    </p:spTree>
    <p:extLst>
      <p:ext uri="{BB962C8B-B14F-4D97-AF65-F5344CB8AC3E}">
        <p14:creationId xmlns:p14="http://schemas.microsoft.com/office/powerpoint/2010/main" val="1834353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75000"/>
                  </a:schemeClr>
                </a:solidFill>
                <a:latin typeface="Adobe Fan Heiti Std B" panose="020B0700000000000000" pitchFamily="34" charset="-128"/>
                <a:ea typeface="Adobe Fan Heiti Std B" panose="020B0700000000000000" pitchFamily="34" charset="-128"/>
              </a:rPr>
              <a:t>Goals for Future</a:t>
            </a:r>
            <a:endParaRPr lang="en-US" dirty="0">
              <a:solidFill>
                <a:schemeClr val="accent1">
                  <a:lumMod val="75000"/>
                </a:schemeClr>
              </a:solidFill>
              <a:latin typeface="Adobe Fan Heiti Std B" panose="020B0700000000000000" pitchFamily="34" charset="-128"/>
              <a:ea typeface="Adobe Fan Heiti Std B" panose="020B0700000000000000" pitchFamily="34" charset="-128"/>
            </a:endParaRPr>
          </a:p>
        </p:txBody>
      </p:sp>
      <p:pic>
        <p:nvPicPr>
          <p:cNvPr id="5" name="Content Placeholder 4" descr="medical laboratory scientist at the National Institutes of Health ..."/>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612900" y="2984500"/>
            <a:ext cx="3175000" cy="2108200"/>
          </a:xfrm>
        </p:spPr>
      </p:pic>
      <p:sp>
        <p:nvSpPr>
          <p:cNvPr id="4" name="Content Placeholder 3"/>
          <p:cNvSpPr>
            <a:spLocks noGrp="1"/>
          </p:cNvSpPr>
          <p:nvPr>
            <p:ph sz="half" idx="2"/>
          </p:nvPr>
        </p:nvSpPr>
        <p:spPr/>
        <p:txBody>
          <a:bodyPr/>
          <a:lstStyle/>
          <a:p>
            <a:r>
              <a:rPr lang="en-US" dirty="0" smtClean="0"/>
              <a:t>Secure position</a:t>
            </a:r>
          </a:p>
          <a:p>
            <a:r>
              <a:rPr lang="en-US" dirty="0" smtClean="0"/>
              <a:t>Living wage and more</a:t>
            </a:r>
          </a:p>
          <a:p>
            <a:r>
              <a:rPr lang="en-US" dirty="0" smtClean="0"/>
              <a:t>Your own lab</a:t>
            </a:r>
          </a:p>
          <a:p>
            <a:r>
              <a:rPr lang="en-US" dirty="0" smtClean="0"/>
              <a:t>Your own grad students</a:t>
            </a:r>
          </a:p>
          <a:p>
            <a:r>
              <a:rPr lang="en-US" dirty="0" smtClean="0"/>
              <a:t>Your own research dollars</a:t>
            </a:r>
            <a:endParaRPr lang="en-US" dirty="0"/>
          </a:p>
        </p:txBody>
      </p:sp>
    </p:spTree>
    <p:extLst>
      <p:ext uri="{BB962C8B-B14F-4D97-AF65-F5344CB8AC3E}">
        <p14:creationId xmlns:p14="http://schemas.microsoft.com/office/powerpoint/2010/main" val="1991677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chemeClr val="accent1"/>
                </a:solidFill>
                <a:latin typeface="Adobe Fan Heiti Std B" panose="020B0700000000000000" pitchFamily="34" charset="-128"/>
                <a:ea typeface="Adobe Fan Heiti Std B" panose="020B0700000000000000" pitchFamily="34" charset="-128"/>
              </a:rPr>
              <a:t>How do I get there?</a:t>
            </a:r>
            <a:endParaRPr lang="en-US" dirty="0">
              <a:solidFill>
                <a:schemeClr val="accent1"/>
              </a:solidFill>
              <a:latin typeface="Adobe Fan Heiti Std B" panose="020B0700000000000000" pitchFamily="34" charset="-128"/>
              <a:ea typeface="Adobe Fan Heiti Std B" panose="020B0700000000000000" pitchFamily="34" charset="-128"/>
            </a:endParaRPr>
          </a:p>
        </p:txBody>
      </p:sp>
      <p:sp>
        <p:nvSpPr>
          <p:cNvPr id="6" name="Content Placeholder 5"/>
          <p:cNvSpPr>
            <a:spLocks noGrp="1"/>
          </p:cNvSpPr>
          <p:nvPr>
            <p:ph idx="1"/>
          </p:nvPr>
        </p:nvSpPr>
        <p:spPr>
          <a:xfrm>
            <a:off x="4295922" y="1524000"/>
            <a:ext cx="4648200" cy="4114800"/>
          </a:xfrm>
        </p:spPr>
        <p:txBody>
          <a:bodyPr/>
          <a:lstStyle/>
          <a:p>
            <a:r>
              <a:rPr lang="en-US" dirty="0" smtClean="0"/>
              <a:t>What can you do on your own?</a:t>
            </a:r>
          </a:p>
          <a:p>
            <a:r>
              <a:rPr lang="en-US" dirty="0" smtClean="0"/>
              <a:t>How can you work with your mentor to prepare?</a:t>
            </a:r>
          </a:p>
          <a:p>
            <a:r>
              <a:rPr lang="en-US" dirty="0" smtClean="0"/>
              <a:t>What do I need to know about my field, funding agencies, my potential university?</a:t>
            </a:r>
            <a:endParaRPr lang="en-US" dirty="0"/>
          </a:p>
        </p:txBody>
      </p:sp>
      <p:pic>
        <p:nvPicPr>
          <p:cNvPr id="1026" name="Picture 2" descr="Image of confused PostDo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752600"/>
            <a:ext cx="2857500" cy="428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8336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latin typeface="Adobe Fan Heiti Std B" panose="020B0700000000000000" pitchFamily="34" charset="-128"/>
                <a:ea typeface="Adobe Fan Heiti Std B" panose="020B0700000000000000" pitchFamily="34" charset="-128"/>
              </a:rPr>
              <a:t>What can I do on my own?</a:t>
            </a:r>
            <a:endParaRPr lang="en-US" dirty="0">
              <a:solidFill>
                <a:schemeClr val="accent1"/>
              </a:solidFill>
              <a:latin typeface="Adobe Fan Heiti Std B" panose="020B0700000000000000" pitchFamily="34" charset="-128"/>
              <a:ea typeface="Adobe Fan Heiti Std B" panose="020B0700000000000000" pitchFamily="34" charset="-128"/>
            </a:endParaRPr>
          </a:p>
        </p:txBody>
      </p:sp>
      <p:sp>
        <p:nvSpPr>
          <p:cNvPr id="3" name="Content Placeholder 2"/>
          <p:cNvSpPr>
            <a:spLocks noGrp="1"/>
          </p:cNvSpPr>
          <p:nvPr>
            <p:ph idx="1"/>
          </p:nvPr>
        </p:nvSpPr>
        <p:spPr>
          <a:xfrm>
            <a:off x="1298028" y="1524000"/>
            <a:ext cx="7772400" cy="4114800"/>
          </a:xfrm>
        </p:spPr>
        <p:txBody>
          <a:bodyPr/>
          <a:lstStyle/>
          <a:p>
            <a:r>
              <a:rPr lang="en-US" sz="2800" dirty="0" smtClean="0"/>
              <a:t>Know what agencies support your work</a:t>
            </a:r>
          </a:p>
          <a:p>
            <a:r>
              <a:rPr lang="en-US" sz="2800" dirty="0" smtClean="0"/>
              <a:t>Start reading FOA’s in your area</a:t>
            </a:r>
          </a:p>
          <a:p>
            <a:r>
              <a:rPr lang="en-US" sz="2800" dirty="0" smtClean="0"/>
              <a:t>Keep your eyes on federal research areas and priorities</a:t>
            </a:r>
          </a:p>
          <a:p>
            <a:pPr lvl="1"/>
            <a:r>
              <a:rPr lang="en-US" sz="1800" dirty="0">
                <a:hlinkClick r:id="rId3"/>
              </a:rPr>
              <a:t>https://</a:t>
            </a:r>
            <a:r>
              <a:rPr lang="en-US" sz="1800" dirty="0" smtClean="0">
                <a:hlinkClick r:id="rId3"/>
              </a:rPr>
              <a:t>www.nimh.nih.gov/research-priorities/index.shtml</a:t>
            </a:r>
            <a:r>
              <a:rPr lang="en-US" sz="1800" dirty="0" smtClean="0"/>
              <a:t> </a:t>
            </a:r>
          </a:p>
          <a:p>
            <a:pPr lvl="1"/>
            <a:r>
              <a:rPr lang="en-US" sz="1800" dirty="0">
                <a:hlinkClick r:id="rId4"/>
              </a:rPr>
              <a:t>https://</a:t>
            </a:r>
            <a:r>
              <a:rPr lang="en-US" sz="1800" dirty="0" smtClean="0">
                <a:hlinkClick r:id="rId4"/>
              </a:rPr>
              <a:t>www.nsf.gov/pubs/2014/nsf14043/nsf14043.pdf</a:t>
            </a:r>
            <a:endParaRPr lang="en-US" sz="1800" dirty="0" smtClean="0"/>
          </a:p>
          <a:p>
            <a:pPr lvl="1"/>
            <a:r>
              <a:rPr lang="en-US" sz="1800" dirty="0">
                <a:hlinkClick r:id="rId5"/>
              </a:rPr>
              <a:t>https://</a:t>
            </a:r>
            <a:r>
              <a:rPr lang="en-US" sz="1800" dirty="0" smtClean="0">
                <a:hlinkClick r:id="rId5"/>
              </a:rPr>
              <a:t>www.nsf.gov/pubs/2016/nsf16034/nsf16034.pdf</a:t>
            </a:r>
            <a:r>
              <a:rPr lang="en-US" sz="1800" dirty="0" smtClean="0"/>
              <a:t> </a:t>
            </a:r>
          </a:p>
          <a:p>
            <a:pPr lvl="1"/>
            <a:r>
              <a:rPr lang="en-US" sz="1800" dirty="0">
                <a:hlinkClick r:id="rId6"/>
              </a:rPr>
              <a:t>https://</a:t>
            </a:r>
            <a:r>
              <a:rPr lang="en-US" sz="1800" dirty="0" smtClean="0">
                <a:hlinkClick r:id="rId6"/>
              </a:rPr>
              <a:t>officeofbudget.od.nih.gov/pdfs/FY17/31-Overview.pdf</a:t>
            </a:r>
            <a:endParaRPr lang="en-US" sz="1800" dirty="0" smtClean="0"/>
          </a:p>
          <a:p>
            <a:pPr lvl="1"/>
            <a:r>
              <a:rPr lang="en-US" sz="1800" dirty="0" smtClean="0">
                <a:hlinkClick r:id="rId7"/>
              </a:rPr>
              <a:t>DOE priorities</a:t>
            </a:r>
            <a:endParaRPr lang="en-US" sz="1800" dirty="0" smtClean="0"/>
          </a:p>
          <a:p>
            <a:pPr marL="457200" lvl="1" indent="0">
              <a:buNone/>
            </a:pPr>
            <a:endParaRPr lang="en-US" sz="2400" dirty="0" smtClean="0"/>
          </a:p>
        </p:txBody>
      </p:sp>
    </p:spTree>
    <p:extLst>
      <p:ext uri="{BB962C8B-B14F-4D97-AF65-F5344CB8AC3E}">
        <p14:creationId xmlns:p14="http://schemas.microsoft.com/office/powerpoint/2010/main" val="920589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75000"/>
                  </a:schemeClr>
                </a:solidFill>
                <a:latin typeface="Adobe Fan Heiti Std B" panose="020B0700000000000000" pitchFamily="34" charset="-128"/>
                <a:ea typeface="Adobe Fan Heiti Std B" panose="020B0700000000000000" pitchFamily="34" charset="-128"/>
              </a:rPr>
              <a:t>What can I do on my own…</a:t>
            </a:r>
            <a:endParaRPr lang="en-US" dirty="0">
              <a:solidFill>
                <a:schemeClr val="accent1">
                  <a:lumMod val="75000"/>
                </a:schemeClr>
              </a:solidFill>
              <a:latin typeface="Adobe Fan Heiti Std B" panose="020B0700000000000000" pitchFamily="34" charset="-128"/>
              <a:ea typeface="Adobe Fan Heiti Std B" panose="020B0700000000000000" pitchFamily="34" charset="-128"/>
            </a:endParaRPr>
          </a:p>
        </p:txBody>
      </p:sp>
      <p:sp>
        <p:nvSpPr>
          <p:cNvPr id="3" name="Content Placeholder 2"/>
          <p:cNvSpPr>
            <a:spLocks noGrp="1"/>
          </p:cNvSpPr>
          <p:nvPr>
            <p:ph idx="1"/>
          </p:nvPr>
        </p:nvSpPr>
        <p:spPr/>
        <p:txBody>
          <a:bodyPr/>
          <a:lstStyle/>
          <a:p>
            <a:r>
              <a:rPr lang="en-US" dirty="0"/>
              <a:t>Ask about what is getting </a:t>
            </a:r>
            <a:r>
              <a:rPr lang="en-US" dirty="0" smtClean="0"/>
              <a:t>funded</a:t>
            </a:r>
          </a:p>
          <a:p>
            <a:r>
              <a:rPr lang="en-US" dirty="0" smtClean="0"/>
              <a:t>Research what is getting funded</a:t>
            </a:r>
          </a:p>
          <a:p>
            <a:pPr lvl="1"/>
            <a:r>
              <a:rPr lang="en-US" dirty="0">
                <a:hlinkClick r:id="rId3"/>
              </a:rPr>
              <a:t>http://dia2.org</a:t>
            </a:r>
            <a:r>
              <a:rPr lang="en-US" dirty="0" smtClean="0">
                <a:hlinkClick r:id="rId3"/>
              </a:rPr>
              <a:t>/</a:t>
            </a:r>
            <a:r>
              <a:rPr lang="en-US" dirty="0" smtClean="0"/>
              <a:t> </a:t>
            </a:r>
          </a:p>
          <a:p>
            <a:pPr lvl="1"/>
            <a:r>
              <a:rPr lang="en-US" dirty="0">
                <a:hlinkClick r:id="rId4"/>
              </a:rPr>
              <a:t>https://</a:t>
            </a:r>
            <a:r>
              <a:rPr lang="en-US" dirty="0" smtClean="0">
                <a:hlinkClick r:id="rId4"/>
              </a:rPr>
              <a:t>projectreporter.nih.gov/reporter.cfm</a:t>
            </a:r>
            <a:r>
              <a:rPr lang="en-US" dirty="0" smtClean="0"/>
              <a:t> </a:t>
            </a:r>
            <a:endParaRPr lang="en-US" dirty="0"/>
          </a:p>
          <a:p>
            <a:r>
              <a:rPr lang="en-US" dirty="0"/>
              <a:t>Take advantage of resources here</a:t>
            </a:r>
          </a:p>
          <a:p>
            <a:r>
              <a:rPr lang="en-US" dirty="0"/>
              <a:t>Learn about grant writing</a:t>
            </a:r>
          </a:p>
          <a:p>
            <a:r>
              <a:rPr lang="en-US" dirty="0"/>
              <a:t>Network! Network! Network!</a:t>
            </a:r>
          </a:p>
          <a:p>
            <a:pPr marL="0" indent="0">
              <a:buNone/>
            </a:pPr>
            <a:endParaRPr lang="en-US" dirty="0"/>
          </a:p>
        </p:txBody>
      </p:sp>
      <p:pic>
        <p:nvPicPr>
          <p:cNvPr id="4" name="Picture 3" descr="Social Networking - Facebook, MySpace, and more..."/>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58000" y="4648200"/>
            <a:ext cx="2027164" cy="1899187"/>
          </a:xfrm>
          <a:prstGeom prst="rect">
            <a:avLst/>
          </a:prstGeom>
        </p:spPr>
      </p:pic>
    </p:spTree>
    <p:extLst>
      <p:ext uri="{BB962C8B-B14F-4D97-AF65-F5344CB8AC3E}">
        <p14:creationId xmlns:p14="http://schemas.microsoft.com/office/powerpoint/2010/main" val="555909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accent1"/>
                </a:solidFill>
                <a:latin typeface="Adobe Fan Heiti Std B" panose="020B0700000000000000" pitchFamily="34" charset="-128"/>
                <a:ea typeface="Adobe Fan Heiti Std B" panose="020B0700000000000000" pitchFamily="34" charset="-128"/>
              </a:rPr>
              <a:t>How do I</a:t>
            </a:r>
            <a:r>
              <a:rPr lang="en-US" dirty="0" smtClean="0">
                <a:solidFill>
                  <a:schemeClr val="accent1"/>
                </a:solidFill>
                <a:latin typeface="Adobe Fan Heiti Std B" panose="020B0700000000000000" pitchFamily="34" charset="-128"/>
                <a:ea typeface="Adobe Fan Heiti Std B" panose="020B0700000000000000" pitchFamily="34" charset="-128"/>
              </a:rPr>
              <a:t> know where to look?</a:t>
            </a:r>
            <a:endParaRPr lang="en-US" dirty="0">
              <a:solidFill>
                <a:schemeClr val="accent1"/>
              </a:solidFill>
              <a:latin typeface="Adobe Fan Heiti Std B" panose="020B0700000000000000" pitchFamily="34" charset="-128"/>
              <a:ea typeface="Adobe Fan Heiti Std B" panose="020B0700000000000000" pitchFamily="34" charset="-128"/>
            </a:endParaRPr>
          </a:p>
        </p:txBody>
      </p:sp>
      <p:sp>
        <p:nvSpPr>
          <p:cNvPr id="3" name="Content Placeholder 2"/>
          <p:cNvSpPr>
            <a:spLocks noGrp="1"/>
          </p:cNvSpPr>
          <p:nvPr>
            <p:ph idx="1"/>
          </p:nvPr>
        </p:nvSpPr>
        <p:spPr/>
        <p:txBody>
          <a:bodyPr/>
          <a:lstStyle/>
          <a:p>
            <a:r>
              <a:rPr lang="en-US" sz="2800" dirty="0" smtClean="0"/>
              <a:t>Ask your mentors where they get funded</a:t>
            </a:r>
          </a:p>
          <a:p>
            <a:r>
              <a:rPr lang="en-US" sz="2800" dirty="0" smtClean="0"/>
              <a:t>Look to see who sponsors research you would like to do</a:t>
            </a:r>
          </a:p>
          <a:p>
            <a:r>
              <a:rPr lang="en-US" sz="2800" dirty="0" smtClean="0"/>
              <a:t>Bookmark websites of key agencies</a:t>
            </a:r>
          </a:p>
          <a:p>
            <a:r>
              <a:rPr lang="en-US" sz="2800" dirty="0" smtClean="0"/>
              <a:t>Don’t forget niche areas (Foundations.org)</a:t>
            </a:r>
          </a:p>
          <a:p>
            <a:r>
              <a:rPr lang="en-US" sz="2800" dirty="0" smtClean="0"/>
              <a:t>See if there are opportunities you can work on now</a:t>
            </a:r>
          </a:p>
          <a:p>
            <a:r>
              <a:rPr lang="en-US" sz="2800" dirty="0" smtClean="0"/>
              <a:t>Follow up on the work of scientists you admire</a:t>
            </a:r>
            <a:endParaRPr lang="en-US" sz="2800" dirty="0"/>
          </a:p>
        </p:txBody>
      </p:sp>
    </p:spTree>
    <p:extLst>
      <p:ext uri="{BB962C8B-B14F-4D97-AF65-F5344CB8AC3E}">
        <p14:creationId xmlns:p14="http://schemas.microsoft.com/office/powerpoint/2010/main" val="2122145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accent1"/>
                </a:solidFill>
                <a:latin typeface="Adobe Fan Heiti Std B" panose="020B0700000000000000" pitchFamily="34" charset="-128"/>
                <a:ea typeface="Adobe Fan Heiti Std B" panose="020B0700000000000000" pitchFamily="34" charset="-128"/>
              </a:rPr>
              <a:t>Key Questions about </a:t>
            </a:r>
            <a:r>
              <a:rPr lang="en-US" sz="3600" dirty="0">
                <a:solidFill>
                  <a:schemeClr val="accent1"/>
                </a:solidFill>
                <a:latin typeface="Adobe Fan Heiti Std B" panose="020B0700000000000000" pitchFamily="34" charset="-128"/>
                <a:ea typeface="Adobe Fan Heiti Std B" panose="020B0700000000000000" pitchFamily="34" charset="-128"/>
              </a:rPr>
              <a:t>Y</a:t>
            </a:r>
            <a:r>
              <a:rPr lang="en-US" sz="3600" dirty="0" smtClean="0">
                <a:solidFill>
                  <a:schemeClr val="accent1"/>
                </a:solidFill>
                <a:latin typeface="Adobe Fan Heiti Std B" panose="020B0700000000000000" pitchFamily="34" charset="-128"/>
                <a:ea typeface="Adobe Fan Heiti Std B" panose="020B0700000000000000" pitchFamily="34" charset="-128"/>
              </a:rPr>
              <a:t>our </a:t>
            </a:r>
            <a:br>
              <a:rPr lang="en-US" sz="3600" dirty="0" smtClean="0">
                <a:solidFill>
                  <a:schemeClr val="accent1"/>
                </a:solidFill>
                <a:latin typeface="Adobe Fan Heiti Std B" panose="020B0700000000000000" pitchFamily="34" charset="-128"/>
                <a:ea typeface="Adobe Fan Heiti Std B" panose="020B0700000000000000" pitchFamily="34" charset="-128"/>
              </a:rPr>
            </a:br>
            <a:r>
              <a:rPr lang="en-US" sz="3600" dirty="0" smtClean="0">
                <a:solidFill>
                  <a:schemeClr val="accent1"/>
                </a:solidFill>
                <a:latin typeface="Adobe Fan Heiti Std B" panose="020B0700000000000000" pitchFamily="34" charset="-128"/>
                <a:ea typeface="Adobe Fan Heiti Std B" panose="020B0700000000000000" pitchFamily="34" charset="-128"/>
              </a:rPr>
              <a:t>Research Interests</a:t>
            </a:r>
            <a:endParaRPr lang="en-US" sz="3600" dirty="0">
              <a:solidFill>
                <a:schemeClr val="accent1"/>
              </a:solidFill>
              <a:latin typeface="Adobe Fan Heiti Std B" panose="020B0700000000000000" pitchFamily="34" charset="-128"/>
              <a:ea typeface="Adobe Fan Heiti Std B" panose="020B0700000000000000" pitchFamily="34" charset="-128"/>
            </a:endParaRPr>
          </a:p>
        </p:txBody>
      </p:sp>
      <p:sp>
        <p:nvSpPr>
          <p:cNvPr id="3" name="Content Placeholder 2"/>
          <p:cNvSpPr>
            <a:spLocks noGrp="1"/>
          </p:cNvSpPr>
          <p:nvPr>
            <p:ph idx="1"/>
          </p:nvPr>
        </p:nvSpPr>
        <p:spPr/>
        <p:txBody>
          <a:bodyPr/>
          <a:lstStyle/>
          <a:p>
            <a:r>
              <a:rPr lang="en-US" sz="2400" dirty="0" smtClean="0"/>
              <a:t>Are there lots of opportunities in your specific area of interest?</a:t>
            </a:r>
          </a:p>
          <a:p>
            <a:r>
              <a:rPr lang="en-US" sz="2400" dirty="0" smtClean="0"/>
              <a:t>How many different agencies fund this type of work?</a:t>
            </a:r>
          </a:p>
          <a:p>
            <a:r>
              <a:rPr lang="en-US" sz="2400" dirty="0" smtClean="0"/>
              <a:t>Is it a ‘fad’ area or hot topic? (i.e., </a:t>
            </a:r>
            <a:r>
              <a:rPr lang="en-US" sz="2400" dirty="0" err="1" smtClean="0"/>
              <a:t>Zika</a:t>
            </a:r>
            <a:r>
              <a:rPr lang="en-US" sz="2400" dirty="0" smtClean="0"/>
              <a:t>?)</a:t>
            </a:r>
          </a:p>
          <a:p>
            <a:r>
              <a:rPr lang="en-US" sz="2400" dirty="0" smtClean="0"/>
              <a:t>Are you flexible?</a:t>
            </a:r>
          </a:p>
          <a:p>
            <a:r>
              <a:rPr lang="en-US" sz="2400" dirty="0" smtClean="0"/>
              <a:t>Does it lend itself to interdisciplinary work? Translational research? Clinical work?</a:t>
            </a:r>
            <a:endParaRPr lang="en-US" sz="2400" dirty="0"/>
          </a:p>
          <a:p>
            <a:r>
              <a:rPr lang="en-US" sz="2400" dirty="0" smtClean="0"/>
              <a:t>Can it lead to patents and business development?</a:t>
            </a:r>
          </a:p>
          <a:p>
            <a:r>
              <a:rPr lang="en-US" sz="2400" dirty="0" smtClean="0"/>
              <a:t>Is it theoretical or applied?</a:t>
            </a:r>
          </a:p>
          <a:p>
            <a:r>
              <a:rPr lang="en-US" sz="2400" dirty="0" smtClean="0"/>
              <a:t>Do you like teaching about your science?</a:t>
            </a:r>
            <a:endParaRPr lang="en-US" sz="2400" dirty="0"/>
          </a:p>
        </p:txBody>
      </p:sp>
    </p:spTree>
    <p:extLst>
      <p:ext uri="{BB962C8B-B14F-4D97-AF65-F5344CB8AC3E}">
        <p14:creationId xmlns:p14="http://schemas.microsoft.com/office/powerpoint/2010/main" val="229767611"/>
      </p:ext>
    </p:extLst>
  </p:cSld>
  <p:clrMapOvr>
    <a:masterClrMapping/>
  </p:clrMapOvr>
</p:sld>
</file>

<file path=ppt/theme/theme1.xml><?xml version="1.0" encoding="utf-8"?>
<a:theme xmlns:a="http://schemas.openxmlformats.org/drawingml/2006/main" name="VPRCris-template1-lh">
  <a:themeElements>
    <a:clrScheme name="Custom 1">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339933"/>
      </a:folHlink>
    </a:clrScheme>
    <a:fontScheme name="VPRCris-template1-lh">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PRCris-template1-lh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PRCris-template1-lh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PRCris-template1-lh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PRCris-template1-lh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PRCris-template1-lh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PRCris-template1-lh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PRCris-template1-lh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1725</TotalTime>
  <Words>1971</Words>
  <Application>Microsoft Office PowerPoint</Application>
  <PresentationFormat>On-screen Show (4:3)</PresentationFormat>
  <Paragraphs>192</Paragraphs>
  <Slides>22</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22</vt:i4>
      </vt:variant>
    </vt:vector>
  </HeadingPairs>
  <TitlesOfParts>
    <vt:vector size="30" baseType="lpstr">
      <vt:lpstr>Adobe Fan Heiti Std B</vt:lpstr>
      <vt:lpstr>Arial</vt:lpstr>
      <vt:lpstr>Calibri</vt:lpstr>
      <vt:lpstr>Calibri Light</vt:lpstr>
      <vt:lpstr>Minion</vt:lpstr>
      <vt:lpstr>Times New Roman</vt:lpstr>
      <vt:lpstr>VPRCris-template1-lh</vt:lpstr>
      <vt:lpstr>Custom Design</vt:lpstr>
      <vt:lpstr>Research, Grants, and the Career Trajectory</vt:lpstr>
      <vt:lpstr>Overview of Presentation</vt:lpstr>
      <vt:lpstr>Your Life Now</vt:lpstr>
      <vt:lpstr>Goals for Future</vt:lpstr>
      <vt:lpstr>How do I get there?</vt:lpstr>
      <vt:lpstr>What can I do on my own?</vt:lpstr>
      <vt:lpstr>What can I do on my own…</vt:lpstr>
      <vt:lpstr>How do I know where to look?</vt:lpstr>
      <vt:lpstr>Key Questions about Your  Research Interests</vt:lpstr>
      <vt:lpstr>Where to Start</vt:lpstr>
      <vt:lpstr>How can my mentor help?</vt:lpstr>
      <vt:lpstr>Develop a strong mentoring plan</vt:lpstr>
      <vt:lpstr>What is a mentoring plan?</vt:lpstr>
      <vt:lpstr>What does a mentoring plan look like?</vt:lpstr>
      <vt:lpstr>What activities might it include?</vt:lpstr>
      <vt:lpstr>Roles Researchers Play</vt:lpstr>
      <vt:lpstr>What should I know about grant writing now?</vt:lpstr>
      <vt:lpstr>Why should I try to participate in grant writing now?</vt:lpstr>
      <vt:lpstr>How long does grant-writing take?</vt:lpstr>
      <vt:lpstr>5 Key Strategies for Approaching an Opportunity</vt:lpstr>
      <vt:lpstr>Resources here at Purdue</vt:lpstr>
      <vt:lpstr>PowerPoint Presentation</vt:lpstr>
    </vt:vector>
  </TitlesOfParts>
  <Company>Purdue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Cris King, OVPR</dc:title>
  <dc:subject>Research Development Services template</dc:subject>
  <dc:creator>Linda A. Howell, template designer</dc:creator>
  <cp:lastModifiedBy>Dahmen, Lynne M</cp:lastModifiedBy>
  <cp:revision>125</cp:revision>
  <dcterms:created xsi:type="dcterms:W3CDTF">2008-03-06T15:58:37Z</dcterms:created>
  <dcterms:modified xsi:type="dcterms:W3CDTF">2017-04-19T19:08:06Z</dcterms:modified>
</cp:coreProperties>
</file>