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7"/>
  </p:notesMasterIdLst>
  <p:sldIdLst>
    <p:sldId id="290" r:id="rId2"/>
    <p:sldId id="291" r:id="rId3"/>
    <p:sldId id="321" r:id="rId4"/>
    <p:sldId id="324" r:id="rId5"/>
    <p:sldId id="325" r:id="rId6"/>
    <p:sldId id="29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97" r:id="rId26"/>
    <p:sldId id="275" r:id="rId27"/>
    <p:sldId id="276" r:id="rId28"/>
    <p:sldId id="277" r:id="rId29"/>
    <p:sldId id="298" r:id="rId30"/>
    <p:sldId id="299" r:id="rId31"/>
    <p:sldId id="300" r:id="rId32"/>
    <p:sldId id="301" r:id="rId33"/>
    <p:sldId id="278" r:id="rId34"/>
    <p:sldId id="302" r:id="rId35"/>
    <p:sldId id="279" r:id="rId36"/>
    <p:sldId id="280" r:id="rId37"/>
    <p:sldId id="281" r:id="rId38"/>
    <p:sldId id="303" r:id="rId39"/>
    <p:sldId id="282" r:id="rId40"/>
    <p:sldId id="283" r:id="rId41"/>
    <p:sldId id="306" r:id="rId42"/>
    <p:sldId id="307" r:id="rId43"/>
    <p:sldId id="308" r:id="rId44"/>
    <p:sldId id="309" r:id="rId45"/>
    <p:sldId id="312" r:id="rId46"/>
    <p:sldId id="313" r:id="rId47"/>
    <p:sldId id="305" r:id="rId48"/>
    <p:sldId id="322" r:id="rId49"/>
    <p:sldId id="323" r:id="rId50"/>
    <p:sldId id="284" r:id="rId51"/>
    <p:sldId id="315" r:id="rId52"/>
    <p:sldId id="317" r:id="rId53"/>
    <p:sldId id="285" r:id="rId54"/>
    <p:sldId id="316" r:id="rId55"/>
    <p:sldId id="319"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0" d="100"/>
          <a:sy n="140" d="100"/>
        </p:scale>
        <p:origin x="-22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BEF36-26ED-8841-A430-F9DFCE237DD2}" type="datetimeFigureOut">
              <a:rPr lang="en-US" smtClean="0"/>
              <a:t>5/16/14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351418-AD47-F84B-9C28-81E1FE9B2156}" type="slidenum">
              <a:rPr lang="en-US" smtClean="0"/>
              <a:t>‹#›</a:t>
            </a:fld>
            <a:endParaRPr lang="en-US"/>
          </a:p>
        </p:txBody>
      </p:sp>
    </p:spTree>
    <p:extLst>
      <p:ext uri="{BB962C8B-B14F-4D97-AF65-F5344CB8AC3E}">
        <p14:creationId xmlns:p14="http://schemas.microsoft.com/office/powerpoint/2010/main" val="32067760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talk, I’ll talk about an</a:t>
            </a:r>
            <a:r>
              <a:rPr lang="en-US" baseline="0" dirty="0" smtClean="0"/>
              <a:t> interesting application of classical erasure codes, in particular for shared memory emulation. So, let’s begin. Traditionally erasure codes have been studied for distributed storage. The classical question here of course is the trade-off between how much redundant data you store and how much failure you can tolerate. Recently, the distributed or networked nature of storage systems has been increasingly playing a role in the models studied in the information theory. There are notions like locality, bandwidth which are interesting ways of capturing the cost of data </a:t>
            </a:r>
            <a:r>
              <a:rPr lang="en-US" baseline="0" dirty="0" err="1" smtClean="0"/>
              <a:t>ccess</a:t>
            </a:r>
            <a:r>
              <a:rPr lang="en-US" baseline="0" dirty="0" smtClean="0"/>
              <a:t> over a network. There is models which study the network topology based on applications to content distribution. All these notions, the share one thing in common. The take a static view of the system. That is, you look at the network in a particular state and understand the properties of the network. Recently people have been studying the dynamics of storage system, mainly from the views of </a:t>
            </a:r>
            <a:r>
              <a:rPr lang="en-US" baseline="0" dirty="0" err="1" smtClean="0"/>
              <a:t>queueing</a:t>
            </a:r>
            <a:r>
              <a:rPr lang="en-US" baseline="0" dirty="0" smtClean="0"/>
              <a:t> theory. </a:t>
            </a:r>
            <a:endParaRPr lang="en-US" dirty="0"/>
          </a:p>
        </p:txBody>
      </p:sp>
      <p:sp>
        <p:nvSpPr>
          <p:cNvPr id="4" name="Slide Number Placeholder 3"/>
          <p:cNvSpPr>
            <a:spLocks noGrp="1"/>
          </p:cNvSpPr>
          <p:nvPr>
            <p:ph type="sldNum" sz="quarter" idx="10"/>
          </p:nvPr>
        </p:nvSpPr>
        <p:spPr/>
        <p:txBody>
          <a:bodyPr/>
          <a:lstStyle/>
          <a:p>
            <a:fld id="{3F351418-AD47-F84B-9C28-81E1FE9B2156}" type="slidenum">
              <a:rPr lang="en-US" smtClean="0"/>
              <a:t>2</a:t>
            </a:fld>
            <a:endParaRPr lang="en-US"/>
          </a:p>
        </p:txBody>
      </p:sp>
    </p:spTree>
    <p:extLst>
      <p:ext uri="{BB962C8B-B14F-4D97-AF65-F5344CB8AC3E}">
        <p14:creationId xmlns:p14="http://schemas.microsoft.com/office/powerpoint/2010/main" val="3986761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every server uses replication.</a:t>
            </a:r>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27</a:t>
            </a:fld>
            <a:endParaRPr lang="en-US"/>
          </a:p>
        </p:txBody>
      </p:sp>
    </p:spTree>
    <p:extLst>
      <p:ext uri="{BB962C8B-B14F-4D97-AF65-F5344CB8AC3E}">
        <p14:creationId xmlns:p14="http://schemas.microsoft.com/office/powerpoint/2010/main" val="3765576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every server uses replication.</a:t>
            </a:r>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28</a:t>
            </a:fld>
            <a:endParaRPr lang="en-US"/>
          </a:p>
        </p:txBody>
      </p:sp>
    </p:spTree>
    <p:extLst>
      <p:ext uri="{BB962C8B-B14F-4D97-AF65-F5344CB8AC3E}">
        <p14:creationId xmlns:p14="http://schemas.microsoft.com/office/powerpoint/2010/main" val="3765576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every server uses replication.</a:t>
            </a:r>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29</a:t>
            </a:fld>
            <a:endParaRPr lang="en-US"/>
          </a:p>
        </p:txBody>
      </p:sp>
    </p:spTree>
    <p:extLst>
      <p:ext uri="{BB962C8B-B14F-4D97-AF65-F5344CB8AC3E}">
        <p14:creationId xmlns:p14="http://schemas.microsoft.com/office/powerpoint/2010/main" val="3765576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every server uses replication.</a:t>
            </a:r>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30</a:t>
            </a:fld>
            <a:endParaRPr lang="en-US"/>
          </a:p>
        </p:txBody>
      </p:sp>
    </p:spTree>
    <p:extLst>
      <p:ext uri="{BB962C8B-B14F-4D97-AF65-F5344CB8AC3E}">
        <p14:creationId xmlns:p14="http://schemas.microsoft.com/office/powerpoint/2010/main" val="3765576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Costs, Funny</a:t>
            </a:r>
            <a:r>
              <a:rPr lang="en-US" baseline="0" dirty="0" smtClean="0"/>
              <a:t> factor of 2.</a:t>
            </a:r>
            <a:endParaRPr lang="en-US" dirty="0"/>
          </a:p>
        </p:txBody>
      </p:sp>
      <p:sp>
        <p:nvSpPr>
          <p:cNvPr id="4" name="Slide Number Placeholder 3"/>
          <p:cNvSpPr>
            <a:spLocks noGrp="1"/>
          </p:cNvSpPr>
          <p:nvPr>
            <p:ph type="sldNum" sz="quarter" idx="10"/>
          </p:nvPr>
        </p:nvSpPr>
        <p:spPr/>
        <p:txBody>
          <a:bodyPr/>
          <a:lstStyle/>
          <a:p>
            <a:fld id="{A29EA983-5A5B-834A-8DD2-428A8556152B}" type="slidenum">
              <a:rPr lang="en-US" smtClean="0"/>
              <a:t>32</a:t>
            </a:fld>
            <a:endParaRPr lang="en-US"/>
          </a:p>
        </p:txBody>
      </p:sp>
    </p:spTree>
    <p:extLst>
      <p:ext uri="{BB962C8B-B14F-4D97-AF65-F5344CB8AC3E}">
        <p14:creationId xmlns:p14="http://schemas.microsoft.com/office/powerpoint/2010/main" val="2846392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33</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50</a:t>
            </a:fld>
            <a:endParaRPr lang="en-US"/>
          </a:p>
        </p:txBody>
      </p:sp>
    </p:spTree>
    <p:extLst>
      <p:ext uri="{BB962C8B-B14F-4D97-AF65-F5344CB8AC3E}">
        <p14:creationId xmlns:p14="http://schemas.microsoft.com/office/powerpoint/2010/main" val="3098353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51</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52</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53</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7</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54</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55</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8</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9</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10</a:t>
            </a:fld>
            <a:endParaRPr lang="en-US"/>
          </a:p>
        </p:txBody>
      </p:sp>
    </p:spTree>
    <p:extLst>
      <p:ext uri="{BB962C8B-B14F-4D97-AF65-F5344CB8AC3E}">
        <p14:creationId xmlns:p14="http://schemas.microsoft.com/office/powerpoint/2010/main" val="1123538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29EA983-5A5B-834A-8DD2-428A8556152B}" type="slidenum">
              <a:rPr lang="en-US" smtClean="0"/>
              <a:t>11</a:t>
            </a:fld>
            <a:endParaRPr lang="en-US"/>
          </a:p>
        </p:txBody>
      </p:sp>
    </p:spTree>
    <p:extLst>
      <p:ext uri="{BB962C8B-B14F-4D97-AF65-F5344CB8AC3E}">
        <p14:creationId xmlns:p14="http://schemas.microsoft.com/office/powerpoint/2010/main" val="117217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29EA983-5A5B-834A-8DD2-428A8556152B}" type="slidenum">
              <a:rPr lang="en-US" smtClean="0"/>
              <a:t>12</a:t>
            </a:fld>
            <a:endParaRPr lang="en-US"/>
          </a:p>
        </p:txBody>
      </p:sp>
    </p:spTree>
    <p:extLst>
      <p:ext uri="{BB962C8B-B14F-4D97-AF65-F5344CB8AC3E}">
        <p14:creationId xmlns:p14="http://schemas.microsoft.com/office/powerpoint/2010/main" val="117217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29EA983-5A5B-834A-8DD2-428A8556152B}" type="slidenum">
              <a:rPr lang="en-US" smtClean="0"/>
              <a:t>13</a:t>
            </a:fld>
            <a:endParaRPr lang="en-US"/>
          </a:p>
        </p:txBody>
      </p:sp>
    </p:spTree>
    <p:extLst>
      <p:ext uri="{BB962C8B-B14F-4D97-AF65-F5344CB8AC3E}">
        <p14:creationId xmlns:p14="http://schemas.microsoft.com/office/powerpoint/2010/main" val="117217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F7081-6888-824C-889A-E688502E3996}" type="slidenum">
              <a:rPr lang="en-US" smtClean="0"/>
              <a:t>19</a:t>
            </a:fld>
            <a:endParaRPr lang="en-US"/>
          </a:p>
        </p:txBody>
      </p:sp>
    </p:spTree>
    <p:extLst>
      <p:ext uri="{BB962C8B-B14F-4D97-AF65-F5344CB8AC3E}">
        <p14:creationId xmlns:p14="http://schemas.microsoft.com/office/powerpoint/2010/main" val="1123538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AE633D-E70F-F645-BA29-85374D454026}"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4280924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E633D-E70F-F645-BA29-85374D454026}"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1973562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E633D-E70F-F645-BA29-85374D454026}"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3777511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E633D-E70F-F645-BA29-85374D454026}"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375668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AE633D-E70F-F645-BA29-85374D454026}" type="datetimeFigureOut">
              <a:rPr lang="en-US" smtClean="0"/>
              <a:t>5/16/14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417489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AE633D-E70F-F645-BA29-85374D454026}" type="datetimeFigureOut">
              <a:rPr lang="en-US" smtClean="0"/>
              <a:t>5/16/14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132578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AE633D-E70F-F645-BA29-85374D454026}" type="datetimeFigureOut">
              <a:rPr lang="en-US" smtClean="0"/>
              <a:t>5/16/14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69767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AE633D-E70F-F645-BA29-85374D454026}" type="datetimeFigureOut">
              <a:rPr lang="en-US" smtClean="0"/>
              <a:t>5/16/14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2764653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E633D-E70F-F645-BA29-85374D454026}" type="datetimeFigureOut">
              <a:rPr lang="en-US" smtClean="0"/>
              <a:t>5/16/14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2940295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E633D-E70F-F645-BA29-85374D454026}" type="datetimeFigureOut">
              <a:rPr lang="en-US" smtClean="0"/>
              <a:t>5/16/14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162518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E633D-E70F-F645-BA29-85374D454026}" type="datetimeFigureOut">
              <a:rPr lang="en-US" smtClean="0"/>
              <a:t>5/16/14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7BBA6-0909-4842-8A1D-CA3E8C3F3E2E}" type="slidenum">
              <a:rPr lang="en-US" smtClean="0"/>
              <a:t>‹#›</a:t>
            </a:fld>
            <a:endParaRPr lang="en-US"/>
          </a:p>
        </p:txBody>
      </p:sp>
    </p:spTree>
    <p:extLst>
      <p:ext uri="{BB962C8B-B14F-4D97-AF65-F5344CB8AC3E}">
        <p14:creationId xmlns:p14="http://schemas.microsoft.com/office/powerpoint/2010/main" val="1873004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E633D-E70F-F645-BA29-85374D454026}" type="datetimeFigureOut">
              <a:rPr lang="en-US" smtClean="0"/>
              <a:t>5/16/14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7BBA6-0909-4842-8A1D-CA3E8C3F3E2E}" type="slidenum">
              <a:rPr lang="en-US" smtClean="0"/>
              <a:t>‹#›</a:t>
            </a:fld>
            <a:endParaRPr lang="en-US"/>
          </a:p>
        </p:txBody>
      </p:sp>
    </p:spTree>
    <p:extLst>
      <p:ext uri="{BB962C8B-B14F-4D97-AF65-F5344CB8AC3E}">
        <p14:creationId xmlns:p14="http://schemas.microsoft.com/office/powerpoint/2010/main" val="3896142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 Id="rId3"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 Id="rId3"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 Id="rId3" Type="http://schemas.openxmlformats.org/officeDocument/2006/relationships/image" Target="../media/image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 Id="rId3" Type="http://schemas.openxmlformats.org/officeDocument/2006/relationships/image" Target="../media/image5.emf"/></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emf"/><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png"/><Relationship Id="rId5" Type="http://schemas.openxmlformats.org/officeDocument/2006/relationships/image" Target="../media/image10.emf"/><Relationship Id="rId6" Type="http://schemas.openxmlformats.org/officeDocument/2006/relationships/image" Target="../media/image11.emf"/><Relationship Id="rId7" Type="http://schemas.openxmlformats.org/officeDocument/2006/relationships/image" Target="../media/image12.emf"/><Relationship Id="rId8" Type="http://schemas.openxmlformats.org/officeDocument/2006/relationships/image" Target="../media/image13.emf"/><Relationship Id="rId9" Type="http://schemas.openxmlformats.org/officeDocument/2006/relationships/image" Target="../media/image14.emf"/><Relationship Id="rId10" Type="http://schemas.openxmlformats.org/officeDocument/2006/relationships/image" Target="../media/image15.emf"/><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9.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png"/><Relationship Id="rId5" Type="http://schemas.openxmlformats.org/officeDocument/2006/relationships/image" Target="../media/image15.emf"/><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png"/><Relationship Id="rId5" Type="http://schemas.openxmlformats.org/officeDocument/2006/relationships/image" Target="../media/image15.emf"/><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emf"/><Relationship Id="rId4" Type="http://schemas.openxmlformats.org/officeDocument/2006/relationships/image" Target="../media/image17.emf"/><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18.emf"/><Relationship Id="rId5" Type="http://schemas.openxmlformats.org/officeDocument/2006/relationships/image" Target="../media/image19.emf"/><Relationship Id="rId6" Type="http://schemas.openxmlformats.org/officeDocument/2006/relationships/image" Target="../media/image20.emf"/><Relationship Id="rId7" Type="http://schemas.openxmlformats.org/officeDocument/2006/relationships/image" Target="../media/image21.emf"/><Relationship Id="rId8" Type="http://schemas.openxmlformats.org/officeDocument/2006/relationships/image" Target="../media/image22.emf"/><Relationship Id="rId9" Type="http://schemas.openxmlformats.org/officeDocument/2006/relationships/image" Target="../media/image23.emf"/><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1" Type="http://schemas.openxmlformats.org/officeDocument/2006/relationships/image" Target="../media/image25.emf"/><Relationship Id="rId12" Type="http://schemas.openxmlformats.org/officeDocument/2006/relationships/image" Target="../media/image26.emf"/><Relationship Id="rId13" Type="http://schemas.openxmlformats.org/officeDocument/2006/relationships/image" Target="../media/image27.emf"/><Relationship Id="rId14" Type="http://schemas.openxmlformats.org/officeDocument/2006/relationships/image" Target="../media/image28.emf"/><Relationship Id="rId15" Type="http://schemas.openxmlformats.org/officeDocument/2006/relationships/image" Target="../media/image29.emf"/><Relationship Id="rId16" Type="http://schemas.openxmlformats.org/officeDocument/2006/relationships/image" Target="../media/image23.emf"/><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png"/><Relationship Id="rId4" Type="http://schemas.openxmlformats.org/officeDocument/2006/relationships/image" Target="../media/image9.emf"/><Relationship Id="rId5" Type="http://schemas.openxmlformats.org/officeDocument/2006/relationships/image" Target="../media/image18.emf"/><Relationship Id="rId6" Type="http://schemas.openxmlformats.org/officeDocument/2006/relationships/image" Target="../media/image19.emf"/><Relationship Id="rId7" Type="http://schemas.openxmlformats.org/officeDocument/2006/relationships/image" Target="../media/image20.emf"/><Relationship Id="rId8" Type="http://schemas.openxmlformats.org/officeDocument/2006/relationships/image" Target="../media/image21.emf"/><Relationship Id="rId9" Type="http://schemas.openxmlformats.org/officeDocument/2006/relationships/image" Target="../media/image22.emf"/><Relationship Id="rId10" Type="http://schemas.openxmlformats.org/officeDocument/2006/relationships/image" Target="../media/image24.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7.emf"/><Relationship Id="rId4" Type="http://schemas.openxmlformats.org/officeDocument/2006/relationships/image" Target="../media/image30.emf"/><Relationship Id="rId5" Type="http://schemas.openxmlformats.org/officeDocument/2006/relationships/image" Target="../media/image31.emf"/><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2.e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0399"/>
            <a:ext cx="7772400" cy="1470025"/>
          </a:xfrm>
        </p:spPr>
        <p:txBody>
          <a:bodyPr>
            <a:normAutofit/>
          </a:bodyPr>
          <a:lstStyle/>
          <a:p>
            <a:r>
              <a:rPr lang="en-US" sz="3600" dirty="0" smtClean="0">
                <a:solidFill>
                  <a:srgbClr val="0000FF"/>
                </a:solidFill>
                <a:latin typeface="Helvetica Neue Light"/>
                <a:cs typeface="Helvetica Neue Light"/>
              </a:rPr>
              <a:t>Coding for Atomic Shared Memory Emulation</a:t>
            </a:r>
            <a:endParaRPr lang="en-US" sz="3600" dirty="0">
              <a:solidFill>
                <a:srgbClr val="0000FF"/>
              </a:solidFill>
              <a:latin typeface="Helvetica Neue Light"/>
              <a:cs typeface="Helvetica Neue Light"/>
            </a:endParaRPr>
          </a:p>
        </p:txBody>
      </p:sp>
      <p:sp>
        <p:nvSpPr>
          <p:cNvPr id="3" name="Subtitle 2"/>
          <p:cNvSpPr>
            <a:spLocks noGrp="1"/>
          </p:cNvSpPr>
          <p:nvPr>
            <p:ph type="subTitle" idx="1"/>
          </p:nvPr>
        </p:nvSpPr>
        <p:spPr>
          <a:xfrm>
            <a:off x="293064" y="3923508"/>
            <a:ext cx="8165136" cy="1950953"/>
          </a:xfrm>
        </p:spPr>
        <p:txBody>
          <a:bodyPr>
            <a:noAutofit/>
          </a:bodyPr>
          <a:lstStyle/>
          <a:p>
            <a:r>
              <a:rPr lang="en-US" sz="2800" dirty="0" smtClean="0">
                <a:solidFill>
                  <a:schemeClr val="tx1"/>
                </a:solidFill>
                <a:latin typeface="Helvetica Neue Light"/>
                <a:cs typeface="Helvetica Neue Light"/>
              </a:rPr>
              <a:t>Viveck R. Cadambe </a:t>
            </a:r>
          </a:p>
          <a:p>
            <a:r>
              <a:rPr lang="en-US" sz="2800" dirty="0" smtClean="0">
                <a:solidFill>
                  <a:schemeClr val="tx1"/>
                </a:solidFill>
                <a:latin typeface="Helvetica Neue Light"/>
                <a:cs typeface="Helvetica Neue Light"/>
              </a:rPr>
              <a:t>(MIT)</a:t>
            </a:r>
          </a:p>
          <a:p>
            <a:endParaRPr lang="en-US" sz="2800" dirty="0">
              <a:solidFill>
                <a:schemeClr val="tx1"/>
              </a:solidFill>
              <a:latin typeface="Helvetica Neue Light"/>
              <a:cs typeface="Helvetica Neue Light"/>
            </a:endParaRPr>
          </a:p>
          <a:p>
            <a:r>
              <a:rPr lang="en-US" sz="2800" dirty="0" smtClean="0">
                <a:solidFill>
                  <a:schemeClr val="tx1"/>
                </a:solidFill>
                <a:latin typeface="Helvetica Neue Light"/>
                <a:cs typeface="Helvetica Neue Light"/>
              </a:rPr>
              <a:t>Joint with Prof. Nancy Lynch (MIT), Prof. Muriel </a:t>
            </a:r>
            <a:r>
              <a:rPr lang="en-US" sz="2800" dirty="0" err="1" smtClean="0">
                <a:solidFill>
                  <a:schemeClr val="tx1"/>
                </a:solidFill>
                <a:latin typeface="Helvetica Neue Light"/>
                <a:cs typeface="Helvetica Neue Light"/>
              </a:rPr>
              <a:t>Médard</a:t>
            </a:r>
            <a:r>
              <a:rPr lang="en-US" sz="2800" dirty="0" smtClean="0">
                <a:solidFill>
                  <a:schemeClr val="tx1"/>
                </a:solidFill>
                <a:latin typeface="Helvetica Neue Light"/>
                <a:cs typeface="Helvetica Neue Light"/>
              </a:rPr>
              <a:t> (MIT) and Dr. Peter Musial (EMC) </a:t>
            </a:r>
          </a:p>
        </p:txBody>
      </p:sp>
    </p:spTree>
    <p:extLst>
      <p:ext uri="{BB962C8B-B14F-4D97-AF65-F5344CB8AC3E}">
        <p14:creationId xmlns:p14="http://schemas.microsoft.com/office/powerpoint/2010/main" val="3229075335"/>
      </p:ext>
    </p:extLst>
  </p:cSld>
  <p:clrMapOvr>
    <a:masterClrMapping/>
  </p:clrMapOvr>
  <mc:AlternateContent xmlns:mc="http://schemas.openxmlformats.org/markup-compatibility/2006" xmlns:p14="http://schemas.microsoft.com/office/powerpoint/2010/main">
    <mc:Choice Requires="p14">
      <p:transition spd="slow" p14:dur="2000" advTm="12597"/>
    </mc:Choice>
    <mc:Fallback xmlns="">
      <p:transition xmlns:p14="http://schemas.microsoft.com/office/powerpoint/2010/main" spd="slow" advTm="12597"/>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70831" y="1544547"/>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2BAAB71D-D585-B642-9E27-EE5DC697D035}" type="slidenum">
              <a:rPr lang="en-US" smtClean="0"/>
              <a:t>10</a:t>
            </a:fld>
            <a:endParaRPr lang="en-US"/>
          </a:p>
        </p:txBody>
      </p:sp>
      <p:sp>
        <p:nvSpPr>
          <p:cNvPr id="11" name="Title 8"/>
          <p:cNvSpPr txBox="1">
            <a:spLocks/>
          </p:cNvSpPr>
          <p:nvPr/>
        </p:nvSpPr>
        <p:spPr>
          <a:xfrm>
            <a:off x="940259" y="100697"/>
            <a:ext cx="7263527" cy="646331"/>
          </a:xfrm>
          <a:prstGeom prst="rect">
            <a:avLst/>
          </a:prstGeom>
          <a:noFill/>
        </p:spPr>
        <p:txBody>
          <a:bodyPr vert="horz" wrap="none" lIns="91440" tIns="45720" rIns="91440" bIns="4572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smtClean="0">
                <a:latin typeface="Helvetica Neue Light"/>
                <a:cs typeface="Helvetica Neue Light"/>
              </a:rPr>
              <a:t>Shared Memory Emulation - History</a:t>
            </a:r>
            <a:endParaRPr lang="en-US" sz="3600" dirty="0">
              <a:latin typeface="Helvetica Neue Light"/>
              <a:cs typeface="Helvetica Neue Light"/>
            </a:endParaRPr>
          </a:p>
        </p:txBody>
      </p:sp>
      <p:sp>
        <p:nvSpPr>
          <p:cNvPr id="2" name="Rectangle 1"/>
          <p:cNvSpPr/>
          <p:nvPr/>
        </p:nvSpPr>
        <p:spPr>
          <a:xfrm>
            <a:off x="170831" y="1544548"/>
            <a:ext cx="4559919" cy="954107"/>
          </a:xfrm>
          <a:prstGeom prst="rect">
            <a:avLst/>
          </a:prstGeom>
        </p:spPr>
        <p:txBody>
          <a:bodyPr wrap="square">
            <a:spAutoFit/>
          </a:bodyPr>
          <a:lstStyle/>
          <a:p>
            <a:pPr algn="ctr"/>
            <a:r>
              <a:rPr lang="en-US" sz="2800" dirty="0">
                <a:latin typeface="Helvetica Neue Light"/>
                <a:cs typeface="Helvetica Neue Light"/>
              </a:rPr>
              <a:t>Atomic </a:t>
            </a:r>
            <a:r>
              <a:rPr lang="en-US" sz="2800" dirty="0" smtClean="0">
                <a:latin typeface="Helvetica Neue Light"/>
                <a:cs typeface="Helvetica Neue Light"/>
              </a:rPr>
              <a:t>(consistent</a:t>
            </a:r>
            <a:r>
              <a:rPr lang="en-US" sz="2800" dirty="0">
                <a:latin typeface="Helvetica Neue Light"/>
                <a:cs typeface="Helvetica Neue Light"/>
              </a:rPr>
              <a:t>) s</a:t>
            </a:r>
            <a:r>
              <a:rPr lang="en-US" sz="2800" dirty="0" smtClean="0">
                <a:latin typeface="Helvetica Neue Light"/>
                <a:cs typeface="Helvetica Neue Light"/>
              </a:rPr>
              <a:t>hared </a:t>
            </a:r>
            <a:r>
              <a:rPr lang="en-US" sz="2800" dirty="0">
                <a:latin typeface="Helvetica Neue Light"/>
                <a:cs typeface="Helvetica Neue Light"/>
              </a:rPr>
              <a:t>m</a:t>
            </a:r>
            <a:r>
              <a:rPr lang="en-US" sz="2800" dirty="0" smtClean="0">
                <a:latin typeface="Helvetica Neue Light"/>
                <a:cs typeface="Helvetica Neue Light"/>
              </a:rPr>
              <a:t>emory</a:t>
            </a:r>
            <a:endParaRPr lang="en-US" sz="2800" dirty="0">
              <a:latin typeface="Helvetica Neue Light"/>
              <a:cs typeface="Helvetica Neue Light"/>
            </a:endParaRPr>
          </a:p>
        </p:txBody>
      </p:sp>
      <p:sp>
        <p:nvSpPr>
          <p:cNvPr id="13" name="Rounded Rectangle 12"/>
          <p:cNvSpPr/>
          <p:nvPr/>
        </p:nvSpPr>
        <p:spPr>
          <a:xfrm>
            <a:off x="186705" y="3228102"/>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6705" y="3180477"/>
            <a:ext cx="4575793" cy="954107"/>
          </a:xfrm>
          <a:prstGeom prst="rect">
            <a:avLst/>
          </a:prstGeom>
        </p:spPr>
        <p:txBody>
          <a:bodyPr wrap="square">
            <a:spAutoFit/>
          </a:bodyPr>
          <a:lstStyle/>
          <a:p>
            <a:pPr algn="ctr"/>
            <a:r>
              <a:rPr lang="en-US" sz="2800" dirty="0" smtClean="0">
                <a:latin typeface="Helvetica Neue Light"/>
                <a:cs typeface="Helvetica Neue Light"/>
              </a:rPr>
              <a:t>Emulation over distributed </a:t>
            </a:r>
            <a:r>
              <a:rPr lang="en-US" sz="2800" dirty="0">
                <a:latin typeface="Helvetica Neue Light"/>
                <a:cs typeface="Helvetica Neue Light"/>
              </a:rPr>
              <a:t>s</a:t>
            </a:r>
            <a:r>
              <a:rPr lang="en-US" sz="2800" dirty="0" smtClean="0">
                <a:latin typeface="Helvetica Neue Light"/>
                <a:cs typeface="Helvetica Neue Light"/>
              </a:rPr>
              <a:t>torage </a:t>
            </a:r>
            <a:r>
              <a:rPr lang="en-US" sz="2800" dirty="0">
                <a:latin typeface="Helvetica Neue Light"/>
                <a:cs typeface="Helvetica Neue Light"/>
              </a:rPr>
              <a:t>s</a:t>
            </a:r>
            <a:r>
              <a:rPr lang="en-US" sz="2800" dirty="0" smtClean="0">
                <a:latin typeface="Helvetica Neue Light"/>
                <a:cs typeface="Helvetica Neue Light"/>
              </a:rPr>
              <a:t>ystems</a:t>
            </a:r>
            <a:endParaRPr lang="en-US" sz="2800" dirty="0">
              <a:latin typeface="Helvetica Neue Light"/>
              <a:cs typeface="Helvetica Neue Light"/>
            </a:endParaRPr>
          </a:p>
        </p:txBody>
      </p:sp>
      <p:sp>
        <p:nvSpPr>
          <p:cNvPr id="19" name="Rounded Rectangle 18"/>
          <p:cNvSpPr/>
          <p:nvPr/>
        </p:nvSpPr>
        <p:spPr>
          <a:xfrm>
            <a:off x="202581" y="4944863"/>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800" dirty="0" smtClean="0">
                <a:solidFill>
                  <a:prstClr val="black"/>
                </a:solidFill>
                <a:latin typeface="Helvetica Neue Light"/>
                <a:cs typeface="Helvetica Neue Light"/>
              </a:rPr>
              <a:t>Costs of emulation</a:t>
            </a:r>
            <a:endParaRPr lang="en-US" sz="2800" dirty="0">
              <a:solidFill>
                <a:prstClr val="black"/>
              </a:solidFill>
              <a:latin typeface="Helvetica Neue Light"/>
              <a:cs typeface="Helvetica Neue Light"/>
            </a:endParaRPr>
          </a:p>
        </p:txBody>
      </p:sp>
      <p:sp>
        <p:nvSpPr>
          <p:cNvPr id="27" name="TextBox 26"/>
          <p:cNvSpPr txBox="1"/>
          <p:nvPr/>
        </p:nvSpPr>
        <p:spPr>
          <a:xfrm>
            <a:off x="4905375" y="1544548"/>
            <a:ext cx="1980029"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a:t>
            </a:r>
            <a:r>
              <a:rPr lang="en-US" dirty="0" err="1" smtClean="0">
                <a:latin typeface="Helvetica Neue Light"/>
                <a:cs typeface="Helvetica Neue Light"/>
              </a:rPr>
              <a:t>Lamport</a:t>
            </a:r>
            <a:r>
              <a:rPr lang="en-US" dirty="0" smtClean="0">
                <a:latin typeface="Helvetica Neue Light"/>
                <a:cs typeface="Helvetica Neue Light"/>
              </a:rPr>
              <a:t> 1986]</a:t>
            </a:r>
            <a:endParaRPr lang="en-US" dirty="0">
              <a:latin typeface="Helvetica Neue Light"/>
              <a:cs typeface="Helvetica Neue Light"/>
            </a:endParaRPr>
          </a:p>
        </p:txBody>
      </p:sp>
      <p:sp>
        <p:nvSpPr>
          <p:cNvPr id="30" name="TextBox 29"/>
          <p:cNvSpPr txBox="1"/>
          <p:nvPr/>
        </p:nvSpPr>
        <p:spPr>
          <a:xfrm>
            <a:off x="4902200" y="1852324"/>
            <a:ext cx="4225925" cy="646331"/>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Cornerstone of distributed computing and multi-processor programming</a:t>
            </a:r>
            <a:endParaRPr lang="en-US" dirty="0">
              <a:latin typeface="Helvetica Neue Light"/>
              <a:cs typeface="Helvetica Neue Light"/>
            </a:endParaRPr>
          </a:p>
        </p:txBody>
      </p:sp>
      <p:sp>
        <p:nvSpPr>
          <p:cNvPr id="32" name="TextBox 31"/>
          <p:cNvSpPr txBox="1"/>
          <p:nvPr/>
        </p:nvSpPr>
        <p:spPr>
          <a:xfrm>
            <a:off x="4930775" y="2989977"/>
            <a:ext cx="4149725" cy="1477328"/>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“ABD” algorithm [Attiya-Bar-Noy-Dolev95], 2011 </a:t>
            </a:r>
            <a:r>
              <a:rPr lang="en-US" dirty="0" err="1" smtClean="0">
                <a:latin typeface="Helvetica Neue Light"/>
                <a:cs typeface="Helvetica Neue Light"/>
              </a:rPr>
              <a:t>Dijsktra</a:t>
            </a:r>
            <a:r>
              <a:rPr lang="en-US" dirty="0" smtClean="0">
                <a:latin typeface="Helvetica Neue Light"/>
                <a:cs typeface="Helvetica Neue Light"/>
              </a:rPr>
              <a:t> Prize,</a:t>
            </a:r>
          </a:p>
          <a:p>
            <a:pPr marL="285750" indent="-285750">
              <a:buFont typeface="Arial"/>
              <a:buChar char="•"/>
            </a:pPr>
            <a:r>
              <a:rPr lang="en-US" dirty="0" smtClean="0">
                <a:latin typeface="Helvetica Neue Light"/>
                <a:cs typeface="Helvetica Neue Light"/>
              </a:rPr>
              <a:t>Amazon dynamo key-value store</a:t>
            </a:r>
          </a:p>
          <a:p>
            <a:r>
              <a:rPr lang="en-US" dirty="0">
                <a:latin typeface="Helvetica Neue Light"/>
                <a:cs typeface="Helvetica Neue Light"/>
              </a:rPr>
              <a:t> </a:t>
            </a:r>
            <a:r>
              <a:rPr lang="en-US" dirty="0" smtClean="0">
                <a:latin typeface="Helvetica Neue Light"/>
                <a:cs typeface="Helvetica Neue Light"/>
              </a:rPr>
              <a:t>   [</a:t>
            </a:r>
            <a:r>
              <a:rPr lang="en-US" dirty="0" err="1" smtClean="0">
                <a:latin typeface="Helvetica Neue Light"/>
                <a:cs typeface="Helvetica Neue Light"/>
              </a:rPr>
              <a:t>Decandia</a:t>
            </a:r>
            <a:r>
              <a:rPr lang="en-US" dirty="0" smtClean="0">
                <a:latin typeface="Helvetica Neue Light"/>
                <a:cs typeface="Helvetica Neue Light"/>
              </a:rPr>
              <a:t> et. </a:t>
            </a:r>
            <a:r>
              <a:rPr lang="en-US" dirty="0">
                <a:latin typeface="Helvetica Neue Light"/>
                <a:cs typeface="Helvetica Neue Light"/>
              </a:rPr>
              <a:t>a</a:t>
            </a:r>
            <a:r>
              <a:rPr lang="en-US" dirty="0" smtClean="0">
                <a:latin typeface="Helvetica Neue Light"/>
                <a:cs typeface="Helvetica Neue Light"/>
              </a:rPr>
              <a:t>l. 2008]</a:t>
            </a:r>
          </a:p>
          <a:p>
            <a:pPr marL="285750" indent="-285750">
              <a:buFont typeface="Arial"/>
              <a:buChar char="•"/>
            </a:pPr>
            <a:r>
              <a:rPr lang="en-US" dirty="0" smtClean="0">
                <a:latin typeface="Helvetica Neue Light"/>
                <a:cs typeface="Helvetica Neue Light"/>
              </a:rPr>
              <a:t>Replication-based </a:t>
            </a:r>
            <a:endParaRPr lang="en-US" dirty="0">
              <a:latin typeface="Helvetica Neue Light"/>
              <a:cs typeface="Helvetica Neue Light"/>
            </a:endParaRPr>
          </a:p>
        </p:txBody>
      </p:sp>
      <p:sp>
        <p:nvSpPr>
          <p:cNvPr id="34" name="TextBox 33"/>
          <p:cNvSpPr txBox="1"/>
          <p:nvPr/>
        </p:nvSpPr>
        <p:spPr>
          <a:xfrm>
            <a:off x="4902200" y="4960738"/>
            <a:ext cx="3801041"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Low cost </a:t>
            </a:r>
            <a:r>
              <a:rPr lang="en-US" dirty="0">
                <a:latin typeface="Helvetica Neue Light"/>
                <a:cs typeface="Helvetica Neue Light"/>
              </a:rPr>
              <a:t>c</a:t>
            </a:r>
            <a:r>
              <a:rPr lang="en-US" dirty="0" smtClean="0">
                <a:latin typeface="Helvetica Neue Light"/>
                <a:cs typeface="Helvetica Neue Light"/>
              </a:rPr>
              <a:t>oding based algorithm</a:t>
            </a:r>
            <a:endParaRPr lang="en-US" dirty="0">
              <a:latin typeface="Helvetica Neue Light"/>
              <a:cs typeface="Helvetica Neue Light"/>
            </a:endParaRPr>
          </a:p>
        </p:txBody>
      </p:sp>
      <p:sp>
        <p:nvSpPr>
          <p:cNvPr id="36" name="TextBox 35"/>
          <p:cNvSpPr txBox="1"/>
          <p:nvPr/>
        </p:nvSpPr>
        <p:spPr>
          <a:xfrm>
            <a:off x="4914900" y="5323264"/>
            <a:ext cx="3903633"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Communication and storage </a:t>
            </a:r>
            <a:r>
              <a:rPr lang="en-US" dirty="0">
                <a:latin typeface="Helvetica Neue Light"/>
                <a:cs typeface="Helvetica Neue Light"/>
              </a:rPr>
              <a:t>c</a:t>
            </a:r>
            <a:r>
              <a:rPr lang="en-US" dirty="0" smtClean="0">
                <a:latin typeface="Helvetica Neue Light"/>
                <a:cs typeface="Helvetica Neue Light"/>
              </a:rPr>
              <a:t>osts</a:t>
            </a:r>
            <a:endParaRPr lang="en-US" dirty="0">
              <a:latin typeface="Helvetica Neue Light"/>
              <a:cs typeface="Helvetica Neue Light"/>
            </a:endParaRPr>
          </a:p>
        </p:txBody>
      </p:sp>
      <p:sp>
        <p:nvSpPr>
          <p:cNvPr id="37" name="TextBox 36"/>
          <p:cNvSpPr txBox="1"/>
          <p:nvPr/>
        </p:nvSpPr>
        <p:spPr>
          <a:xfrm>
            <a:off x="4914900" y="5707955"/>
            <a:ext cx="3621504" cy="646331"/>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[C-Lynch-</a:t>
            </a:r>
            <a:r>
              <a:rPr lang="en-US" dirty="0" err="1" smtClean="0">
                <a:latin typeface="Helvetica Neue Light"/>
                <a:cs typeface="Helvetica Neue Light"/>
              </a:rPr>
              <a:t>Medard</a:t>
            </a:r>
            <a:r>
              <a:rPr lang="en-US" dirty="0" smtClean="0">
                <a:latin typeface="Helvetica Neue Light"/>
                <a:cs typeface="Helvetica Neue Light"/>
              </a:rPr>
              <a:t>-Musial 2014],</a:t>
            </a:r>
          </a:p>
          <a:p>
            <a:r>
              <a:rPr lang="en-US" dirty="0" smtClean="0">
                <a:latin typeface="Helvetica Neue Light"/>
                <a:cs typeface="Helvetica Neue Light"/>
              </a:rPr>
              <a:t>	preprint available</a:t>
            </a:r>
            <a:endParaRPr lang="en-US" dirty="0">
              <a:latin typeface="Helvetica Neue Light"/>
              <a:cs typeface="Helvetica Neue Light"/>
            </a:endParaRPr>
          </a:p>
        </p:txBody>
      </p:sp>
      <p:sp>
        <p:nvSpPr>
          <p:cNvPr id="3" name="TextBox 2"/>
          <p:cNvSpPr txBox="1"/>
          <p:nvPr/>
        </p:nvSpPr>
        <p:spPr>
          <a:xfrm>
            <a:off x="1793875" y="5939393"/>
            <a:ext cx="1112380" cy="369332"/>
          </a:xfrm>
          <a:prstGeom prst="rect">
            <a:avLst/>
          </a:prstGeom>
          <a:noFill/>
        </p:spPr>
        <p:txBody>
          <a:bodyPr wrap="none" rtlCol="0">
            <a:spAutoFit/>
          </a:bodyPr>
          <a:lstStyle/>
          <a:p>
            <a:r>
              <a:rPr lang="en-US" dirty="0">
                <a:solidFill>
                  <a:srgbClr val="FF0000"/>
                </a:solidFill>
                <a:latin typeface="Helvetica Neue Light"/>
                <a:cs typeface="Helvetica Neue Light"/>
              </a:rPr>
              <a:t>(</a:t>
            </a:r>
            <a:r>
              <a:rPr lang="en-US" dirty="0" smtClean="0">
                <a:solidFill>
                  <a:srgbClr val="FF0000"/>
                </a:solidFill>
                <a:latin typeface="Helvetica Neue Light"/>
                <a:cs typeface="Helvetica Neue Light"/>
              </a:rPr>
              <a:t>This talk)</a:t>
            </a:r>
            <a:endParaRPr lang="en-US" dirty="0">
              <a:solidFill>
                <a:srgbClr val="FF0000"/>
              </a:solidFill>
              <a:latin typeface="Helvetica Neue Light"/>
              <a:cs typeface="Helvetica Neue Light"/>
            </a:endParaRPr>
          </a:p>
        </p:txBody>
      </p:sp>
      <p:sp>
        <p:nvSpPr>
          <p:cNvPr id="6" name="Rectangle 5"/>
          <p:cNvSpPr/>
          <p:nvPr/>
        </p:nvSpPr>
        <p:spPr>
          <a:xfrm>
            <a:off x="-54914" y="3060541"/>
            <a:ext cx="9128125" cy="3366373"/>
          </a:xfrm>
          <a:prstGeom prst="rect">
            <a:avLst/>
          </a:prstGeom>
          <a:solidFill>
            <a:schemeClr val="bg1">
              <a:alpha val="5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1231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p:txBody>
          <a:bodyPr/>
          <a:lstStyle/>
          <a:p>
            <a:fld id="{2BAAB71D-D585-B642-9E27-EE5DC697D035}" type="slidenum">
              <a:rPr lang="en-US" smtClean="0"/>
              <a:t>11</a:t>
            </a:fld>
            <a:endParaRPr lang="en-US"/>
          </a:p>
        </p:txBody>
      </p:sp>
    </p:spTree>
    <p:extLst>
      <p:ext uri="{BB962C8B-B14F-4D97-AF65-F5344CB8AC3E}">
        <p14:creationId xmlns:p14="http://schemas.microsoft.com/office/powerpoint/2010/main" val="1045118615"/>
      </p:ext>
    </p:extLst>
  </p:cSld>
  <p:clrMapOvr>
    <a:masterClrMapping/>
  </p:clrMapOvr>
  <mc:AlternateContent xmlns:mc="http://schemas.openxmlformats.org/markup-compatibility/2006" xmlns:p14="http://schemas.microsoft.com/office/powerpoint/2010/main">
    <mc:Choice Requires="p14">
      <p:transition spd="slow" p14:dur="2000" advTm="25862"/>
    </mc:Choice>
    <mc:Fallback xmlns="">
      <p:transition xmlns:p14="http://schemas.microsoft.com/office/powerpoint/2010/main" spd="slow" advTm="25862"/>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453233" y="2131759"/>
            <a:ext cx="8233567" cy="1637731"/>
            <a:chOff x="133672" y="2657136"/>
            <a:chExt cx="9445434" cy="2272770"/>
          </a:xfrm>
        </p:grpSpPr>
        <p:cxnSp>
          <p:nvCxnSpPr>
            <p:cNvPr id="5" name="Straight Connector 4"/>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33672" y="3810232"/>
              <a:ext cx="94454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a:off x="109417" y="2353220"/>
            <a:ext cx="693420" cy="369332"/>
          </a:xfrm>
          <a:prstGeom prst="rect">
            <a:avLst/>
          </a:prstGeom>
          <a:noFill/>
        </p:spPr>
        <p:txBody>
          <a:bodyPr wrap="none" rtlCol="0">
            <a:spAutoFit/>
          </a:bodyPr>
          <a:lstStyle/>
          <a:p>
            <a:r>
              <a:rPr lang="en-US" dirty="0" smtClean="0">
                <a:solidFill>
                  <a:schemeClr val="accent3">
                    <a:lumMod val="50000"/>
                  </a:schemeClr>
                </a:solidFill>
                <a:latin typeface="Helvetica Neue Light"/>
                <a:cs typeface="Helvetica Neue Light"/>
              </a:rPr>
              <a:t>Write</a:t>
            </a:r>
            <a:endParaRPr lang="en-US" dirty="0">
              <a:solidFill>
                <a:schemeClr val="accent3">
                  <a:lumMod val="50000"/>
                </a:schemeClr>
              </a:solidFill>
              <a:latin typeface="Helvetica Neue Light"/>
              <a:cs typeface="Helvetica Neue Light"/>
            </a:endParaRPr>
          </a:p>
        </p:txBody>
      </p:sp>
      <p:sp>
        <p:nvSpPr>
          <p:cNvPr id="29" name="TextBox 28"/>
          <p:cNvSpPr txBox="1"/>
          <p:nvPr/>
        </p:nvSpPr>
        <p:spPr>
          <a:xfrm>
            <a:off x="106773" y="3269003"/>
            <a:ext cx="710734" cy="369332"/>
          </a:xfrm>
          <a:prstGeom prst="rect">
            <a:avLst/>
          </a:prstGeom>
          <a:noFill/>
        </p:spPr>
        <p:txBody>
          <a:bodyPr wrap="none" rtlCol="0">
            <a:spAutoFit/>
          </a:bodyPr>
          <a:lstStyle/>
          <a:p>
            <a:r>
              <a:rPr lang="en-US" dirty="0" smtClean="0">
                <a:solidFill>
                  <a:srgbClr val="4F6228"/>
                </a:solidFill>
                <a:latin typeface="Helvetica Neue Light"/>
                <a:cs typeface="Helvetica Neue Light"/>
              </a:rPr>
              <a:t>Read</a:t>
            </a:r>
            <a:endParaRPr lang="en-US" dirty="0">
              <a:solidFill>
                <a:srgbClr val="4F6228"/>
              </a:solidFill>
              <a:latin typeface="Helvetica Neue Light"/>
              <a:cs typeface="Helvetica Neue Light"/>
            </a:endParaRPr>
          </a:p>
        </p:txBody>
      </p:sp>
      <p:sp>
        <p:nvSpPr>
          <p:cNvPr id="2" name="TextBox 1"/>
          <p:cNvSpPr txBox="1"/>
          <p:nvPr/>
        </p:nvSpPr>
        <p:spPr>
          <a:xfrm>
            <a:off x="8074283" y="311732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cxnSp>
        <p:nvCxnSpPr>
          <p:cNvPr id="7" name="Straight Arrow Connector 6"/>
          <p:cNvCxnSpPr/>
          <p:nvPr/>
        </p:nvCxnSpPr>
        <p:spPr>
          <a:xfrm flipV="1">
            <a:off x="1571625" y="2353220"/>
            <a:ext cx="0" cy="609446"/>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951021" y="2962666"/>
            <a:ext cx="0" cy="822699"/>
          </a:xfrm>
          <a:prstGeom prst="straightConnector1">
            <a:avLst/>
          </a:prstGeom>
          <a:ln w="3175" cmpd="sng">
            <a:solidFill>
              <a:srgbClr val="000000"/>
            </a:solidFill>
            <a:prstDash val="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4589010" y="2328793"/>
            <a:ext cx="0" cy="609446"/>
          </a:xfrm>
          <a:prstGeom prst="straightConnector1">
            <a:avLst/>
          </a:prstGeom>
          <a:ln>
            <a:solidFill>
              <a:schemeClr val="accent3">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H="1">
            <a:off x="5532295" y="2962666"/>
            <a:ext cx="1" cy="863001"/>
          </a:xfrm>
          <a:prstGeom prst="straightConnector1">
            <a:avLst/>
          </a:prstGeom>
          <a:ln w="6350" cmpd="sng">
            <a:solidFill>
              <a:schemeClr val="tx1"/>
            </a:solidFill>
            <a:prstDash val="dot"/>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H="1">
            <a:off x="6403319" y="2941199"/>
            <a:ext cx="1" cy="863001"/>
          </a:xfrm>
          <a:prstGeom prst="straightConnector1">
            <a:avLst/>
          </a:prstGeom>
          <a:ln w="6350" cmpd="sng">
            <a:solidFill>
              <a:srgbClr val="000000"/>
            </a:solidFill>
            <a:prstDash val="dot"/>
            <a:tailEnd type="arrow"/>
          </a:ln>
        </p:spPr>
        <p:style>
          <a:lnRef idx="2">
            <a:schemeClr val="accent1"/>
          </a:lnRef>
          <a:fillRef idx="0">
            <a:schemeClr val="accent1"/>
          </a:fillRef>
          <a:effectRef idx="1">
            <a:schemeClr val="accent1"/>
          </a:effectRef>
          <a:fontRef idx="minor">
            <a:schemeClr val="tx1"/>
          </a:fontRef>
        </p:style>
      </p:cxnSp>
      <p:pic>
        <p:nvPicPr>
          <p:cNvPr id="26" name="Picture 25"/>
          <p:cNvPicPr>
            <a:picLocks noChangeAspect="1"/>
          </p:cNvPicPr>
          <p:nvPr/>
        </p:nvPicPr>
        <p:blipFill>
          <a:blip r:embed="rId3"/>
          <a:stretch>
            <a:fillRect/>
          </a:stretch>
        </p:blipFill>
        <p:spPr>
          <a:xfrm>
            <a:off x="1388496" y="1969292"/>
            <a:ext cx="508732" cy="310202"/>
          </a:xfrm>
          <a:prstGeom prst="rect">
            <a:avLst/>
          </a:prstGeom>
        </p:spPr>
      </p:pic>
      <p:pic>
        <p:nvPicPr>
          <p:cNvPr id="28" name="Picture 27"/>
          <p:cNvPicPr>
            <a:picLocks noChangeAspect="1"/>
          </p:cNvPicPr>
          <p:nvPr/>
        </p:nvPicPr>
        <p:blipFill>
          <a:blip r:embed="rId4"/>
          <a:stretch>
            <a:fillRect/>
          </a:stretch>
        </p:blipFill>
        <p:spPr>
          <a:xfrm>
            <a:off x="4398510" y="1907799"/>
            <a:ext cx="520700" cy="317500"/>
          </a:xfrm>
          <a:prstGeom prst="rect">
            <a:avLst/>
          </a:prstGeom>
        </p:spPr>
      </p:pic>
      <p:sp>
        <p:nvSpPr>
          <p:cNvPr id="15" name="Slide Number Placeholder 14"/>
          <p:cNvSpPr>
            <a:spLocks noGrp="1"/>
          </p:cNvSpPr>
          <p:nvPr>
            <p:ph type="sldNum" sz="quarter" idx="12"/>
          </p:nvPr>
        </p:nvSpPr>
        <p:spPr/>
        <p:txBody>
          <a:bodyPr/>
          <a:lstStyle/>
          <a:p>
            <a:fld id="{2BAAB71D-D585-B642-9E27-EE5DC697D035}" type="slidenum">
              <a:rPr lang="en-US" smtClean="0"/>
              <a:t>12</a:t>
            </a:fld>
            <a:endParaRPr lang="en-US"/>
          </a:p>
        </p:txBody>
      </p:sp>
    </p:spTree>
    <p:extLst>
      <p:ext uri="{BB962C8B-B14F-4D97-AF65-F5344CB8AC3E}">
        <p14:creationId xmlns:p14="http://schemas.microsoft.com/office/powerpoint/2010/main" val="3094294883"/>
      </p:ext>
    </p:extLst>
  </p:cSld>
  <p:clrMapOvr>
    <a:masterClrMapping/>
  </p:clrMapOvr>
  <mc:AlternateContent xmlns:mc="http://schemas.openxmlformats.org/markup-compatibility/2006" xmlns:p14="http://schemas.microsoft.com/office/powerpoint/2010/main">
    <mc:Choice Requires="p14">
      <p:transition spd="slow" p14:dur="2000" advTm="25862"/>
    </mc:Choice>
    <mc:Fallback xmlns="">
      <p:transition xmlns:p14="http://schemas.microsoft.com/office/powerpoint/2010/main" spd="slow" advTm="25862"/>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453233" y="2131759"/>
            <a:ext cx="8233567" cy="1637731"/>
            <a:chOff x="133672" y="2657136"/>
            <a:chExt cx="9445434" cy="2272770"/>
          </a:xfrm>
        </p:grpSpPr>
        <p:cxnSp>
          <p:nvCxnSpPr>
            <p:cNvPr id="5" name="Straight Connector 4"/>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33672" y="3810232"/>
              <a:ext cx="94454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pic>
        <p:nvPicPr>
          <p:cNvPr id="6" name="Picture 5"/>
          <p:cNvPicPr>
            <a:picLocks noChangeAspect="1"/>
          </p:cNvPicPr>
          <p:nvPr/>
        </p:nvPicPr>
        <p:blipFill>
          <a:blip r:embed="rId3"/>
          <a:stretch>
            <a:fillRect/>
          </a:stretch>
        </p:blipFill>
        <p:spPr>
          <a:xfrm>
            <a:off x="1388496" y="1969292"/>
            <a:ext cx="508732" cy="310202"/>
          </a:xfrm>
          <a:prstGeom prst="rect">
            <a:avLst/>
          </a:prstGeom>
        </p:spPr>
      </p:pic>
      <p:pic>
        <p:nvPicPr>
          <p:cNvPr id="9" name="Picture 8"/>
          <p:cNvPicPr>
            <a:picLocks noChangeAspect="1"/>
          </p:cNvPicPr>
          <p:nvPr/>
        </p:nvPicPr>
        <p:blipFill>
          <a:blip r:embed="rId4"/>
          <a:stretch>
            <a:fillRect/>
          </a:stretch>
        </p:blipFill>
        <p:spPr>
          <a:xfrm>
            <a:off x="4398510" y="1907799"/>
            <a:ext cx="520700" cy="317500"/>
          </a:xfrm>
          <a:prstGeom prst="rect">
            <a:avLst/>
          </a:prstGeom>
        </p:spPr>
      </p:pic>
      <p:sp>
        <p:nvSpPr>
          <p:cNvPr id="10" name="Title 9"/>
          <p:cNvSpPr>
            <a:spLocks noGrp="1"/>
          </p:cNvSpPr>
          <p:nvPr>
            <p:ph type="title"/>
          </p:nvPr>
        </p:nvSpPr>
        <p:spPr/>
        <p:txBody>
          <a:bodyPr/>
          <a:lstStyle/>
          <a:p>
            <a:endParaRPr lang="en-US"/>
          </a:p>
        </p:txBody>
      </p:sp>
      <p:sp>
        <p:nvSpPr>
          <p:cNvPr id="19" name="TextBox 18"/>
          <p:cNvSpPr txBox="1"/>
          <p:nvPr/>
        </p:nvSpPr>
        <p:spPr>
          <a:xfrm>
            <a:off x="109417" y="2353220"/>
            <a:ext cx="693420" cy="369332"/>
          </a:xfrm>
          <a:prstGeom prst="rect">
            <a:avLst/>
          </a:prstGeom>
          <a:noFill/>
        </p:spPr>
        <p:txBody>
          <a:bodyPr wrap="none" rtlCol="0">
            <a:spAutoFit/>
          </a:bodyPr>
          <a:lstStyle/>
          <a:p>
            <a:r>
              <a:rPr lang="en-US" dirty="0" smtClean="0">
                <a:solidFill>
                  <a:schemeClr val="accent3">
                    <a:lumMod val="50000"/>
                  </a:schemeClr>
                </a:solidFill>
                <a:latin typeface="Helvetica Neue Light"/>
                <a:cs typeface="Helvetica Neue Light"/>
              </a:rPr>
              <a:t>Write</a:t>
            </a:r>
            <a:endParaRPr lang="en-US" dirty="0">
              <a:solidFill>
                <a:schemeClr val="accent3">
                  <a:lumMod val="50000"/>
                </a:schemeClr>
              </a:solidFill>
              <a:latin typeface="Helvetica Neue Light"/>
              <a:cs typeface="Helvetica Neue Light"/>
            </a:endParaRPr>
          </a:p>
        </p:txBody>
      </p:sp>
      <p:sp>
        <p:nvSpPr>
          <p:cNvPr id="22" name="TextBox 21"/>
          <p:cNvSpPr txBox="1"/>
          <p:nvPr/>
        </p:nvSpPr>
        <p:spPr>
          <a:xfrm>
            <a:off x="106773" y="3269003"/>
            <a:ext cx="710734" cy="369332"/>
          </a:xfrm>
          <a:prstGeom prst="rect">
            <a:avLst/>
          </a:prstGeom>
          <a:noFill/>
        </p:spPr>
        <p:txBody>
          <a:bodyPr wrap="none" rtlCol="0">
            <a:spAutoFit/>
          </a:bodyPr>
          <a:lstStyle/>
          <a:p>
            <a:r>
              <a:rPr lang="en-US" dirty="0" smtClean="0">
                <a:solidFill>
                  <a:srgbClr val="4F6228"/>
                </a:solidFill>
                <a:latin typeface="Helvetica Neue Light"/>
                <a:cs typeface="Helvetica Neue Light"/>
              </a:rPr>
              <a:t>Read</a:t>
            </a:r>
            <a:endParaRPr lang="en-US" dirty="0">
              <a:solidFill>
                <a:srgbClr val="4F6228"/>
              </a:solidFill>
              <a:latin typeface="Helvetica Neue Light"/>
              <a:cs typeface="Helvetica Neue Light"/>
            </a:endParaRPr>
          </a:p>
        </p:txBody>
      </p:sp>
      <p:sp>
        <p:nvSpPr>
          <p:cNvPr id="25" name="TextBox 24"/>
          <p:cNvSpPr txBox="1"/>
          <p:nvPr/>
        </p:nvSpPr>
        <p:spPr>
          <a:xfrm>
            <a:off x="8074283" y="311732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cxnSp>
        <p:nvCxnSpPr>
          <p:cNvPr id="27" name="Straight Arrow Connector 26"/>
          <p:cNvCxnSpPr/>
          <p:nvPr/>
        </p:nvCxnSpPr>
        <p:spPr>
          <a:xfrm flipV="1">
            <a:off x="1571625" y="2353220"/>
            <a:ext cx="0" cy="609446"/>
          </a:xfrm>
          <a:prstGeom prst="straightConnector1">
            <a:avLst/>
          </a:prstGeom>
          <a:ln w="1905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V="1">
            <a:off x="4589010" y="2328793"/>
            <a:ext cx="0" cy="609446"/>
          </a:xfrm>
          <a:prstGeom prst="straightConnector1">
            <a:avLst/>
          </a:prstGeom>
          <a:ln>
            <a:solidFill>
              <a:schemeClr val="accent3">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2951021" y="2962666"/>
            <a:ext cx="0" cy="822699"/>
          </a:xfrm>
          <a:prstGeom prst="straightConnector1">
            <a:avLst/>
          </a:prstGeom>
          <a:ln w="19050" cmpd="sng">
            <a:solidFill>
              <a:srgbClr val="0000FF"/>
            </a:solidFill>
            <a:prstDash val="solid"/>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H="1">
            <a:off x="5532296" y="2962666"/>
            <a:ext cx="1" cy="806824"/>
          </a:xfrm>
          <a:prstGeom prst="straightConnector1">
            <a:avLst/>
          </a:prstGeom>
          <a:ln w="19050" cmpd="sng">
            <a:solidFill>
              <a:schemeClr val="accent3">
                <a:lumMod val="50000"/>
              </a:schemeClr>
            </a:solidFill>
            <a:prstDash val="solid"/>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6403319" y="2941199"/>
            <a:ext cx="1" cy="863001"/>
          </a:xfrm>
          <a:prstGeom prst="straightConnector1">
            <a:avLst/>
          </a:prstGeom>
          <a:ln w="19050" cmpd="sng">
            <a:solidFill>
              <a:schemeClr val="accent3">
                <a:lumMod val="50000"/>
              </a:schemeClr>
            </a:solidFill>
            <a:prstDash val="solid"/>
            <a:tailEnd type="arrow"/>
          </a:ln>
        </p:spPr>
        <p:style>
          <a:lnRef idx="2">
            <a:schemeClr val="accent1"/>
          </a:lnRef>
          <a:fillRef idx="0">
            <a:schemeClr val="accent1"/>
          </a:fillRef>
          <a:effectRef idx="1">
            <a:schemeClr val="accent1"/>
          </a:effectRef>
          <a:fontRef idx="minor">
            <a:schemeClr val="tx1"/>
          </a:fontRef>
        </p:style>
      </p:cxnSp>
      <p:pic>
        <p:nvPicPr>
          <p:cNvPr id="32" name="Picture 31"/>
          <p:cNvPicPr>
            <a:picLocks noChangeAspect="1"/>
          </p:cNvPicPr>
          <p:nvPr/>
        </p:nvPicPr>
        <p:blipFill>
          <a:blip r:embed="rId3"/>
          <a:stretch>
            <a:fillRect/>
          </a:stretch>
        </p:blipFill>
        <p:spPr>
          <a:xfrm>
            <a:off x="2696655" y="3850911"/>
            <a:ext cx="508732" cy="310202"/>
          </a:xfrm>
          <a:prstGeom prst="rect">
            <a:avLst/>
          </a:prstGeom>
        </p:spPr>
      </p:pic>
      <p:pic>
        <p:nvPicPr>
          <p:cNvPr id="33" name="Picture 32"/>
          <p:cNvPicPr>
            <a:picLocks noChangeAspect="1"/>
          </p:cNvPicPr>
          <p:nvPr/>
        </p:nvPicPr>
        <p:blipFill>
          <a:blip r:embed="rId4"/>
          <a:stretch>
            <a:fillRect/>
          </a:stretch>
        </p:blipFill>
        <p:spPr>
          <a:xfrm>
            <a:off x="5287821" y="3907113"/>
            <a:ext cx="520700" cy="317500"/>
          </a:xfrm>
          <a:prstGeom prst="rect">
            <a:avLst/>
          </a:prstGeom>
        </p:spPr>
      </p:pic>
      <p:pic>
        <p:nvPicPr>
          <p:cNvPr id="34" name="Picture 33"/>
          <p:cNvPicPr>
            <a:picLocks noChangeAspect="1"/>
          </p:cNvPicPr>
          <p:nvPr/>
        </p:nvPicPr>
        <p:blipFill>
          <a:blip r:embed="rId4"/>
          <a:stretch>
            <a:fillRect/>
          </a:stretch>
        </p:blipFill>
        <p:spPr>
          <a:xfrm>
            <a:off x="6142969" y="3907113"/>
            <a:ext cx="520700" cy="317500"/>
          </a:xfrm>
          <a:prstGeom prst="rect">
            <a:avLst/>
          </a:prstGeom>
        </p:spPr>
      </p:pic>
      <p:sp>
        <p:nvSpPr>
          <p:cNvPr id="4" name="Slide Number Placeholder 3"/>
          <p:cNvSpPr>
            <a:spLocks noGrp="1"/>
          </p:cNvSpPr>
          <p:nvPr>
            <p:ph type="sldNum" sz="quarter" idx="12"/>
          </p:nvPr>
        </p:nvSpPr>
        <p:spPr/>
        <p:txBody>
          <a:bodyPr/>
          <a:lstStyle/>
          <a:p>
            <a:fld id="{2BAAB71D-D585-B642-9E27-EE5DC697D035}" type="slidenum">
              <a:rPr lang="en-US" smtClean="0"/>
              <a:t>13</a:t>
            </a:fld>
            <a:endParaRPr lang="en-US"/>
          </a:p>
        </p:txBody>
      </p:sp>
    </p:spTree>
    <p:extLst>
      <p:ext uri="{BB962C8B-B14F-4D97-AF65-F5344CB8AC3E}">
        <p14:creationId xmlns:p14="http://schemas.microsoft.com/office/powerpoint/2010/main" val="3716355309"/>
      </p:ext>
    </p:extLst>
  </p:cSld>
  <p:clrMapOvr>
    <a:masterClrMapping/>
  </p:clrMapOvr>
  <mc:AlternateContent xmlns:mc="http://schemas.openxmlformats.org/markup-compatibility/2006" xmlns:p14="http://schemas.microsoft.com/office/powerpoint/2010/main">
    <mc:Choice Requires="p14">
      <p:transition spd="slow" p14:dur="2000" advTm="15963"/>
    </mc:Choice>
    <mc:Fallback xmlns="">
      <p:transition xmlns:p14="http://schemas.microsoft.com/office/powerpoint/2010/main" spd="slow" advTm="15963"/>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66"/>
            <a:ext cx="8229600" cy="1143000"/>
          </a:xfrm>
        </p:spPr>
        <p:txBody>
          <a:bodyPr/>
          <a:lstStyle/>
          <a:p>
            <a:r>
              <a:rPr lang="en-US" dirty="0" smtClean="0">
                <a:latin typeface="Helvetica Neue Light"/>
                <a:cs typeface="Helvetica Neue Light"/>
              </a:rPr>
              <a:t>Atomicity</a:t>
            </a:r>
            <a:endParaRPr lang="en-US" dirty="0">
              <a:latin typeface="Helvetica Neue Light"/>
              <a:cs typeface="Helvetica Neue Light"/>
            </a:endParaRPr>
          </a:p>
        </p:txBody>
      </p:sp>
      <p:grpSp>
        <p:nvGrpSpPr>
          <p:cNvPr id="23" name="Group 22"/>
          <p:cNvGrpSpPr/>
          <p:nvPr/>
        </p:nvGrpSpPr>
        <p:grpSpPr>
          <a:xfrm>
            <a:off x="453233" y="2131759"/>
            <a:ext cx="8233567" cy="1637731"/>
            <a:chOff x="133672" y="2657136"/>
            <a:chExt cx="9445434" cy="2272770"/>
          </a:xfrm>
        </p:grpSpPr>
        <p:cxnSp>
          <p:nvCxnSpPr>
            <p:cNvPr id="5" name="Straight Connector 4"/>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33672" y="3810232"/>
              <a:ext cx="94454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618233" y="3191905"/>
              <a:ext cx="1236466" cy="618327"/>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11" name="Rectangle 10"/>
            <p:cNvSpPr/>
            <p:nvPr/>
          </p:nvSpPr>
          <p:spPr>
            <a:xfrm>
              <a:off x="2021789" y="3810232"/>
              <a:ext cx="1069376" cy="61832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2" name="Rectangle 11"/>
            <p:cNvSpPr/>
            <p:nvPr/>
          </p:nvSpPr>
          <p:spPr>
            <a:xfrm>
              <a:off x="3091165" y="3191905"/>
              <a:ext cx="6125899" cy="618327"/>
            </a:xfrm>
            <a:prstGeom prst="rect">
              <a:avLst/>
            </a:prstGeom>
            <a:solidFill>
              <a:srgbClr val="D7E4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3" name="Rectangle 12"/>
            <p:cNvSpPr/>
            <p:nvPr/>
          </p:nvSpPr>
          <p:spPr>
            <a:xfrm>
              <a:off x="4195978" y="3860368"/>
              <a:ext cx="1236466" cy="61832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5" name="Rectangle 14"/>
            <p:cNvSpPr/>
            <p:nvPr/>
          </p:nvSpPr>
          <p:spPr>
            <a:xfrm>
              <a:off x="6002569" y="3860368"/>
              <a:ext cx="1236466" cy="61832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6" name="Rectangle 15"/>
            <p:cNvSpPr/>
            <p:nvPr/>
          </p:nvSpPr>
          <p:spPr>
            <a:xfrm>
              <a:off x="7533879" y="3860368"/>
              <a:ext cx="1236466" cy="61832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sp>
        <p:nvSpPr>
          <p:cNvPr id="14" name="TextBox 13"/>
          <p:cNvSpPr txBox="1"/>
          <p:nvPr/>
        </p:nvSpPr>
        <p:spPr>
          <a:xfrm>
            <a:off x="6512999" y="511171"/>
            <a:ext cx="1313590" cy="338554"/>
          </a:xfrm>
          <a:prstGeom prst="rect">
            <a:avLst/>
          </a:prstGeom>
          <a:noFill/>
        </p:spPr>
        <p:txBody>
          <a:bodyPr wrap="none" rtlCol="0">
            <a:spAutoFit/>
          </a:bodyPr>
          <a:lstStyle/>
          <a:p>
            <a:r>
              <a:rPr lang="en-US" sz="1600" dirty="0" smtClean="0">
                <a:latin typeface="Helvetica Neue Light"/>
                <a:cs typeface="Helvetica Neue Light"/>
              </a:rPr>
              <a:t>[</a:t>
            </a:r>
            <a:r>
              <a:rPr lang="en-US" sz="1600" dirty="0" err="1" smtClean="0">
                <a:latin typeface="Helvetica Neue Light"/>
                <a:cs typeface="Helvetica Neue Light"/>
              </a:rPr>
              <a:t>Lamport</a:t>
            </a:r>
            <a:r>
              <a:rPr lang="en-US" sz="1600" dirty="0" smtClean="0">
                <a:latin typeface="Helvetica Neue Light"/>
                <a:cs typeface="Helvetica Neue Light"/>
              </a:rPr>
              <a:t> 86]</a:t>
            </a:r>
            <a:endParaRPr lang="en-US" sz="1600" dirty="0">
              <a:latin typeface="Helvetica Neue Light"/>
              <a:cs typeface="Helvetica Neue Light"/>
            </a:endParaRPr>
          </a:p>
        </p:txBody>
      </p:sp>
      <p:sp>
        <p:nvSpPr>
          <p:cNvPr id="4" name="TextBox 3"/>
          <p:cNvSpPr txBox="1"/>
          <p:nvPr/>
        </p:nvSpPr>
        <p:spPr>
          <a:xfrm>
            <a:off x="3024229" y="989180"/>
            <a:ext cx="3698499" cy="369332"/>
          </a:xfrm>
          <a:prstGeom prst="rect">
            <a:avLst/>
          </a:prstGeom>
          <a:noFill/>
        </p:spPr>
        <p:txBody>
          <a:bodyPr wrap="none" rtlCol="0">
            <a:spAutoFit/>
          </a:bodyPr>
          <a:lstStyle/>
          <a:p>
            <a:r>
              <a:rPr lang="en-US" dirty="0">
                <a:latin typeface="Helvetica Neue Light"/>
                <a:cs typeface="Helvetica Neue Light"/>
              </a:rPr>
              <a:t>a</a:t>
            </a:r>
            <a:r>
              <a:rPr lang="en-US" dirty="0" smtClean="0">
                <a:latin typeface="Helvetica Neue Light"/>
                <a:cs typeface="Helvetica Neue Light"/>
              </a:rPr>
              <a:t>ka </a:t>
            </a:r>
            <a:r>
              <a:rPr lang="en-US" dirty="0" err="1" smtClean="0">
                <a:latin typeface="Helvetica Neue Light"/>
                <a:cs typeface="Helvetica Neue Light"/>
              </a:rPr>
              <a:t>linearizability</a:t>
            </a:r>
            <a:r>
              <a:rPr lang="en-US" dirty="0" smtClean="0">
                <a:latin typeface="Helvetica Neue Light"/>
                <a:cs typeface="Helvetica Neue Light"/>
              </a:rPr>
              <a:t>. [</a:t>
            </a:r>
            <a:r>
              <a:rPr lang="en-US" dirty="0" err="1" smtClean="0">
                <a:latin typeface="Helvetica Neue Light"/>
                <a:cs typeface="Helvetica Neue Light"/>
              </a:rPr>
              <a:t>Herlihy</a:t>
            </a:r>
            <a:r>
              <a:rPr lang="en-US" dirty="0" smtClean="0">
                <a:latin typeface="Helvetica Neue Light"/>
                <a:cs typeface="Helvetica Neue Light"/>
              </a:rPr>
              <a:t>, Wing 90]</a:t>
            </a:r>
            <a:endParaRPr lang="en-US" dirty="0">
              <a:latin typeface="Helvetica Neue Light"/>
              <a:cs typeface="Helvetica Neue Light"/>
            </a:endParaRPr>
          </a:p>
        </p:txBody>
      </p:sp>
      <p:pic>
        <p:nvPicPr>
          <p:cNvPr id="28" name="Picture 27"/>
          <p:cNvPicPr>
            <a:picLocks noChangeAspect="1"/>
          </p:cNvPicPr>
          <p:nvPr/>
        </p:nvPicPr>
        <p:blipFill>
          <a:blip r:embed="rId2"/>
          <a:stretch>
            <a:fillRect/>
          </a:stretch>
        </p:blipFill>
        <p:spPr>
          <a:xfrm>
            <a:off x="1106019" y="2581226"/>
            <a:ext cx="564954" cy="344484"/>
          </a:xfrm>
          <a:prstGeom prst="rect">
            <a:avLst/>
          </a:prstGeom>
        </p:spPr>
      </p:pic>
      <p:pic>
        <p:nvPicPr>
          <p:cNvPr id="31" name="Picture 30"/>
          <p:cNvPicPr>
            <a:picLocks noChangeAspect="1"/>
          </p:cNvPicPr>
          <p:nvPr/>
        </p:nvPicPr>
        <p:blipFill>
          <a:blip r:embed="rId3"/>
          <a:stretch>
            <a:fillRect/>
          </a:stretch>
        </p:blipFill>
        <p:spPr>
          <a:xfrm>
            <a:off x="5013392" y="2588054"/>
            <a:ext cx="520700" cy="317500"/>
          </a:xfrm>
          <a:prstGeom prst="rect">
            <a:avLst/>
          </a:prstGeom>
        </p:spPr>
      </p:pic>
      <p:sp>
        <p:nvSpPr>
          <p:cNvPr id="18" name="TextBox 17"/>
          <p:cNvSpPr txBox="1"/>
          <p:nvPr/>
        </p:nvSpPr>
        <p:spPr>
          <a:xfrm>
            <a:off x="109417" y="2353220"/>
            <a:ext cx="693420" cy="369332"/>
          </a:xfrm>
          <a:prstGeom prst="rect">
            <a:avLst/>
          </a:prstGeom>
          <a:noFill/>
        </p:spPr>
        <p:txBody>
          <a:bodyPr wrap="none" rtlCol="0">
            <a:spAutoFit/>
          </a:bodyPr>
          <a:lstStyle/>
          <a:p>
            <a:r>
              <a:rPr lang="en-US" dirty="0" smtClean="0">
                <a:solidFill>
                  <a:schemeClr val="accent3">
                    <a:lumMod val="50000"/>
                  </a:schemeClr>
                </a:solidFill>
                <a:latin typeface="Helvetica Neue Light"/>
                <a:cs typeface="Helvetica Neue Light"/>
              </a:rPr>
              <a:t>Write</a:t>
            </a:r>
            <a:endParaRPr lang="en-US" dirty="0">
              <a:solidFill>
                <a:schemeClr val="accent3">
                  <a:lumMod val="50000"/>
                </a:schemeClr>
              </a:solidFill>
              <a:latin typeface="Helvetica Neue Light"/>
              <a:cs typeface="Helvetica Neue Light"/>
            </a:endParaRPr>
          </a:p>
        </p:txBody>
      </p:sp>
      <p:sp>
        <p:nvSpPr>
          <p:cNvPr id="19" name="TextBox 18"/>
          <p:cNvSpPr txBox="1"/>
          <p:nvPr/>
        </p:nvSpPr>
        <p:spPr>
          <a:xfrm>
            <a:off x="106773" y="3269003"/>
            <a:ext cx="710734" cy="369332"/>
          </a:xfrm>
          <a:prstGeom prst="rect">
            <a:avLst/>
          </a:prstGeom>
          <a:noFill/>
        </p:spPr>
        <p:txBody>
          <a:bodyPr wrap="none" rtlCol="0">
            <a:spAutoFit/>
          </a:bodyPr>
          <a:lstStyle/>
          <a:p>
            <a:r>
              <a:rPr lang="en-US" dirty="0" smtClean="0">
                <a:solidFill>
                  <a:srgbClr val="4F6228"/>
                </a:solidFill>
                <a:latin typeface="Helvetica Neue Light"/>
                <a:cs typeface="Helvetica Neue Light"/>
              </a:rPr>
              <a:t>Read</a:t>
            </a:r>
            <a:endParaRPr lang="en-US" dirty="0">
              <a:solidFill>
                <a:srgbClr val="4F6228"/>
              </a:solidFill>
              <a:latin typeface="Helvetica Neue Light"/>
              <a:cs typeface="Helvetica Neue Light"/>
            </a:endParaRPr>
          </a:p>
        </p:txBody>
      </p:sp>
      <p:sp>
        <p:nvSpPr>
          <p:cNvPr id="20" name="TextBox 19"/>
          <p:cNvSpPr txBox="1"/>
          <p:nvPr/>
        </p:nvSpPr>
        <p:spPr>
          <a:xfrm>
            <a:off x="8201283" y="311732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sp>
        <p:nvSpPr>
          <p:cNvPr id="3" name="Slide Number Placeholder 2"/>
          <p:cNvSpPr>
            <a:spLocks noGrp="1"/>
          </p:cNvSpPr>
          <p:nvPr>
            <p:ph type="sldNum" sz="quarter" idx="12"/>
          </p:nvPr>
        </p:nvSpPr>
        <p:spPr/>
        <p:txBody>
          <a:bodyPr/>
          <a:lstStyle/>
          <a:p>
            <a:fld id="{2BAAB71D-D585-B642-9E27-EE5DC697D035}" type="slidenum">
              <a:rPr lang="en-US" smtClean="0"/>
              <a:t>14</a:t>
            </a:fld>
            <a:endParaRPr lang="en-US"/>
          </a:p>
        </p:txBody>
      </p:sp>
    </p:spTree>
    <p:extLst>
      <p:ext uri="{BB962C8B-B14F-4D97-AF65-F5344CB8AC3E}">
        <p14:creationId xmlns:p14="http://schemas.microsoft.com/office/powerpoint/2010/main" val="1353384187"/>
      </p:ext>
    </p:extLst>
  </p:cSld>
  <p:clrMapOvr>
    <a:masterClrMapping/>
  </p:clrMapOvr>
  <mc:AlternateContent xmlns:mc="http://schemas.openxmlformats.org/markup-compatibility/2006" xmlns:p14="http://schemas.microsoft.com/office/powerpoint/2010/main">
    <mc:Choice Requires="p14">
      <p:transition spd="slow" p14:dur="2000" advTm="38921"/>
    </mc:Choice>
    <mc:Fallback xmlns="">
      <p:transition xmlns:p14="http://schemas.microsoft.com/office/powerpoint/2010/main" spd="slow" advTm="38921"/>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875624" y="2517107"/>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27" name="Rectangle 26"/>
          <p:cNvSpPr/>
          <p:nvPr/>
        </p:nvSpPr>
        <p:spPr>
          <a:xfrm>
            <a:off x="3031274" y="2517107"/>
            <a:ext cx="533993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nvGrpSpPr>
          <p:cNvPr id="23" name="Group 22"/>
          <p:cNvGrpSpPr/>
          <p:nvPr/>
        </p:nvGrpSpPr>
        <p:grpSpPr>
          <a:xfrm>
            <a:off x="453233" y="2131759"/>
            <a:ext cx="8233567" cy="1637731"/>
            <a:chOff x="133672" y="2657136"/>
            <a:chExt cx="9445434" cy="2272770"/>
          </a:xfrm>
        </p:grpSpPr>
        <p:cxnSp>
          <p:nvCxnSpPr>
            <p:cNvPr id="5" name="Straight Connector 4"/>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33672" y="3810232"/>
              <a:ext cx="94454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2021789" y="3810232"/>
              <a:ext cx="1069376" cy="618327"/>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3" name="Rectangle 12"/>
            <p:cNvSpPr/>
            <p:nvPr/>
          </p:nvSpPr>
          <p:spPr>
            <a:xfrm>
              <a:off x="4195978" y="3860368"/>
              <a:ext cx="1236466" cy="61832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5" name="Rectangle 14"/>
            <p:cNvSpPr/>
            <p:nvPr/>
          </p:nvSpPr>
          <p:spPr>
            <a:xfrm>
              <a:off x="6002569" y="3860368"/>
              <a:ext cx="1236466" cy="61832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6" name="Rectangle 15"/>
            <p:cNvSpPr/>
            <p:nvPr/>
          </p:nvSpPr>
          <p:spPr>
            <a:xfrm>
              <a:off x="7533879" y="3860368"/>
              <a:ext cx="1236466" cy="61832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pic>
        <p:nvPicPr>
          <p:cNvPr id="28" name="Picture 27"/>
          <p:cNvPicPr>
            <a:picLocks noChangeAspect="1"/>
          </p:cNvPicPr>
          <p:nvPr/>
        </p:nvPicPr>
        <p:blipFill>
          <a:blip r:embed="rId2"/>
          <a:stretch>
            <a:fillRect/>
          </a:stretch>
        </p:blipFill>
        <p:spPr>
          <a:xfrm>
            <a:off x="1106019" y="2581226"/>
            <a:ext cx="564954" cy="344484"/>
          </a:xfrm>
          <a:prstGeom prst="rect">
            <a:avLst/>
          </a:prstGeom>
        </p:spPr>
      </p:pic>
      <p:pic>
        <p:nvPicPr>
          <p:cNvPr id="31" name="Picture 30"/>
          <p:cNvPicPr>
            <a:picLocks noChangeAspect="1"/>
          </p:cNvPicPr>
          <p:nvPr/>
        </p:nvPicPr>
        <p:blipFill>
          <a:blip r:embed="rId3"/>
          <a:stretch>
            <a:fillRect/>
          </a:stretch>
        </p:blipFill>
        <p:spPr>
          <a:xfrm>
            <a:off x="5013392" y="2588054"/>
            <a:ext cx="520700" cy="317500"/>
          </a:xfrm>
          <a:prstGeom prst="rect">
            <a:avLst/>
          </a:prstGeom>
        </p:spPr>
      </p:pic>
      <p:sp>
        <p:nvSpPr>
          <p:cNvPr id="19" name="TextBox 18"/>
          <p:cNvSpPr txBox="1"/>
          <p:nvPr/>
        </p:nvSpPr>
        <p:spPr>
          <a:xfrm>
            <a:off x="109417" y="2353220"/>
            <a:ext cx="693420" cy="369332"/>
          </a:xfrm>
          <a:prstGeom prst="rect">
            <a:avLst/>
          </a:prstGeom>
          <a:noFill/>
        </p:spPr>
        <p:txBody>
          <a:bodyPr wrap="none" rtlCol="0">
            <a:spAutoFit/>
          </a:bodyPr>
          <a:lstStyle/>
          <a:p>
            <a:r>
              <a:rPr lang="en-US" dirty="0" smtClean="0">
                <a:solidFill>
                  <a:schemeClr val="accent3">
                    <a:lumMod val="50000"/>
                  </a:schemeClr>
                </a:solidFill>
                <a:latin typeface="Helvetica Neue Light"/>
                <a:cs typeface="Helvetica Neue Light"/>
              </a:rPr>
              <a:t>Write</a:t>
            </a:r>
            <a:endParaRPr lang="en-US" dirty="0">
              <a:solidFill>
                <a:schemeClr val="accent3">
                  <a:lumMod val="50000"/>
                </a:schemeClr>
              </a:solidFill>
              <a:latin typeface="Helvetica Neue Light"/>
              <a:cs typeface="Helvetica Neue Light"/>
            </a:endParaRPr>
          </a:p>
        </p:txBody>
      </p:sp>
      <p:sp>
        <p:nvSpPr>
          <p:cNvPr id="20" name="TextBox 19"/>
          <p:cNvSpPr txBox="1"/>
          <p:nvPr/>
        </p:nvSpPr>
        <p:spPr>
          <a:xfrm>
            <a:off x="106773" y="3269003"/>
            <a:ext cx="710734" cy="369332"/>
          </a:xfrm>
          <a:prstGeom prst="rect">
            <a:avLst/>
          </a:prstGeom>
          <a:noFill/>
        </p:spPr>
        <p:txBody>
          <a:bodyPr wrap="none" rtlCol="0">
            <a:spAutoFit/>
          </a:bodyPr>
          <a:lstStyle/>
          <a:p>
            <a:r>
              <a:rPr lang="en-US" dirty="0" smtClean="0">
                <a:solidFill>
                  <a:srgbClr val="4F6228"/>
                </a:solidFill>
                <a:latin typeface="Helvetica Neue Light"/>
                <a:cs typeface="Helvetica Neue Light"/>
              </a:rPr>
              <a:t>Read</a:t>
            </a:r>
            <a:endParaRPr lang="en-US" dirty="0">
              <a:solidFill>
                <a:srgbClr val="4F6228"/>
              </a:solidFill>
              <a:latin typeface="Helvetica Neue Light"/>
              <a:cs typeface="Helvetica Neue Light"/>
            </a:endParaRPr>
          </a:p>
        </p:txBody>
      </p:sp>
      <p:pic>
        <p:nvPicPr>
          <p:cNvPr id="22" name="Picture 21"/>
          <p:cNvPicPr>
            <a:picLocks noChangeAspect="1"/>
          </p:cNvPicPr>
          <p:nvPr/>
        </p:nvPicPr>
        <p:blipFill>
          <a:blip r:embed="rId2"/>
          <a:stretch>
            <a:fillRect/>
          </a:stretch>
        </p:blipFill>
        <p:spPr>
          <a:xfrm>
            <a:off x="2274419" y="3014669"/>
            <a:ext cx="564954" cy="344484"/>
          </a:xfrm>
          <a:prstGeom prst="rect">
            <a:avLst/>
          </a:prstGeom>
        </p:spPr>
      </p:pic>
      <p:sp>
        <p:nvSpPr>
          <p:cNvPr id="24" name="Title 1"/>
          <p:cNvSpPr txBox="1">
            <a:spLocks/>
          </p:cNvSpPr>
          <p:nvPr/>
        </p:nvSpPr>
        <p:spPr>
          <a:xfrm>
            <a:off x="457200" y="-9466"/>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mtClean="0">
                <a:latin typeface="Helvetica Neue Light"/>
                <a:cs typeface="Helvetica Neue Light"/>
              </a:rPr>
              <a:t>Atomicity</a:t>
            </a:r>
            <a:endParaRPr lang="en-US" dirty="0">
              <a:latin typeface="Helvetica Neue Light"/>
              <a:cs typeface="Helvetica Neue Light"/>
            </a:endParaRPr>
          </a:p>
        </p:txBody>
      </p:sp>
      <p:sp>
        <p:nvSpPr>
          <p:cNvPr id="25" name="TextBox 24"/>
          <p:cNvSpPr txBox="1"/>
          <p:nvPr/>
        </p:nvSpPr>
        <p:spPr>
          <a:xfrm>
            <a:off x="6512999" y="511171"/>
            <a:ext cx="1313590" cy="338554"/>
          </a:xfrm>
          <a:prstGeom prst="rect">
            <a:avLst/>
          </a:prstGeom>
          <a:noFill/>
        </p:spPr>
        <p:txBody>
          <a:bodyPr wrap="none" rtlCol="0">
            <a:spAutoFit/>
          </a:bodyPr>
          <a:lstStyle/>
          <a:p>
            <a:r>
              <a:rPr lang="en-US" sz="1600" dirty="0" smtClean="0">
                <a:latin typeface="Helvetica Neue Light"/>
                <a:cs typeface="Helvetica Neue Light"/>
              </a:rPr>
              <a:t>[</a:t>
            </a:r>
            <a:r>
              <a:rPr lang="en-US" sz="1600" dirty="0" err="1" smtClean="0">
                <a:latin typeface="Helvetica Neue Light"/>
                <a:cs typeface="Helvetica Neue Light"/>
              </a:rPr>
              <a:t>Lamport</a:t>
            </a:r>
            <a:r>
              <a:rPr lang="en-US" sz="1600" dirty="0" smtClean="0">
                <a:latin typeface="Helvetica Neue Light"/>
                <a:cs typeface="Helvetica Neue Light"/>
              </a:rPr>
              <a:t> 86]</a:t>
            </a:r>
            <a:endParaRPr lang="en-US" sz="1600" dirty="0">
              <a:latin typeface="Helvetica Neue Light"/>
              <a:cs typeface="Helvetica Neue Light"/>
            </a:endParaRPr>
          </a:p>
        </p:txBody>
      </p:sp>
      <p:sp>
        <p:nvSpPr>
          <p:cNvPr id="26" name="TextBox 25"/>
          <p:cNvSpPr txBox="1"/>
          <p:nvPr/>
        </p:nvSpPr>
        <p:spPr>
          <a:xfrm>
            <a:off x="3024229" y="989180"/>
            <a:ext cx="3698499" cy="369332"/>
          </a:xfrm>
          <a:prstGeom prst="rect">
            <a:avLst/>
          </a:prstGeom>
          <a:noFill/>
        </p:spPr>
        <p:txBody>
          <a:bodyPr wrap="none" rtlCol="0">
            <a:spAutoFit/>
          </a:bodyPr>
          <a:lstStyle/>
          <a:p>
            <a:r>
              <a:rPr lang="en-US" dirty="0">
                <a:latin typeface="Helvetica Neue Light"/>
                <a:cs typeface="Helvetica Neue Light"/>
              </a:rPr>
              <a:t>a</a:t>
            </a:r>
            <a:r>
              <a:rPr lang="en-US" dirty="0" smtClean="0">
                <a:latin typeface="Helvetica Neue Light"/>
                <a:cs typeface="Helvetica Neue Light"/>
              </a:rPr>
              <a:t>ka </a:t>
            </a:r>
            <a:r>
              <a:rPr lang="en-US" dirty="0" err="1" smtClean="0">
                <a:latin typeface="Helvetica Neue Light"/>
                <a:cs typeface="Helvetica Neue Light"/>
              </a:rPr>
              <a:t>linearizability</a:t>
            </a:r>
            <a:r>
              <a:rPr lang="en-US" dirty="0" smtClean="0">
                <a:latin typeface="Helvetica Neue Light"/>
                <a:cs typeface="Helvetica Neue Light"/>
              </a:rPr>
              <a:t>. [</a:t>
            </a:r>
            <a:r>
              <a:rPr lang="en-US" dirty="0" err="1" smtClean="0">
                <a:latin typeface="Helvetica Neue Light"/>
                <a:cs typeface="Helvetica Neue Light"/>
              </a:rPr>
              <a:t>Herlihy</a:t>
            </a:r>
            <a:r>
              <a:rPr lang="en-US" dirty="0" smtClean="0">
                <a:latin typeface="Helvetica Neue Light"/>
                <a:cs typeface="Helvetica Neue Light"/>
              </a:rPr>
              <a:t>, Wing 90]</a:t>
            </a:r>
            <a:endParaRPr lang="en-US" dirty="0">
              <a:latin typeface="Helvetica Neue Light"/>
              <a:cs typeface="Helvetica Neue Light"/>
            </a:endParaRPr>
          </a:p>
        </p:txBody>
      </p:sp>
      <p:sp>
        <p:nvSpPr>
          <p:cNvPr id="6" name="Slide Number Placeholder 5"/>
          <p:cNvSpPr>
            <a:spLocks noGrp="1"/>
          </p:cNvSpPr>
          <p:nvPr>
            <p:ph type="sldNum" sz="quarter" idx="12"/>
          </p:nvPr>
        </p:nvSpPr>
        <p:spPr/>
        <p:txBody>
          <a:bodyPr/>
          <a:lstStyle/>
          <a:p>
            <a:fld id="{2BAAB71D-D585-B642-9E27-EE5DC697D035}" type="slidenum">
              <a:rPr lang="en-US" smtClean="0"/>
              <a:t>15</a:t>
            </a:fld>
            <a:endParaRPr lang="en-US"/>
          </a:p>
        </p:txBody>
      </p:sp>
      <p:sp>
        <p:nvSpPr>
          <p:cNvPr id="30" name="TextBox 29"/>
          <p:cNvSpPr txBox="1"/>
          <p:nvPr/>
        </p:nvSpPr>
        <p:spPr>
          <a:xfrm>
            <a:off x="8201283" y="311732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spTree>
    <p:extLst>
      <p:ext uri="{BB962C8B-B14F-4D97-AF65-F5344CB8AC3E}">
        <p14:creationId xmlns:p14="http://schemas.microsoft.com/office/powerpoint/2010/main" val="2305647138"/>
      </p:ext>
    </p:extLst>
  </p:cSld>
  <p:clrMapOvr>
    <a:masterClrMapping/>
  </p:clrMapOvr>
  <mc:AlternateContent xmlns:mc="http://schemas.openxmlformats.org/markup-compatibility/2006" xmlns:p14="http://schemas.microsoft.com/office/powerpoint/2010/main">
    <mc:Choice Requires="p14">
      <p:transition spd="slow" p14:dur="2000" advTm="22336"/>
    </mc:Choice>
    <mc:Fallback xmlns="">
      <p:transition xmlns:p14="http://schemas.microsoft.com/office/powerpoint/2010/main" spd="slow" advTm="22336"/>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875624" y="2517107"/>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39" name="Rectangle 38"/>
          <p:cNvSpPr/>
          <p:nvPr/>
        </p:nvSpPr>
        <p:spPr>
          <a:xfrm>
            <a:off x="3031274" y="2517107"/>
            <a:ext cx="533993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37" name="Rectangle 36"/>
          <p:cNvSpPr/>
          <p:nvPr/>
        </p:nvSpPr>
        <p:spPr>
          <a:xfrm>
            <a:off x="2099101" y="2962666"/>
            <a:ext cx="932173"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38" name="Rectangle 37"/>
          <p:cNvSpPr/>
          <p:nvPr/>
        </p:nvSpPr>
        <p:spPr>
          <a:xfrm>
            <a:off x="3994337" y="2998794"/>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35" name="Rectangle 34"/>
          <p:cNvSpPr/>
          <p:nvPr/>
        </p:nvSpPr>
        <p:spPr>
          <a:xfrm>
            <a:off x="5569139" y="2998794"/>
            <a:ext cx="107782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36" name="Rectangle 35"/>
          <p:cNvSpPr/>
          <p:nvPr/>
        </p:nvSpPr>
        <p:spPr>
          <a:xfrm>
            <a:off x="6903979" y="2998794"/>
            <a:ext cx="1077825" cy="445559"/>
          </a:xfrm>
          <a:prstGeom prst="rect">
            <a:avLst/>
          </a:prstGeom>
          <a:solidFill>
            <a:srgbClr val="D7E4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nvGrpSpPr>
          <p:cNvPr id="23" name="Group 22"/>
          <p:cNvGrpSpPr/>
          <p:nvPr/>
        </p:nvGrpSpPr>
        <p:grpSpPr>
          <a:xfrm>
            <a:off x="453233" y="2131759"/>
            <a:ext cx="8233567" cy="1637731"/>
            <a:chOff x="133672" y="2657136"/>
            <a:chExt cx="9445434" cy="2272770"/>
          </a:xfrm>
        </p:grpSpPr>
        <p:cxnSp>
          <p:nvCxnSpPr>
            <p:cNvPr id="5" name="Straight Connector 4"/>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33672" y="3810232"/>
              <a:ext cx="94454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pic>
        <p:nvPicPr>
          <p:cNvPr id="28" name="Picture 27"/>
          <p:cNvPicPr>
            <a:picLocks noChangeAspect="1"/>
          </p:cNvPicPr>
          <p:nvPr/>
        </p:nvPicPr>
        <p:blipFill>
          <a:blip r:embed="rId2"/>
          <a:stretch>
            <a:fillRect/>
          </a:stretch>
        </p:blipFill>
        <p:spPr>
          <a:xfrm>
            <a:off x="1106019" y="2581226"/>
            <a:ext cx="564954" cy="344484"/>
          </a:xfrm>
          <a:prstGeom prst="rect">
            <a:avLst/>
          </a:prstGeom>
        </p:spPr>
      </p:pic>
      <p:pic>
        <p:nvPicPr>
          <p:cNvPr id="31" name="Picture 30"/>
          <p:cNvPicPr>
            <a:picLocks noChangeAspect="1"/>
          </p:cNvPicPr>
          <p:nvPr/>
        </p:nvPicPr>
        <p:blipFill>
          <a:blip r:embed="rId3"/>
          <a:stretch>
            <a:fillRect/>
          </a:stretch>
        </p:blipFill>
        <p:spPr>
          <a:xfrm>
            <a:off x="5013392" y="2588054"/>
            <a:ext cx="520700" cy="317500"/>
          </a:xfrm>
          <a:prstGeom prst="rect">
            <a:avLst/>
          </a:prstGeom>
        </p:spPr>
      </p:pic>
      <p:pic>
        <p:nvPicPr>
          <p:cNvPr id="33" name="Picture 32"/>
          <p:cNvPicPr>
            <a:picLocks noChangeAspect="1"/>
          </p:cNvPicPr>
          <p:nvPr/>
        </p:nvPicPr>
        <p:blipFill>
          <a:blip r:embed="rId3"/>
          <a:stretch>
            <a:fillRect/>
          </a:stretch>
        </p:blipFill>
        <p:spPr>
          <a:xfrm>
            <a:off x="5911667" y="3079812"/>
            <a:ext cx="520700" cy="317500"/>
          </a:xfrm>
          <a:prstGeom prst="rect">
            <a:avLst/>
          </a:prstGeom>
        </p:spPr>
      </p:pic>
      <p:pic>
        <p:nvPicPr>
          <p:cNvPr id="34" name="Picture 33"/>
          <p:cNvPicPr>
            <a:picLocks noChangeAspect="1"/>
          </p:cNvPicPr>
          <p:nvPr/>
        </p:nvPicPr>
        <p:blipFill>
          <a:blip r:embed="rId3"/>
          <a:stretch>
            <a:fillRect/>
          </a:stretch>
        </p:blipFill>
        <p:spPr>
          <a:xfrm>
            <a:off x="7172737" y="3090955"/>
            <a:ext cx="520700" cy="317500"/>
          </a:xfrm>
          <a:prstGeom prst="rect">
            <a:avLst/>
          </a:prstGeom>
        </p:spPr>
      </p:pic>
      <p:pic>
        <p:nvPicPr>
          <p:cNvPr id="22" name="Picture 21"/>
          <p:cNvPicPr>
            <a:picLocks noChangeAspect="1"/>
          </p:cNvPicPr>
          <p:nvPr/>
        </p:nvPicPr>
        <p:blipFill>
          <a:blip r:embed="rId2"/>
          <a:stretch>
            <a:fillRect/>
          </a:stretch>
        </p:blipFill>
        <p:spPr>
          <a:xfrm>
            <a:off x="2274419" y="3014669"/>
            <a:ext cx="564954" cy="344484"/>
          </a:xfrm>
          <a:prstGeom prst="rect">
            <a:avLst/>
          </a:prstGeom>
        </p:spPr>
      </p:pic>
      <p:pic>
        <p:nvPicPr>
          <p:cNvPr id="24" name="Picture 23"/>
          <p:cNvPicPr>
            <a:picLocks noChangeAspect="1"/>
          </p:cNvPicPr>
          <p:nvPr/>
        </p:nvPicPr>
        <p:blipFill>
          <a:blip r:embed="rId2"/>
          <a:stretch>
            <a:fillRect/>
          </a:stretch>
        </p:blipFill>
        <p:spPr>
          <a:xfrm>
            <a:off x="4315944" y="3073269"/>
            <a:ext cx="564954" cy="344484"/>
          </a:xfrm>
          <a:prstGeom prst="rect">
            <a:avLst/>
          </a:prstGeom>
        </p:spPr>
      </p:pic>
      <p:sp>
        <p:nvSpPr>
          <p:cNvPr id="25" name="TextBox 24"/>
          <p:cNvSpPr txBox="1"/>
          <p:nvPr/>
        </p:nvSpPr>
        <p:spPr>
          <a:xfrm>
            <a:off x="109417" y="2353220"/>
            <a:ext cx="693420" cy="369332"/>
          </a:xfrm>
          <a:prstGeom prst="rect">
            <a:avLst/>
          </a:prstGeom>
          <a:noFill/>
        </p:spPr>
        <p:txBody>
          <a:bodyPr wrap="none" rtlCol="0">
            <a:spAutoFit/>
          </a:bodyPr>
          <a:lstStyle/>
          <a:p>
            <a:r>
              <a:rPr lang="en-US" dirty="0" smtClean="0">
                <a:solidFill>
                  <a:schemeClr val="accent3">
                    <a:lumMod val="50000"/>
                  </a:schemeClr>
                </a:solidFill>
                <a:latin typeface="Helvetica Neue Light"/>
                <a:cs typeface="Helvetica Neue Light"/>
              </a:rPr>
              <a:t>Write</a:t>
            </a:r>
            <a:endParaRPr lang="en-US" dirty="0">
              <a:solidFill>
                <a:schemeClr val="accent3">
                  <a:lumMod val="50000"/>
                </a:schemeClr>
              </a:solidFill>
              <a:latin typeface="Helvetica Neue Light"/>
              <a:cs typeface="Helvetica Neue Light"/>
            </a:endParaRPr>
          </a:p>
        </p:txBody>
      </p:sp>
      <p:sp>
        <p:nvSpPr>
          <p:cNvPr id="26" name="TextBox 25"/>
          <p:cNvSpPr txBox="1"/>
          <p:nvPr/>
        </p:nvSpPr>
        <p:spPr>
          <a:xfrm>
            <a:off x="106773" y="3269003"/>
            <a:ext cx="710734" cy="369332"/>
          </a:xfrm>
          <a:prstGeom prst="rect">
            <a:avLst/>
          </a:prstGeom>
          <a:noFill/>
        </p:spPr>
        <p:txBody>
          <a:bodyPr wrap="none" rtlCol="0">
            <a:spAutoFit/>
          </a:bodyPr>
          <a:lstStyle/>
          <a:p>
            <a:r>
              <a:rPr lang="en-US" dirty="0" smtClean="0">
                <a:solidFill>
                  <a:srgbClr val="4F6228"/>
                </a:solidFill>
                <a:latin typeface="Helvetica Neue Light"/>
                <a:cs typeface="Helvetica Neue Light"/>
              </a:rPr>
              <a:t>Read</a:t>
            </a:r>
            <a:endParaRPr lang="en-US" dirty="0">
              <a:solidFill>
                <a:srgbClr val="4F6228"/>
              </a:solidFill>
              <a:latin typeface="Helvetica Neue Light"/>
              <a:cs typeface="Helvetica Neue Light"/>
            </a:endParaRPr>
          </a:p>
        </p:txBody>
      </p:sp>
      <p:sp>
        <p:nvSpPr>
          <p:cNvPr id="3" name="Title 2"/>
          <p:cNvSpPr>
            <a:spLocks noGrp="1"/>
          </p:cNvSpPr>
          <p:nvPr>
            <p:ph type="title"/>
          </p:nvPr>
        </p:nvSpPr>
        <p:spPr/>
        <p:txBody>
          <a:bodyPr/>
          <a:lstStyle/>
          <a:p>
            <a:endParaRPr lang="en-US"/>
          </a:p>
        </p:txBody>
      </p:sp>
      <p:sp>
        <p:nvSpPr>
          <p:cNvPr id="29" name="Title 1"/>
          <p:cNvSpPr txBox="1">
            <a:spLocks/>
          </p:cNvSpPr>
          <p:nvPr/>
        </p:nvSpPr>
        <p:spPr>
          <a:xfrm>
            <a:off x="457200" y="-9466"/>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mtClean="0">
                <a:latin typeface="Helvetica Neue Light"/>
                <a:cs typeface="Helvetica Neue Light"/>
              </a:rPr>
              <a:t>Atomicity</a:t>
            </a:r>
            <a:endParaRPr lang="en-US" dirty="0">
              <a:latin typeface="Helvetica Neue Light"/>
              <a:cs typeface="Helvetica Neue Light"/>
            </a:endParaRPr>
          </a:p>
        </p:txBody>
      </p:sp>
      <p:sp>
        <p:nvSpPr>
          <p:cNvPr id="30" name="TextBox 29"/>
          <p:cNvSpPr txBox="1"/>
          <p:nvPr/>
        </p:nvSpPr>
        <p:spPr>
          <a:xfrm>
            <a:off x="6512999" y="511171"/>
            <a:ext cx="1313590" cy="338554"/>
          </a:xfrm>
          <a:prstGeom prst="rect">
            <a:avLst/>
          </a:prstGeom>
          <a:noFill/>
        </p:spPr>
        <p:txBody>
          <a:bodyPr wrap="none" rtlCol="0">
            <a:spAutoFit/>
          </a:bodyPr>
          <a:lstStyle/>
          <a:p>
            <a:r>
              <a:rPr lang="en-US" sz="1600" dirty="0" smtClean="0">
                <a:latin typeface="Helvetica Neue Light"/>
                <a:cs typeface="Helvetica Neue Light"/>
              </a:rPr>
              <a:t>[</a:t>
            </a:r>
            <a:r>
              <a:rPr lang="en-US" sz="1600" dirty="0" err="1" smtClean="0">
                <a:latin typeface="Helvetica Neue Light"/>
                <a:cs typeface="Helvetica Neue Light"/>
              </a:rPr>
              <a:t>Lamport</a:t>
            </a:r>
            <a:r>
              <a:rPr lang="en-US" sz="1600" dirty="0" smtClean="0">
                <a:latin typeface="Helvetica Neue Light"/>
                <a:cs typeface="Helvetica Neue Light"/>
              </a:rPr>
              <a:t> 86]</a:t>
            </a:r>
            <a:endParaRPr lang="en-US" sz="1600" dirty="0">
              <a:latin typeface="Helvetica Neue Light"/>
              <a:cs typeface="Helvetica Neue Light"/>
            </a:endParaRPr>
          </a:p>
        </p:txBody>
      </p:sp>
      <p:sp>
        <p:nvSpPr>
          <p:cNvPr id="32" name="TextBox 31"/>
          <p:cNvSpPr txBox="1"/>
          <p:nvPr/>
        </p:nvSpPr>
        <p:spPr>
          <a:xfrm>
            <a:off x="3024229" y="989180"/>
            <a:ext cx="3698499" cy="369332"/>
          </a:xfrm>
          <a:prstGeom prst="rect">
            <a:avLst/>
          </a:prstGeom>
          <a:noFill/>
        </p:spPr>
        <p:txBody>
          <a:bodyPr wrap="none" rtlCol="0">
            <a:spAutoFit/>
          </a:bodyPr>
          <a:lstStyle/>
          <a:p>
            <a:r>
              <a:rPr lang="en-US" dirty="0">
                <a:latin typeface="Helvetica Neue Light"/>
                <a:cs typeface="Helvetica Neue Light"/>
              </a:rPr>
              <a:t>a</a:t>
            </a:r>
            <a:r>
              <a:rPr lang="en-US" dirty="0" smtClean="0">
                <a:latin typeface="Helvetica Neue Light"/>
                <a:cs typeface="Helvetica Neue Light"/>
              </a:rPr>
              <a:t>ka </a:t>
            </a:r>
            <a:r>
              <a:rPr lang="en-US" dirty="0" err="1" smtClean="0">
                <a:latin typeface="Helvetica Neue Light"/>
                <a:cs typeface="Helvetica Neue Light"/>
              </a:rPr>
              <a:t>linearizability</a:t>
            </a:r>
            <a:r>
              <a:rPr lang="en-US" dirty="0" smtClean="0">
                <a:latin typeface="Helvetica Neue Light"/>
                <a:cs typeface="Helvetica Neue Light"/>
              </a:rPr>
              <a:t>. [</a:t>
            </a:r>
            <a:r>
              <a:rPr lang="en-US" dirty="0" err="1" smtClean="0">
                <a:latin typeface="Helvetica Neue Light"/>
                <a:cs typeface="Helvetica Neue Light"/>
              </a:rPr>
              <a:t>Herlihy</a:t>
            </a:r>
            <a:r>
              <a:rPr lang="en-US" dirty="0" smtClean="0">
                <a:latin typeface="Helvetica Neue Light"/>
                <a:cs typeface="Helvetica Neue Light"/>
              </a:rPr>
              <a:t>, Wing 90]</a:t>
            </a:r>
            <a:endParaRPr lang="en-US" dirty="0">
              <a:latin typeface="Helvetica Neue Light"/>
              <a:cs typeface="Helvetica Neue Light"/>
            </a:endParaRPr>
          </a:p>
        </p:txBody>
      </p:sp>
      <p:sp>
        <p:nvSpPr>
          <p:cNvPr id="6" name="Slide Number Placeholder 5"/>
          <p:cNvSpPr>
            <a:spLocks noGrp="1"/>
          </p:cNvSpPr>
          <p:nvPr>
            <p:ph type="sldNum" sz="quarter" idx="12"/>
          </p:nvPr>
        </p:nvSpPr>
        <p:spPr/>
        <p:txBody>
          <a:bodyPr/>
          <a:lstStyle/>
          <a:p>
            <a:fld id="{2BAAB71D-D585-B642-9E27-EE5DC697D035}" type="slidenum">
              <a:rPr lang="en-US" smtClean="0"/>
              <a:t>16</a:t>
            </a:fld>
            <a:endParaRPr lang="en-US"/>
          </a:p>
        </p:txBody>
      </p:sp>
      <p:sp>
        <p:nvSpPr>
          <p:cNvPr id="41" name="TextBox 40"/>
          <p:cNvSpPr txBox="1"/>
          <p:nvPr/>
        </p:nvSpPr>
        <p:spPr>
          <a:xfrm>
            <a:off x="8201283" y="311732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spTree>
    <p:extLst>
      <p:ext uri="{BB962C8B-B14F-4D97-AF65-F5344CB8AC3E}">
        <p14:creationId xmlns:p14="http://schemas.microsoft.com/office/powerpoint/2010/main" val="530119208"/>
      </p:ext>
    </p:extLst>
  </p:cSld>
  <p:clrMapOvr>
    <a:masterClrMapping/>
  </p:clrMapOvr>
  <mc:AlternateContent xmlns:mc="http://schemas.openxmlformats.org/markup-compatibility/2006" xmlns:p14="http://schemas.microsoft.com/office/powerpoint/2010/main">
    <mc:Choice Requires="p14">
      <p:transition spd="slow" p14:dur="2000" advTm="1726"/>
    </mc:Choice>
    <mc:Fallback xmlns="">
      <p:transition xmlns:p14="http://schemas.microsoft.com/office/powerpoint/2010/main" spd="slow" advTm="1726"/>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875624" y="2517107"/>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60" name="Rectangle 59"/>
          <p:cNvSpPr/>
          <p:nvPr/>
        </p:nvSpPr>
        <p:spPr>
          <a:xfrm>
            <a:off x="2099101" y="2962666"/>
            <a:ext cx="932173"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61" name="Rectangle 60"/>
          <p:cNvSpPr/>
          <p:nvPr/>
        </p:nvSpPr>
        <p:spPr>
          <a:xfrm>
            <a:off x="3031274" y="2517107"/>
            <a:ext cx="533993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62" name="Rectangle 61"/>
          <p:cNvSpPr/>
          <p:nvPr/>
        </p:nvSpPr>
        <p:spPr>
          <a:xfrm>
            <a:off x="3994337" y="2998794"/>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63" name="Rectangle 62"/>
          <p:cNvSpPr/>
          <p:nvPr/>
        </p:nvSpPr>
        <p:spPr>
          <a:xfrm>
            <a:off x="5569139" y="2998794"/>
            <a:ext cx="107782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64" name="Rectangle 63"/>
          <p:cNvSpPr/>
          <p:nvPr/>
        </p:nvSpPr>
        <p:spPr>
          <a:xfrm>
            <a:off x="6903979" y="2998794"/>
            <a:ext cx="1077825" cy="445559"/>
          </a:xfrm>
          <a:prstGeom prst="rect">
            <a:avLst/>
          </a:prstGeom>
          <a:solidFill>
            <a:srgbClr val="D7E4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nvGrpSpPr>
          <p:cNvPr id="23" name="Group 22"/>
          <p:cNvGrpSpPr/>
          <p:nvPr/>
        </p:nvGrpSpPr>
        <p:grpSpPr>
          <a:xfrm>
            <a:off x="453233" y="2131759"/>
            <a:ext cx="8233567" cy="1637731"/>
            <a:chOff x="133672" y="2657136"/>
            <a:chExt cx="9445434" cy="2272770"/>
          </a:xfrm>
        </p:grpSpPr>
        <p:cxnSp>
          <p:nvCxnSpPr>
            <p:cNvPr id="5" name="Straight Connector 4"/>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33672" y="3810232"/>
              <a:ext cx="94454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pic>
        <p:nvPicPr>
          <p:cNvPr id="28" name="Picture 27"/>
          <p:cNvPicPr>
            <a:picLocks noChangeAspect="1"/>
          </p:cNvPicPr>
          <p:nvPr/>
        </p:nvPicPr>
        <p:blipFill>
          <a:blip r:embed="rId2"/>
          <a:stretch>
            <a:fillRect/>
          </a:stretch>
        </p:blipFill>
        <p:spPr>
          <a:xfrm>
            <a:off x="1106019" y="2581226"/>
            <a:ext cx="564954" cy="344484"/>
          </a:xfrm>
          <a:prstGeom prst="rect">
            <a:avLst/>
          </a:prstGeom>
        </p:spPr>
      </p:pic>
      <p:pic>
        <p:nvPicPr>
          <p:cNvPr id="31" name="Picture 30"/>
          <p:cNvPicPr>
            <a:picLocks noChangeAspect="1"/>
          </p:cNvPicPr>
          <p:nvPr/>
        </p:nvPicPr>
        <p:blipFill>
          <a:blip r:embed="rId3"/>
          <a:stretch>
            <a:fillRect/>
          </a:stretch>
        </p:blipFill>
        <p:spPr>
          <a:xfrm>
            <a:off x="5013392" y="2588054"/>
            <a:ext cx="520700" cy="317500"/>
          </a:xfrm>
          <a:prstGeom prst="rect">
            <a:avLst/>
          </a:prstGeom>
        </p:spPr>
      </p:pic>
      <p:pic>
        <p:nvPicPr>
          <p:cNvPr id="33" name="Picture 32"/>
          <p:cNvPicPr>
            <a:picLocks noChangeAspect="1"/>
          </p:cNvPicPr>
          <p:nvPr/>
        </p:nvPicPr>
        <p:blipFill>
          <a:blip r:embed="rId3"/>
          <a:stretch>
            <a:fillRect/>
          </a:stretch>
        </p:blipFill>
        <p:spPr>
          <a:xfrm>
            <a:off x="5911667" y="3079812"/>
            <a:ext cx="520700" cy="317500"/>
          </a:xfrm>
          <a:prstGeom prst="rect">
            <a:avLst/>
          </a:prstGeom>
        </p:spPr>
      </p:pic>
      <p:pic>
        <p:nvPicPr>
          <p:cNvPr id="34" name="Picture 33"/>
          <p:cNvPicPr>
            <a:picLocks noChangeAspect="1"/>
          </p:cNvPicPr>
          <p:nvPr/>
        </p:nvPicPr>
        <p:blipFill>
          <a:blip r:embed="rId3"/>
          <a:stretch>
            <a:fillRect/>
          </a:stretch>
        </p:blipFill>
        <p:spPr>
          <a:xfrm>
            <a:off x="7172737" y="3090955"/>
            <a:ext cx="520700" cy="317500"/>
          </a:xfrm>
          <a:prstGeom prst="rect">
            <a:avLst/>
          </a:prstGeom>
        </p:spPr>
      </p:pic>
      <p:pic>
        <p:nvPicPr>
          <p:cNvPr id="30" name="Picture 29"/>
          <p:cNvPicPr>
            <a:picLocks noChangeAspect="1"/>
          </p:cNvPicPr>
          <p:nvPr/>
        </p:nvPicPr>
        <p:blipFill>
          <a:blip r:embed="rId2"/>
          <a:stretch>
            <a:fillRect/>
          </a:stretch>
        </p:blipFill>
        <p:spPr>
          <a:xfrm>
            <a:off x="2274419" y="3014669"/>
            <a:ext cx="564954" cy="344484"/>
          </a:xfrm>
          <a:prstGeom prst="rect">
            <a:avLst/>
          </a:prstGeom>
        </p:spPr>
      </p:pic>
      <p:pic>
        <p:nvPicPr>
          <p:cNvPr id="32" name="Picture 31"/>
          <p:cNvPicPr>
            <a:picLocks noChangeAspect="1"/>
          </p:cNvPicPr>
          <p:nvPr/>
        </p:nvPicPr>
        <p:blipFill>
          <a:blip r:embed="rId2"/>
          <a:stretch>
            <a:fillRect/>
          </a:stretch>
        </p:blipFill>
        <p:spPr>
          <a:xfrm>
            <a:off x="4315944" y="3073269"/>
            <a:ext cx="564954" cy="344484"/>
          </a:xfrm>
          <a:prstGeom prst="rect">
            <a:avLst/>
          </a:prstGeom>
        </p:spPr>
      </p:pic>
      <p:sp>
        <p:nvSpPr>
          <p:cNvPr id="42" name="TextBox 41"/>
          <p:cNvSpPr txBox="1"/>
          <p:nvPr/>
        </p:nvSpPr>
        <p:spPr>
          <a:xfrm>
            <a:off x="109417" y="2353220"/>
            <a:ext cx="693420" cy="369332"/>
          </a:xfrm>
          <a:prstGeom prst="rect">
            <a:avLst/>
          </a:prstGeom>
          <a:noFill/>
        </p:spPr>
        <p:txBody>
          <a:bodyPr wrap="none" rtlCol="0">
            <a:spAutoFit/>
          </a:bodyPr>
          <a:lstStyle/>
          <a:p>
            <a:r>
              <a:rPr lang="en-US" dirty="0" smtClean="0">
                <a:solidFill>
                  <a:schemeClr val="accent3">
                    <a:lumMod val="50000"/>
                  </a:schemeClr>
                </a:solidFill>
                <a:latin typeface="Helvetica Neue Light"/>
                <a:cs typeface="Helvetica Neue Light"/>
              </a:rPr>
              <a:t>Write</a:t>
            </a:r>
            <a:endParaRPr lang="en-US" dirty="0">
              <a:solidFill>
                <a:schemeClr val="accent3">
                  <a:lumMod val="50000"/>
                </a:schemeClr>
              </a:solidFill>
              <a:latin typeface="Helvetica Neue Light"/>
              <a:cs typeface="Helvetica Neue Light"/>
            </a:endParaRPr>
          </a:p>
        </p:txBody>
      </p:sp>
      <p:sp>
        <p:nvSpPr>
          <p:cNvPr id="43" name="TextBox 42"/>
          <p:cNvSpPr txBox="1"/>
          <p:nvPr/>
        </p:nvSpPr>
        <p:spPr>
          <a:xfrm>
            <a:off x="106773" y="3269003"/>
            <a:ext cx="710734" cy="369332"/>
          </a:xfrm>
          <a:prstGeom prst="rect">
            <a:avLst/>
          </a:prstGeom>
          <a:noFill/>
        </p:spPr>
        <p:txBody>
          <a:bodyPr wrap="none" rtlCol="0">
            <a:spAutoFit/>
          </a:bodyPr>
          <a:lstStyle/>
          <a:p>
            <a:r>
              <a:rPr lang="en-US" dirty="0" smtClean="0">
                <a:solidFill>
                  <a:srgbClr val="4F6228"/>
                </a:solidFill>
                <a:latin typeface="Helvetica Neue Light"/>
                <a:cs typeface="Helvetica Neue Light"/>
              </a:rPr>
              <a:t>Read</a:t>
            </a:r>
            <a:endParaRPr lang="en-US" dirty="0">
              <a:solidFill>
                <a:srgbClr val="4F6228"/>
              </a:solidFill>
              <a:latin typeface="Helvetica Neue Light"/>
              <a:cs typeface="Helvetica Neue Light"/>
            </a:endParaRPr>
          </a:p>
        </p:txBody>
      </p:sp>
      <p:sp>
        <p:nvSpPr>
          <p:cNvPr id="3" name="Title 2"/>
          <p:cNvSpPr>
            <a:spLocks noGrp="1"/>
          </p:cNvSpPr>
          <p:nvPr>
            <p:ph type="title"/>
          </p:nvPr>
        </p:nvSpPr>
        <p:spPr/>
        <p:txBody>
          <a:bodyPr/>
          <a:lstStyle/>
          <a:p>
            <a:endParaRPr lang="en-US"/>
          </a:p>
        </p:txBody>
      </p:sp>
      <p:sp>
        <p:nvSpPr>
          <p:cNvPr id="35" name="Title 1"/>
          <p:cNvSpPr txBox="1">
            <a:spLocks/>
          </p:cNvSpPr>
          <p:nvPr/>
        </p:nvSpPr>
        <p:spPr>
          <a:xfrm>
            <a:off x="457200" y="-9466"/>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mtClean="0">
                <a:latin typeface="Helvetica Neue Light"/>
                <a:cs typeface="Helvetica Neue Light"/>
              </a:rPr>
              <a:t>Atomicity</a:t>
            </a:r>
            <a:endParaRPr lang="en-US" dirty="0">
              <a:latin typeface="Helvetica Neue Light"/>
              <a:cs typeface="Helvetica Neue Light"/>
            </a:endParaRPr>
          </a:p>
        </p:txBody>
      </p:sp>
      <p:sp>
        <p:nvSpPr>
          <p:cNvPr id="45" name="TextBox 44"/>
          <p:cNvSpPr txBox="1"/>
          <p:nvPr/>
        </p:nvSpPr>
        <p:spPr>
          <a:xfrm>
            <a:off x="6512999" y="511171"/>
            <a:ext cx="1313590" cy="338554"/>
          </a:xfrm>
          <a:prstGeom prst="rect">
            <a:avLst/>
          </a:prstGeom>
          <a:noFill/>
        </p:spPr>
        <p:txBody>
          <a:bodyPr wrap="none" rtlCol="0">
            <a:spAutoFit/>
          </a:bodyPr>
          <a:lstStyle/>
          <a:p>
            <a:r>
              <a:rPr lang="en-US" sz="1600" dirty="0" smtClean="0">
                <a:latin typeface="Helvetica Neue Light"/>
                <a:cs typeface="Helvetica Neue Light"/>
              </a:rPr>
              <a:t>[</a:t>
            </a:r>
            <a:r>
              <a:rPr lang="en-US" sz="1600" dirty="0" err="1" smtClean="0">
                <a:latin typeface="Helvetica Neue Light"/>
                <a:cs typeface="Helvetica Neue Light"/>
              </a:rPr>
              <a:t>Lamport</a:t>
            </a:r>
            <a:r>
              <a:rPr lang="en-US" sz="1600" dirty="0" smtClean="0">
                <a:latin typeface="Helvetica Neue Light"/>
                <a:cs typeface="Helvetica Neue Light"/>
              </a:rPr>
              <a:t> 86]</a:t>
            </a:r>
            <a:endParaRPr lang="en-US" sz="1600" dirty="0">
              <a:latin typeface="Helvetica Neue Light"/>
              <a:cs typeface="Helvetica Neue Light"/>
            </a:endParaRPr>
          </a:p>
        </p:txBody>
      </p:sp>
      <p:sp>
        <p:nvSpPr>
          <p:cNvPr id="46" name="TextBox 45"/>
          <p:cNvSpPr txBox="1"/>
          <p:nvPr/>
        </p:nvSpPr>
        <p:spPr>
          <a:xfrm>
            <a:off x="3024229" y="989180"/>
            <a:ext cx="3698499" cy="369332"/>
          </a:xfrm>
          <a:prstGeom prst="rect">
            <a:avLst/>
          </a:prstGeom>
          <a:noFill/>
        </p:spPr>
        <p:txBody>
          <a:bodyPr wrap="none" rtlCol="0">
            <a:spAutoFit/>
          </a:bodyPr>
          <a:lstStyle/>
          <a:p>
            <a:r>
              <a:rPr lang="en-US" dirty="0">
                <a:latin typeface="Helvetica Neue Light"/>
                <a:cs typeface="Helvetica Neue Light"/>
              </a:rPr>
              <a:t>a</a:t>
            </a:r>
            <a:r>
              <a:rPr lang="en-US" dirty="0" smtClean="0">
                <a:latin typeface="Helvetica Neue Light"/>
                <a:cs typeface="Helvetica Neue Light"/>
              </a:rPr>
              <a:t>ka </a:t>
            </a:r>
            <a:r>
              <a:rPr lang="en-US" dirty="0" err="1" smtClean="0">
                <a:latin typeface="Helvetica Neue Light"/>
                <a:cs typeface="Helvetica Neue Light"/>
              </a:rPr>
              <a:t>linearizability</a:t>
            </a:r>
            <a:r>
              <a:rPr lang="en-US" dirty="0" smtClean="0">
                <a:latin typeface="Helvetica Neue Light"/>
                <a:cs typeface="Helvetica Neue Light"/>
              </a:rPr>
              <a:t>. [</a:t>
            </a:r>
            <a:r>
              <a:rPr lang="en-US" dirty="0" err="1" smtClean="0">
                <a:latin typeface="Helvetica Neue Light"/>
                <a:cs typeface="Helvetica Neue Light"/>
              </a:rPr>
              <a:t>Herlihy</a:t>
            </a:r>
            <a:r>
              <a:rPr lang="en-US" dirty="0" smtClean="0">
                <a:latin typeface="Helvetica Neue Light"/>
                <a:cs typeface="Helvetica Neue Light"/>
              </a:rPr>
              <a:t>, Wing 90]</a:t>
            </a:r>
            <a:endParaRPr lang="en-US" dirty="0">
              <a:latin typeface="Helvetica Neue Light"/>
              <a:cs typeface="Helvetica Neue Light"/>
            </a:endParaRPr>
          </a:p>
        </p:txBody>
      </p:sp>
      <p:cxnSp>
        <p:nvCxnSpPr>
          <p:cNvPr id="65" name="Straight Arrow Connector 64"/>
          <p:cNvCxnSpPr/>
          <p:nvPr/>
        </p:nvCxnSpPr>
        <p:spPr>
          <a:xfrm flipV="1">
            <a:off x="1571625" y="2353220"/>
            <a:ext cx="0" cy="609446"/>
          </a:xfrm>
          <a:prstGeom prst="straightConnector1">
            <a:avLst/>
          </a:prstGeom>
          <a:ln w="3175" cmpd="sng">
            <a:solidFill>
              <a:srgbClr val="0000FF"/>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V="1">
            <a:off x="4589010" y="2328793"/>
            <a:ext cx="0" cy="609446"/>
          </a:xfrm>
          <a:prstGeom prst="straightConnector1">
            <a:avLst/>
          </a:prstGeom>
          <a:ln w="3175" cmpd="sng">
            <a:solidFill>
              <a:schemeClr val="accent3">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a:off x="2687557" y="2946791"/>
            <a:ext cx="0" cy="822699"/>
          </a:xfrm>
          <a:prstGeom prst="straightConnector1">
            <a:avLst/>
          </a:prstGeom>
          <a:ln w="3175" cmpd="sng">
            <a:solidFill>
              <a:srgbClr val="0000FF"/>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a:off x="4177553" y="3026344"/>
            <a:ext cx="1" cy="806824"/>
          </a:xfrm>
          <a:prstGeom prst="straightConnector1">
            <a:avLst/>
          </a:prstGeom>
          <a:ln w="3175" cmpd="sng">
            <a:solidFill>
              <a:srgbClr val="0000FF"/>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flipH="1">
            <a:off x="6101694" y="2941199"/>
            <a:ext cx="2" cy="891969"/>
          </a:xfrm>
          <a:prstGeom prst="straightConnector1">
            <a:avLst/>
          </a:prstGeom>
          <a:ln w="3175" cmpd="sng">
            <a:solidFill>
              <a:schemeClr val="accent3">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flipH="1">
            <a:off x="7460594" y="3026344"/>
            <a:ext cx="1" cy="863001"/>
          </a:xfrm>
          <a:prstGeom prst="straightConnector1">
            <a:avLst/>
          </a:prstGeom>
          <a:ln w="3175" cmpd="sng">
            <a:solidFill>
              <a:schemeClr val="accent3">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12"/>
          </p:nvPr>
        </p:nvSpPr>
        <p:spPr/>
        <p:txBody>
          <a:bodyPr/>
          <a:lstStyle/>
          <a:p>
            <a:fld id="{2BAAB71D-D585-B642-9E27-EE5DC697D035}" type="slidenum">
              <a:rPr lang="en-US" smtClean="0"/>
              <a:t>17</a:t>
            </a:fld>
            <a:endParaRPr lang="en-US"/>
          </a:p>
        </p:txBody>
      </p:sp>
      <p:sp>
        <p:nvSpPr>
          <p:cNvPr id="37" name="TextBox 36"/>
          <p:cNvSpPr txBox="1"/>
          <p:nvPr/>
        </p:nvSpPr>
        <p:spPr>
          <a:xfrm>
            <a:off x="8201283" y="311732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sp>
        <p:nvSpPr>
          <p:cNvPr id="38" name="TextBox 37"/>
          <p:cNvSpPr txBox="1"/>
          <p:nvPr/>
        </p:nvSpPr>
        <p:spPr>
          <a:xfrm>
            <a:off x="4177553" y="1670094"/>
            <a:ext cx="1281529" cy="523220"/>
          </a:xfrm>
          <a:prstGeom prst="rect">
            <a:avLst/>
          </a:prstGeom>
          <a:noFill/>
        </p:spPr>
        <p:txBody>
          <a:bodyPr wrap="none" rtlCol="0">
            <a:spAutoFit/>
          </a:bodyPr>
          <a:lstStyle/>
          <a:p>
            <a:r>
              <a:rPr lang="en-US" sz="2800" dirty="0" smtClean="0">
                <a:latin typeface="Helvetica Neue Light"/>
                <a:cs typeface="Helvetica Neue Light"/>
              </a:rPr>
              <a:t>Atomic</a:t>
            </a:r>
            <a:endParaRPr lang="en-US" sz="2800" dirty="0">
              <a:latin typeface="Helvetica Neue Light"/>
              <a:cs typeface="Helvetica Neue Light"/>
            </a:endParaRPr>
          </a:p>
        </p:txBody>
      </p:sp>
    </p:spTree>
    <p:extLst>
      <p:ext uri="{BB962C8B-B14F-4D97-AF65-F5344CB8AC3E}">
        <p14:creationId xmlns:p14="http://schemas.microsoft.com/office/powerpoint/2010/main" val="2366233615"/>
      </p:ext>
    </p:extLst>
  </p:cSld>
  <p:clrMapOvr>
    <a:masterClrMapping/>
  </p:clrMapOvr>
  <mc:AlternateContent xmlns:mc="http://schemas.openxmlformats.org/markup-compatibility/2006" xmlns:p14="http://schemas.microsoft.com/office/powerpoint/2010/main">
    <mc:Choice Requires="p14">
      <p:transition spd="slow" p14:dur="2000" advTm="23231"/>
    </mc:Choice>
    <mc:Fallback xmlns="">
      <p:transition xmlns:p14="http://schemas.microsoft.com/office/powerpoint/2010/main" spd="slow" advTm="23231"/>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p:cNvSpPr/>
          <p:nvPr/>
        </p:nvSpPr>
        <p:spPr>
          <a:xfrm>
            <a:off x="5007471" y="6241261"/>
            <a:ext cx="839505" cy="445559"/>
          </a:xfrm>
          <a:prstGeom prst="rect">
            <a:avLst/>
          </a:prstGeom>
          <a:solidFill>
            <a:srgbClr val="D7E4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81" name="Rectangle 80"/>
          <p:cNvSpPr/>
          <p:nvPr/>
        </p:nvSpPr>
        <p:spPr>
          <a:xfrm>
            <a:off x="6108051" y="6258500"/>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80" name="Rectangle 79"/>
          <p:cNvSpPr/>
          <p:nvPr/>
        </p:nvSpPr>
        <p:spPr>
          <a:xfrm>
            <a:off x="3576281" y="6225671"/>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73" name="Rectangle 72"/>
          <p:cNvSpPr/>
          <p:nvPr/>
        </p:nvSpPr>
        <p:spPr>
          <a:xfrm>
            <a:off x="3664182" y="4844169"/>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72" name="Rectangle 71"/>
          <p:cNvSpPr/>
          <p:nvPr/>
        </p:nvSpPr>
        <p:spPr>
          <a:xfrm>
            <a:off x="913429" y="5812941"/>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71" name="Rectangle 70"/>
          <p:cNvSpPr/>
          <p:nvPr/>
        </p:nvSpPr>
        <p:spPr>
          <a:xfrm>
            <a:off x="952191" y="4398213"/>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69" name="Rectangle 68"/>
          <p:cNvSpPr/>
          <p:nvPr/>
        </p:nvSpPr>
        <p:spPr>
          <a:xfrm>
            <a:off x="875624" y="2517107"/>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lumMod val="95000"/>
                  <a:lumOff val="5000"/>
                </a:schemeClr>
              </a:solidFill>
              <a:latin typeface="Helvetica Neue"/>
              <a:cs typeface="Helvetica Neue"/>
            </a:endParaRPr>
          </a:p>
        </p:txBody>
      </p:sp>
      <p:sp>
        <p:nvSpPr>
          <p:cNvPr id="117" name="Rectangle 116"/>
          <p:cNvSpPr/>
          <p:nvPr/>
        </p:nvSpPr>
        <p:spPr>
          <a:xfrm>
            <a:off x="3045839" y="5803338"/>
            <a:ext cx="533993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15" name="Rectangle 114"/>
          <p:cNvSpPr/>
          <p:nvPr/>
        </p:nvSpPr>
        <p:spPr>
          <a:xfrm>
            <a:off x="3095655" y="4398610"/>
            <a:ext cx="533993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03" name="Rectangle 102"/>
          <p:cNvSpPr/>
          <p:nvPr/>
        </p:nvSpPr>
        <p:spPr>
          <a:xfrm>
            <a:off x="2099101" y="2962666"/>
            <a:ext cx="932173"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04" name="Rectangle 103"/>
          <p:cNvSpPr/>
          <p:nvPr/>
        </p:nvSpPr>
        <p:spPr>
          <a:xfrm>
            <a:off x="3031274" y="2517107"/>
            <a:ext cx="533993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05" name="Rectangle 104"/>
          <p:cNvSpPr/>
          <p:nvPr/>
        </p:nvSpPr>
        <p:spPr>
          <a:xfrm>
            <a:off x="3994337" y="2998794"/>
            <a:ext cx="1077825" cy="445559"/>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06" name="Rectangle 105"/>
          <p:cNvSpPr/>
          <p:nvPr/>
        </p:nvSpPr>
        <p:spPr>
          <a:xfrm>
            <a:off x="5569139" y="2998794"/>
            <a:ext cx="1077825" cy="44555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107" name="Rectangle 106"/>
          <p:cNvSpPr/>
          <p:nvPr/>
        </p:nvSpPr>
        <p:spPr>
          <a:xfrm>
            <a:off x="6903979" y="2998794"/>
            <a:ext cx="1077825" cy="445559"/>
          </a:xfrm>
          <a:prstGeom prst="rect">
            <a:avLst/>
          </a:prstGeom>
          <a:solidFill>
            <a:srgbClr val="D7E4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nvGrpSpPr>
          <p:cNvPr id="25" name="Group 24"/>
          <p:cNvGrpSpPr/>
          <p:nvPr/>
        </p:nvGrpSpPr>
        <p:grpSpPr>
          <a:xfrm>
            <a:off x="541369" y="4083898"/>
            <a:ext cx="8208931" cy="1491001"/>
            <a:chOff x="133672" y="2657136"/>
            <a:chExt cx="10322433" cy="2272770"/>
          </a:xfrm>
        </p:grpSpPr>
        <p:cxnSp>
          <p:nvCxnSpPr>
            <p:cNvPr id="26" name="Straight Connector 25"/>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133672" y="3810231"/>
              <a:ext cx="1032243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2021789" y="3810232"/>
              <a:ext cx="1069376" cy="618327"/>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32" name="Rectangle 31"/>
            <p:cNvSpPr/>
            <p:nvPr/>
          </p:nvSpPr>
          <p:spPr>
            <a:xfrm>
              <a:off x="6002569" y="3860368"/>
              <a:ext cx="1236466" cy="618327"/>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sp>
          <p:nvSpPr>
            <p:cNvPr id="33" name="Rectangle 32"/>
            <p:cNvSpPr/>
            <p:nvPr/>
          </p:nvSpPr>
          <p:spPr>
            <a:xfrm>
              <a:off x="7533879" y="3860368"/>
              <a:ext cx="1236466" cy="618327"/>
            </a:xfrm>
            <a:prstGeom prst="rect">
              <a:avLst/>
            </a:prstGeom>
            <a:solidFill>
              <a:srgbClr val="D7E4B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grpSp>
        <p:nvGrpSpPr>
          <p:cNvPr id="34" name="Group 33"/>
          <p:cNvGrpSpPr/>
          <p:nvPr/>
        </p:nvGrpSpPr>
        <p:grpSpPr>
          <a:xfrm>
            <a:off x="531579" y="5609984"/>
            <a:ext cx="8155221" cy="1252383"/>
            <a:chOff x="133672" y="2657136"/>
            <a:chExt cx="10863891" cy="2272770"/>
          </a:xfrm>
        </p:grpSpPr>
        <p:cxnSp>
          <p:nvCxnSpPr>
            <p:cNvPr id="35" name="Straight Connector 34"/>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133672" y="3768090"/>
              <a:ext cx="10863891" cy="421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2021789" y="3810232"/>
              <a:ext cx="1069376" cy="618327"/>
            </a:xfrm>
            <a:prstGeom prst="rect">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D0D0D"/>
                </a:solidFill>
                <a:latin typeface="Helvetica Neue"/>
                <a:cs typeface="Helvetica Neue"/>
              </a:endParaRPr>
            </a:p>
          </p:txBody>
        </p:sp>
      </p:grpSp>
      <p:sp>
        <p:nvSpPr>
          <p:cNvPr id="45" name="Multiply 44"/>
          <p:cNvSpPr/>
          <p:nvPr/>
        </p:nvSpPr>
        <p:spPr>
          <a:xfrm>
            <a:off x="8733" y="4568752"/>
            <a:ext cx="480271" cy="438531"/>
          </a:xfrm>
          <a:prstGeom prst="mathMultiply">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Helvetica Neue"/>
              <a:cs typeface="Helvetica Neue"/>
            </a:endParaRPr>
          </a:p>
        </p:txBody>
      </p:sp>
      <p:sp>
        <p:nvSpPr>
          <p:cNvPr id="46" name="Multiply 45"/>
          <p:cNvSpPr/>
          <p:nvPr/>
        </p:nvSpPr>
        <p:spPr>
          <a:xfrm>
            <a:off x="61098" y="6013433"/>
            <a:ext cx="480271" cy="438531"/>
          </a:xfrm>
          <a:prstGeom prst="mathMultiply">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Helvetica Neue"/>
              <a:cs typeface="Helvetica Neue"/>
            </a:endParaRPr>
          </a:p>
        </p:txBody>
      </p:sp>
      <p:sp>
        <p:nvSpPr>
          <p:cNvPr id="47" name="Oval 46"/>
          <p:cNvSpPr/>
          <p:nvPr/>
        </p:nvSpPr>
        <p:spPr>
          <a:xfrm>
            <a:off x="2065645" y="4773614"/>
            <a:ext cx="778832" cy="505278"/>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Helvetica Neue"/>
              <a:cs typeface="Helvetica Neue"/>
            </a:endParaRPr>
          </a:p>
        </p:txBody>
      </p:sp>
      <p:sp>
        <p:nvSpPr>
          <p:cNvPr id="48" name="Oval 47"/>
          <p:cNvSpPr/>
          <p:nvPr/>
        </p:nvSpPr>
        <p:spPr>
          <a:xfrm>
            <a:off x="6178134" y="6232699"/>
            <a:ext cx="891422" cy="438531"/>
          </a:xfrm>
          <a:prstGeom prst="ellipse">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Helvetica Neue"/>
              <a:cs typeface="Helvetica Neue"/>
            </a:endParaRPr>
          </a:p>
        </p:txBody>
      </p:sp>
      <p:sp>
        <p:nvSpPr>
          <p:cNvPr id="51" name="TextBox 50"/>
          <p:cNvSpPr txBox="1"/>
          <p:nvPr/>
        </p:nvSpPr>
        <p:spPr>
          <a:xfrm>
            <a:off x="4177553" y="1670094"/>
            <a:ext cx="1281529" cy="523220"/>
          </a:xfrm>
          <a:prstGeom prst="rect">
            <a:avLst/>
          </a:prstGeom>
          <a:noFill/>
        </p:spPr>
        <p:txBody>
          <a:bodyPr wrap="none" rtlCol="0">
            <a:spAutoFit/>
          </a:bodyPr>
          <a:lstStyle/>
          <a:p>
            <a:r>
              <a:rPr lang="en-US" sz="2800" dirty="0" smtClean="0">
                <a:latin typeface="Helvetica Neue Light"/>
                <a:cs typeface="Helvetica Neue Light"/>
              </a:rPr>
              <a:t>Atomic</a:t>
            </a:r>
            <a:endParaRPr lang="en-US" sz="2800" dirty="0">
              <a:latin typeface="Helvetica Neue Light"/>
              <a:cs typeface="Helvetica Neue Light"/>
            </a:endParaRPr>
          </a:p>
        </p:txBody>
      </p:sp>
      <p:sp>
        <p:nvSpPr>
          <p:cNvPr id="52" name="TextBox 51"/>
          <p:cNvSpPr txBox="1"/>
          <p:nvPr/>
        </p:nvSpPr>
        <p:spPr>
          <a:xfrm>
            <a:off x="4294734" y="3827368"/>
            <a:ext cx="1887385" cy="523220"/>
          </a:xfrm>
          <a:prstGeom prst="rect">
            <a:avLst/>
          </a:prstGeom>
          <a:noFill/>
        </p:spPr>
        <p:txBody>
          <a:bodyPr wrap="none" rtlCol="0">
            <a:spAutoFit/>
          </a:bodyPr>
          <a:lstStyle/>
          <a:p>
            <a:r>
              <a:rPr lang="en-US" sz="2800" dirty="0" smtClean="0">
                <a:latin typeface="Helvetica Neue Light"/>
                <a:cs typeface="Helvetica Neue Light"/>
              </a:rPr>
              <a:t>Not atomic</a:t>
            </a:r>
            <a:endParaRPr lang="en-US" sz="2800" dirty="0">
              <a:latin typeface="Helvetica Neue Light"/>
              <a:cs typeface="Helvetica Neue Light"/>
            </a:endParaRPr>
          </a:p>
        </p:txBody>
      </p:sp>
      <p:pic>
        <p:nvPicPr>
          <p:cNvPr id="53" name="Picture 52"/>
          <p:cNvPicPr>
            <a:picLocks noChangeAspect="1"/>
          </p:cNvPicPr>
          <p:nvPr/>
        </p:nvPicPr>
        <p:blipFill>
          <a:blip r:embed="rId2"/>
          <a:stretch>
            <a:fillRect/>
          </a:stretch>
        </p:blipFill>
        <p:spPr>
          <a:xfrm>
            <a:off x="1170912" y="4456285"/>
            <a:ext cx="564954" cy="344484"/>
          </a:xfrm>
          <a:prstGeom prst="rect">
            <a:avLst/>
          </a:prstGeom>
        </p:spPr>
      </p:pic>
      <p:pic>
        <p:nvPicPr>
          <p:cNvPr id="54" name="Picture 53"/>
          <p:cNvPicPr>
            <a:picLocks noChangeAspect="1"/>
          </p:cNvPicPr>
          <p:nvPr/>
        </p:nvPicPr>
        <p:blipFill>
          <a:blip r:embed="rId2"/>
          <a:stretch>
            <a:fillRect/>
          </a:stretch>
        </p:blipFill>
        <p:spPr>
          <a:xfrm>
            <a:off x="1172479" y="5914937"/>
            <a:ext cx="564954" cy="344484"/>
          </a:xfrm>
          <a:prstGeom prst="rect">
            <a:avLst/>
          </a:prstGeom>
        </p:spPr>
      </p:pic>
      <p:grpSp>
        <p:nvGrpSpPr>
          <p:cNvPr id="65" name="Group 64"/>
          <p:cNvGrpSpPr/>
          <p:nvPr/>
        </p:nvGrpSpPr>
        <p:grpSpPr>
          <a:xfrm>
            <a:off x="453233" y="2131759"/>
            <a:ext cx="8233567" cy="1637731"/>
            <a:chOff x="133672" y="2657136"/>
            <a:chExt cx="9445434" cy="2272770"/>
          </a:xfrm>
        </p:grpSpPr>
        <p:cxnSp>
          <p:nvCxnSpPr>
            <p:cNvPr id="66" name="Straight Connector 65"/>
            <p:cNvCxnSpPr/>
            <p:nvPr/>
          </p:nvCxnSpPr>
          <p:spPr>
            <a:xfrm flipH="1">
              <a:off x="601524" y="2657136"/>
              <a:ext cx="33418" cy="2272770"/>
            </a:xfrm>
            <a:prstGeom prst="line">
              <a:avLst/>
            </a:prstGeom>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a:off x="133672" y="3810232"/>
              <a:ext cx="944543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pic>
        <p:nvPicPr>
          <p:cNvPr id="74" name="Picture 73"/>
          <p:cNvPicPr>
            <a:picLocks noChangeAspect="1"/>
          </p:cNvPicPr>
          <p:nvPr/>
        </p:nvPicPr>
        <p:blipFill>
          <a:blip r:embed="rId2"/>
          <a:stretch>
            <a:fillRect/>
          </a:stretch>
        </p:blipFill>
        <p:spPr>
          <a:xfrm>
            <a:off x="1106019" y="2581226"/>
            <a:ext cx="564954" cy="344484"/>
          </a:xfrm>
          <a:prstGeom prst="rect">
            <a:avLst/>
          </a:prstGeom>
        </p:spPr>
      </p:pic>
      <p:pic>
        <p:nvPicPr>
          <p:cNvPr id="75" name="Picture 74"/>
          <p:cNvPicPr>
            <a:picLocks noChangeAspect="1"/>
          </p:cNvPicPr>
          <p:nvPr/>
        </p:nvPicPr>
        <p:blipFill>
          <a:blip r:embed="rId3"/>
          <a:stretch>
            <a:fillRect/>
          </a:stretch>
        </p:blipFill>
        <p:spPr>
          <a:xfrm>
            <a:off x="5013392" y="2588054"/>
            <a:ext cx="520700" cy="317500"/>
          </a:xfrm>
          <a:prstGeom prst="rect">
            <a:avLst/>
          </a:prstGeom>
        </p:spPr>
      </p:pic>
      <p:pic>
        <p:nvPicPr>
          <p:cNvPr id="76" name="Picture 75"/>
          <p:cNvPicPr>
            <a:picLocks noChangeAspect="1"/>
          </p:cNvPicPr>
          <p:nvPr/>
        </p:nvPicPr>
        <p:blipFill>
          <a:blip r:embed="rId3"/>
          <a:stretch>
            <a:fillRect/>
          </a:stretch>
        </p:blipFill>
        <p:spPr>
          <a:xfrm>
            <a:off x="5911667" y="3079812"/>
            <a:ext cx="520700" cy="317500"/>
          </a:xfrm>
          <a:prstGeom prst="rect">
            <a:avLst/>
          </a:prstGeom>
        </p:spPr>
      </p:pic>
      <p:pic>
        <p:nvPicPr>
          <p:cNvPr id="77" name="Picture 76"/>
          <p:cNvPicPr>
            <a:picLocks noChangeAspect="1"/>
          </p:cNvPicPr>
          <p:nvPr/>
        </p:nvPicPr>
        <p:blipFill>
          <a:blip r:embed="rId3"/>
          <a:stretch>
            <a:fillRect/>
          </a:stretch>
        </p:blipFill>
        <p:spPr>
          <a:xfrm>
            <a:off x="7172737" y="3090955"/>
            <a:ext cx="520700" cy="317500"/>
          </a:xfrm>
          <a:prstGeom prst="rect">
            <a:avLst/>
          </a:prstGeom>
        </p:spPr>
      </p:pic>
      <p:pic>
        <p:nvPicPr>
          <p:cNvPr id="88" name="Picture 87"/>
          <p:cNvPicPr>
            <a:picLocks noChangeAspect="1"/>
          </p:cNvPicPr>
          <p:nvPr/>
        </p:nvPicPr>
        <p:blipFill>
          <a:blip r:embed="rId3"/>
          <a:stretch>
            <a:fillRect/>
          </a:stretch>
        </p:blipFill>
        <p:spPr>
          <a:xfrm>
            <a:off x="4742007" y="4486393"/>
            <a:ext cx="520700" cy="317500"/>
          </a:xfrm>
          <a:prstGeom prst="rect">
            <a:avLst/>
          </a:prstGeom>
        </p:spPr>
      </p:pic>
      <p:pic>
        <p:nvPicPr>
          <p:cNvPr id="89" name="Picture 88"/>
          <p:cNvPicPr>
            <a:picLocks noChangeAspect="1"/>
          </p:cNvPicPr>
          <p:nvPr/>
        </p:nvPicPr>
        <p:blipFill>
          <a:blip r:embed="rId3"/>
          <a:stretch>
            <a:fillRect/>
          </a:stretch>
        </p:blipFill>
        <p:spPr>
          <a:xfrm>
            <a:off x="5435790" y="4911817"/>
            <a:ext cx="520700" cy="317500"/>
          </a:xfrm>
          <a:prstGeom prst="rect">
            <a:avLst/>
          </a:prstGeom>
        </p:spPr>
      </p:pic>
      <p:pic>
        <p:nvPicPr>
          <p:cNvPr id="90" name="Picture 89"/>
          <p:cNvPicPr>
            <a:picLocks noChangeAspect="1"/>
          </p:cNvPicPr>
          <p:nvPr/>
        </p:nvPicPr>
        <p:blipFill>
          <a:blip r:embed="rId3"/>
          <a:stretch>
            <a:fillRect/>
          </a:stretch>
        </p:blipFill>
        <p:spPr>
          <a:xfrm>
            <a:off x="6689962" y="4930237"/>
            <a:ext cx="520700" cy="317500"/>
          </a:xfrm>
          <a:prstGeom prst="rect">
            <a:avLst/>
          </a:prstGeom>
        </p:spPr>
      </p:pic>
      <p:pic>
        <p:nvPicPr>
          <p:cNvPr id="92" name="Picture 91"/>
          <p:cNvPicPr>
            <a:picLocks noChangeAspect="1"/>
          </p:cNvPicPr>
          <p:nvPr/>
        </p:nvPicPr>
        <p:blipFill>
          <a:blip r:embed="rId3"/>
          <a:stretch>
            <a:fillRect/>
          </a:stretch>
        </p:blipFill>
        <p:spPr>
          <a:xfrm>
            <a:off x="5182075" y="6293262"/>
            <a:ext cx="520700" cy="317500"/>
          </a:xfrm>
          <a:prstGeom prst="rect">
            <a:avLst/>
          </a:prstGeom>
        </p:spPr>
      </p:pic>
      <p:pic>
        <p:nvPicPr>
          <p:cNvPr id="96" name="Picture 95"/>
          <p:cNvPicPr>
            <a:picLocks noChangeAspect="1"/>
          </p:cNvPicPr>
          <p:nvPr/>
        </p:nvPicPr>
        <p:blipFill>
          <a:blip r:embed="rId3"/>
          <a:stretch>
            <a:fillRect/>
          </a:stretch>
        </p:blipFill>
        <p:spPr>
          <a:xfrm>
            <a:off x="4874774" y="5904662"/>
            <a:ext cx="520700" cy="317500"/>
          </a:xfrm>
          <a:prstGeom prst="rect">
            <a:avLst/>
          </a:prstGeom>
        </p:spPr>
      </p:pic>
      <p:pic>
        <p:nvPicPr>
          <p:cNvPr id="64" name="Picture 63"/>
          <p:cNvPicPr>
            <a:picLocks noChangeAspect="1"/>
          </p:cNvPicPr>
          <p:nvPr/>
        </p:nvPicPr>
        <p:blipFill>
          <a:blip r:embed="rId2"/>
          <a:stretch>
            <a:fillRect/>
          </a:stretch>
        </p:blipFill>
        <p:spPr>
          <a:xfrm>
            <a:off x="2274419" y="3014669"/>
            <a:ext cx="564954" cy="344484"/>
          </a:xfrm>
          <a:prstGeom prst="rect">
            <a:avLst/>
          </a:prstGeom>
        </p:spPr>
      </p:pic>
      <p:pic>
        <p:nvPicPr>
          <p:cNvPr id="86" name="Picture 85"/>
          <p:cNvPicPr>
            <a:picLocks noChangeAspect="1"/>
          </p:cNvPicPr>
          <p:nvPr/>
        </p:nvPicPr>
        <p:blipFill>
          <a:blip r:embed="rId2"/>
          <a:stretch>
            <a:fillRect/>
          </a:stretch>
        </p:blipFill>
        <p:spPr>
          <a:xfrm>
            <a:off x="4315944" y="3073269"/>
            <a:ext cx="564954" cy="344484"/>
          </a:xfrm>
          <a:prstGeom prst="rect">
            <a:avLst/>
          </a:prstGeom>
        </p:spPr>
      </p:pic>
      <p:sp>
        <p:nvSpPr>
          <p:cNvPr id="91" name="TextBox 90"/>
          <p:cNvSpPr txBox="1"/>
          <p:nvPr/>
        </p:nvSpPr>
        <p:spPr>
          <a:xfrm>
            <a:off x="109417" y="2353220"/>
            <a:ext cx="693420" cy="369332"/>
          </a:xfrm>
          <a:prstGeom prst="rect">
            <a:avLst/>
          </a:prstGeom>
          <a:noFill/>
        </p:spPr>
        <p:txBody>
          <a:bodyPr wrap="none" rtlCol="0">
            <a:spAutoFit/>
          </a:bodyPr>
          <a:lstStyle/>
          <a:p>
            <a:r>
              <a:rPr lang="en-US" dirty="0" smtClean="0">
                <a:solidFill>
                  <a:schemeClr val="accent3">
                    <a:lumMod val="50000"/>
                  </a:schemeClr>
                </a:solidFill>
                <a:latin typeface="Helvetica Neue Light"/>
                <a:cs typeface="Helvetica Neue Light"/>
              </a:rPr>
              <a:t>Write</a:t>
            </a:r>
            <a:endParaRPr lang="en-US" dirty="0">
              <a:solidFill>
                <a:schemeClr val="accent3">
                  <a:lumMod val="50000"/>
                </a:schemeClr>
              </a:solidFill>
              <a:latin typeface="Helvetica Neue Light"/>
              <a:cs typeface="Helvetica Neue Light"/>
            </a:endParaRPr>
          </a:p>
        </p:txBody>
      </p:sp>
      <p:sp>
        <p:nvSpPr>
          <p:cNvPr id="97" name="TextBox 96"/>
          <p:cNvSpPr txBox="1"/>
          <p:nvPr/>
        </p:nvSpPr>
        <p:spPr>
          <a:xfrm>
            <a:off x="106773" y="3269003"/>
            <a:ext cx="710734" cy="369332"/>
          </a:xfrm>
          <a:prstGeom prst="rect">
            <a:avLst/>
          </a:prstGeom>
          <a:noFill/>
        </p:spPr>
        <p:txBody>
          <a:bodyPr wrap="none" rtlCol="0">
            <a:spAutoFit/>
          </a:bodyPr>
          <a:lstStyle/>
          <a:p>
            <a:r>
              <a:rPr lang="en-US" dirty="0" smtClean="0">
                <a:solidFill>
                  <a:srgbClr val="4F6228"/>
                </a:solidFill>
                <a:latin typeface="Helvetica Neue Light"/>
                <a:cs typeface="Helvetica Neue Light"/>
              </a:rPr>
              <a:t>Read</a:t>
            </a:r>
            <a:endParaRPr lang="en-US" dirty="0">
              <a:solidFill>
                <a:srgbClr val="4F6228"/>
              </a:solidFill>
              <a:latin typeface="Helvetica Neue Light"/>
              <a:cs typeface="Helvetica Neue Light"/>
            </a:endParaRPr>
          </a:p>
        </p:txBody>
      </p:sp>
      <p:pic>
        <p:nvPicPr>
          <p:cNvPr id="99" name="Picture 98"/>
          <p:cNvPicPr>
            <a:picLocks noChangeAspect="1"/>
          </p:cNvPicPr>
          <p:nvPr/>
        </p:nvPicPr>
        <p:blipFill>
          <a:blip r:embed="rId2"/>
          <a:stretch>
            <a:fillRect/>
          </a:stretch>
        </p:blipFill>
        <p:spPr>
          <a:xfrm>
            <a:off x="2112097" y="6273011"/>
            <a:ext cx="564954" cy="344484"/>
          </a:xfrm>
          <a:prstGeom prst="rect">
            <a:avLst/>
          </a:prstGeom>
        </p:spPr>
      </p:pic>
      <p:pic>
        <p:nvPicPr>
          <p:cNvPr id="100" name="Picture 99"/>
          <p:cNvPicPr>
            <a:picLocks noChangeAspect="1"/>
          </p:cNvPicPr>
          <p:nvPr/>
        </p:nvPicPr>
        <p:blipFill>
          <a:blip r:embed="rId2"/>
          <a:stretch>
            <a:fillRect/>
          </a:stretch>
        </p:blipFill>
        <p:spPr>
          <a:xfrm>
            <a:off x="3997591" y="4906506"/>
            <a:ext cx="564954" cy="344484"/>
          </a:xfrm>
          <a:prstGeom prst="rect">
            <a:avLst/>
          </a:prstGeom>
        </p:spPr>
      </p:pic>
      <p:pic>
        <p:nvPicPr>
          <p:cNvPr id="101" name="Picture 100"/>
          <p:cNvPicPr>
            <a:picLocks noChangeAspect="1"/>
          </p:cNvPicPr>
          <p:nvPr/>
        </p:nvPicPr>
        <p:blipFill>
          <a:blip r:embed="rId2"/>
          <a:stretch>
            <a:fillRect/>
          </a:stretch>
        </p:blipFill>
        <p:spPr>
          <a:xfrm>
            <a:off x="6368738" y="6282071"/>
            <a:ext cx="564954" cy="344484"/>
          </a:xfrm>
          <a:prstGeom prst="rect">
            <a:avLst/>
          </a:prstGeom>
        </p:spPr>
      </p:pic>
      <p:pic>
        <p:nvPicPr>
          <p:cNvPr id="102" name="Picture 101"/>
          <p:cNvPicPr>
            <a:picLocks noChangeAspect="1"/>
          </p:cNvPicPr>
          <p:nvPr/>
        </p:nvPicPr>
        <p:blipFill>
          <a:blip r:embed="rId2"/>
          <a:stretch>
            <a:fillRect/>
          </a:stretch>
        </p:blipFill>
        <p:spPr>
          <a:xfrm>
            <a:off x="3782584" y="6287409"/>
            <a:ext cx="564954" cy="344484"/>
          </a:xfrm>
          <a:prstGeom prst="rect">
            <a:avLst/>
          </a:prstGeom>
        </p:spPr>
      </p:pic>
      <p:pic>
        <p:nvPicPr>
          <p:cNvPr id="2" name="Picture 1"/>
          <p:cNvPicPr>
            <a:picLocks noChangeAspect="1"/>
          </p:cNvPicPr>
          <p:nvPr/>
        </p:nvPicPr>
        <p:blipFill>
          <a:blip r:embed="rId4"/>
          <a:stretch>
            <a:fillRect/>
          </a:stretch>
        </p:blipFill>
        <p:spPr>
          <a:xfrm>
            <a:off x="2247686" y="4927647"/>
            <a:ext cx="520700" cy="317500"/>
          </a:xfrm>
          <a:prstGeom prst="rect">
            <a:avLst/>
          </a:prstGeom>
        </p:spPr>
      </p:pic>
      <p:sp>
        <p:nvSpPr>
          <p:cNvPr id="3" name="Title 2"/>
          <p:cNvSpPr>
            <a:spLocks noGrp="1"/>
          </p:cNvSpPr>
          <p:nvPr>
            <p:ph type="title"/>
          </p:nvPr>
        </p:nvSpPr>
        <p:spPr/>
        <p:txBody>
          <a:bodyPr/>
          <a:lstStyle/>
          <a:p>
            <a:endParaRPr lang="en-US"/>
          </a:p>
        </p:txBody>
      </p:sp>
      <p:sp>
        <p:nvSpPr>
          <p:cNvPr id="78" name="Title 1"/>
          <p:cNvSpPr txBox="1">
            <a:spLocks/>
          </p:cNvSpPr>
          <p:nvPr/>
        </p:nvSpPr>
        <p:spPr>
          <a:xfrm>
            <a:off x="457200" y="-9466"/>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mtClean="0">
                <a:latin typeface="Helvetica Neue Light"/>
                <a:cs typeface="Helvetica Neue Light"/>
              </a:rPr>
              <a:t>Atomicity</a:t>
            </a:r>
            <a:endParaRPr lang="en-US" dirty="0">
              <a:latin typeface="Helvetica Neue Light"/>
              <a:cs typeface="Helvetica Neue Light"/>
            </a:endParaRPr>
          </a:p>
        </p:txBody>
      </p:sp>
      <p:sp>
        <p:nvSpPr>
          <p:cNvPr id="79" name="TextBox 78"/>
          <p:cNvSpPr txBox="1"/>
          <p:nvPr/>
        </p:nvSpPr>
        <p:spPr>
          <a:xfrm>
            <a:off x="6512999" y="511171"/>
            <a:ext cx="1313590" cy="338554"/>
          </a:xfrm>
          <a:prstGeom prst="rect">
            <a:avLst/>
          </a:prstGeom>
          <a:noFill/>
        </p:spPr>
        <p:txBody>
          <a:bodyPr wrap="none" rtlCol="0">
            <a:spAutoFit/>
          </a:bodyPr>
          <a:lstStyle/>
          <a:p>
            <a:r>
              <a:rPr lang="en-US" sz="1600" dirty="0" smtClean="0">
                <a:latin typeface="Helvetica Neue Light"/>
                <a:cs typeface="Helvetica Neue Light"/>
              </a:rPr>
              <a:t>[</a:t>
            </a:r>
            <a:r>
              <a:rPr lang="en-US" sz="1600" dirty="0" err="1" smtClean="0">
                <a:latin typeface="Helvetica Neue Light"/>
                <a:cs typeface="Helvetica Neue Light"/>
              </a:rPr>
              <a:t>Lamport</a:t>
            </a:r>
            <a:r>
              <a:rPr lang="en-US" sz="1600" dirty="0" smtClean="0">
                <a:latin typeface="Helvetica Neue Light"/>
                <a:cs typeface="Helvetica Neue Light"/>
              </a:rPr>
              <a:t> 86]</a:t>
            </a:r>
            <a:endParaRPr lang="en-US" sz="1600" dirty="0">
              <a:latin typeface="Helvetica Neue Light"/>
              <a:cs typeface="Helvetica Neue Light"/>
            </a:endParaRPr>
          </a:p>
        </p:txBody>
      </p:sp>
      <p:sp>
        <p:nvSpPr>
          <p:cNvPr id="94" name="TextBox 93"/>
          <p:cNvSpPr txBox="1"/>
          <p:nvPr/>
        </p:nvSpPr>
        <p:spPr>
          <a:xfrm>
            <a:off x="3024229" y="989180"/>
            <a:ext cx="3698499" cy="369332"/>
          </a:xfrm>
          <a:prstGeom prst="rect">
            <a:avLst/>
          </a:prstGeom>
          <a:noFill/>
        </p:spPr>
        <p:txBody>
          <a:bodyPr wrap="none" rtlCol="0">
            <a:spAutoFit/>
          </a:bodyPr>
          <a:lstStyle/>
          <a:p>
            <a:r>
              <a:rPr lang="en-US" dirty="0">
                <a:latin typeface="Helvetica Neue Light"/>
                <a:cs typeface="Helvetica Neue Light"/>
              </a:rPr>
              <a:t>a</a:t>
            </a:r>
            <a:r>
              <a:rPr lang="en-US" dirty="0" smtClean="0">
                <a:latin typeface="Helvetica Neue Light"/>
                <a:cs typeface="Helvetica Neue Light"/>
              </a:rPr>
              <a:t>ka </a:t>
            </a:r>
            <a:r>
              <a:rPr lang="en-US" dirty="0" err="1" smtClean="0">
                <a:latin typeface="Helvetica Neue Light"/>
                <a:cs typeface="Helvetica Neue Light"/>
              </a:rPr>
              <a:t>linearizability</a:t>
            </a:r>
            <a:r>
              <a:rPr lang="en-US" dirty="0" smtClean="0">
                <a:latin typeface="Helvetica Neue Light"/>
                <a:cs typeface="Helvetica Neue Light"/>
              </a:rPr>
              <a:t>. [</a:t>
            </a:r>
            <a:r>
              <a:rPr lang="en-US" dirty="0" err="1" smtClean="0">
                <a:latin typeface="Helvetica Neue Light"/>
                <a:cs typeface="Helvetica Neue Light"/>
              </a:rPr>
              <a:t>Herlihy</a:t>
            </a:r>
            <a:r>
              <a:rPr lang="en-US" dirty="0" smtClean="0">
                <a:latin typeface="Helvetica Neue Light"/>
                <a:cs typeface="Helvetica Neue Light"/>
              </a:rPr>
              <a:t>, Wing 90]</a:t>
            </a:r>
            <a:endParaRPr lang="en-US" dirty="0">
              <a:latin typeface="Helvetica Neue Light"/>
              <a:cs typeface="Helvetica Neue Light"/>
            </a:endParaRPr>
          </a:p>
        </p:txBody>
      </p:sp>
      <p:cxnSp>
        <p:nvCxnSpPr>
          <p:cNvPr id="109" name="Straight Arrow Connector 108"/>
          <p:cNvCxnSpPr/>
          <p:nvPr/>
        </p:nvCxnSpPr>
        <p:spPr>
          <a:xfrm flipV="1">
            <a:off x="4589010" y="2328793"/>
            <a:ext cx="0" cy="609446"/>
          </a:xfrm>
          <a:prstGeom prst="straightConnector1">
            <a:avLst/>
          </a:prstGeom>
          <a:ln w="3175" cmpd="sng">
            <a:solidFill>
              <a:schemeClr val="accent3">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p:nvPr/>
        </p:nvCxnSpPr>
        <p:spPr>
          <a:xfrm>
            <a:off x="2687557" y="2946791"/>
            <a:ext cx="0" cy="822699"/>
          </a:xfrm>
          <a:prstGeom prst="straightConnector1">
            <a:avLst/>
          </a:prstGeom>
          <a:ln w="3175" cmpd="sng">
            <a:solidFill>
              <a:srgbClr val="0000FF"/>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12" name="Straight Arrow Connector 111"/>
          <p:cNvCxnSpPr/>
          <p:nvPr/>
        </p:nvCxnSpPr>
        <p:spPr>
          <a:xfrm flipH="1">
            <a:off x="6101694" y="2941199"/>
            <a:ext cx="1" cy="863001"/>
          </a:xfrm>
          <a:prstGeom prst="straightConnector1">
            <a:avLst/>
          </a:prstGeom>
          <a:ln w="3175" cmpd="sng">
            <a:solidFill>
              <a:schemeClr val="accent3">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flipH="1">
            <a:off x="7460594" y="3026344"/>
            <a:ext cx="1" cy="863001"/>
          </a:xfrm>
          <a:prstGeom prst="straightConnector1">
            <a:avLst/>
          </a:prstGeom>
          <a:ln w="3175" cmpd="sng">
            <a:solidFill>
              <a:schemeClr val="accent3">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sp>
        <p:nvSpPr>
          <p:cNvPr id="118" name="TextBox 117"/>
          <p:cNvSpPr txBox="1"/>
          <p:nvPr/>
        </p:nvSpPr>
        <p:spPr>
          <a:xfrm>
            <a:off x="8137783" y="4937940"/>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sp>
        <p:nvSpPr>
          <p:cNvPr id="119" name="TextBox 118"/>
          <p:cNvSpPr txBox="1"/>
          <p:nvPr/>
        </p:nvSpPr>
        <p:spPr>
          <a:xfrm>
            <a:off x="8210808" y="631644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sp>
        <p:nvSpPr>
          <p:cNvPr id="6" name="Slide Number Placeholder 5"/>
          <p:cNvSpPr>
            <a:spLocks noGrp="1"/>
          </p:cNvSpPr>
          <p:nvPr>
            <p:ph type="sldNum" sz="quarter" idx="12"/>
          </p:nvPr>
        </p:nvSpPr>
        <p:spPr/>
        <p:txBody>
          <a:bodyPr/>
          <a:lstStyle/>
          <a:p>
            <a:fld id="{2BAAB71D-D585-B642-9E27-EE5DC697D035}" type="slidenum">
              <a:rPr lang="en-US" smtClean="0"/>
              <a:t>18</a:t>
            </a:fld>
            <a:endParaRPr lang="en-US"/>
          </a:p>
        </p:txBody>
      </p:sp>
      <p:sp>
        <p:nvSpPr>
          <p:cNvPr id="83" name="TextBox 82"/>
          <p:cNvSpPr txBox="1"/>
          <p:nvPr/>
        </p:nvSpPr>
        <p:spPr>
          <a:xfrm>
            <a:off x="8201283" y="3117325"/>
            <a:ext cx="612517" cy="369332"/>
          </a:xfrm>
          <a:prstGeom prst="rect">
            <a:avLst/>
          </a:prstGeom>
          <a:noFill/>
        </p:spPr>
        <p:txBody>
          <a:bodyPr wrap="none" rtlCol="0">
            <a:spAutoFit/>
          </a:bodyPr>
          <a:lstStyle/>
          <a:p>
            <a:r>
              <a:rPr lang="en-US" dirty="0" smtClean="0">
                <a:latin typeface="Helvetica Neue Light"/>
                <a:cs typeface="Helvetica Neue Light"/>
              </a:rPr>
              <a:t>time</a:t>
            </a:r>
            <a:endParaRPr lang="en-US" dirty="0">
              <a:latin typeface="Helvetica Neue Light"/>
              <a:cs typeface="Helvetica Neue Light"/>
            </a:endParaRPr>
          </a:p>
        </p:txBody>
      </p:sp>
      <p:cxnSp>
        <p:nvCxnSpPr>
          <p:cNvPr id="70" name="Straight Arrow Connector 69"/>
          <p:cNvCxnSpPr/>
          <p:nvPr/>
        </p:nvCxnSpPr>
        <p:spPr>
          <a:xfrm flipH="1">
            <a:off x="4177553" y="3026344"/>
            <a:ext cx="1" cy="806824"/>
          </a:xfrm>
          <a:prstGeom prst="straightConnector1">
            <a:avLst/>
          </a:prstGeom>
          <a:ln w="3175" cmpd="sng">
            <a:solidFill>
              <a:srgbClr val="0000FF"/>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V="1">
            <a:off x="1571625" y="2353220"/>
            <a:ext cx="0" cy="609446"/>
          </a:xfrm>
          <a:prstGeom prst="straightConnector1">
            <a:avLst/>
          </a:prstGeom>
          <a:ln w="3175" cmpd="sng">
            <a:solidFill>
              <a:srgbClr val="0000FF"/>
            </a:solidFill>
            <a:prstDash val="dash"/>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8183188"/>
      </p:ext>
    </p:extLst>
  </p:cSld>
  <p:clrMapOvr>
    <a:masterClrMapping/>
  </p:clrMapOvr>
  <mc:AlternateContent xmlns:mc="http://schemas.openxmlformats.org/markup-compatibility/2006" xmlns:p14="http://schemas.microsoft.com/office/powerpoint/2010/main">
    <mc:Choice Requires="p14">
      <p:transition spd="slow" p14:dur="2000" advTm="31124"/>
    </mc:Choice>
    <mc:Fallback xmlns="">
      <p:transition xmlns:p14="http://schemas.microsoft.com/office/powerpoint/2010/main" spd="slow" advTm="31124"/>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70831" y="1544547"/>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2BAAB71D-D585-B642-9E27-EE5DC697D035}" type="slidenum">
              <a:rPr lang="en-US" smtClean="0"/>
              <a:t>19</a:t>
            </a:fld>
            <a:endParaRPr lang="en-US"/>
          </a:p>
        </p:txBody>
      </p:sp>
      <p:sp>
        <p:nvSpPr>
          <p:cNvPr id="11" name="Title 8"/>
          <p:cNvSpPr txBox="1">
            <a:spLocks/>
          </p:cNvSpPr>
          <p:nvPr/>
        </p:nvSpPr>
        <p:spPr>
          <a:xfrm>
            <a:off x="940259" y="100697"/>
            <a:ext cx="7263527" cy="646331"/>
          </a:xfrm>
          <a:prstGeom prst="rect">
            <a:avLst/>
          </a:prstGeom>
          <a:noFill/>
        </p:spPr>
        <p:txBody>
          <a:bodyPr vert="horz" wrap="none" lIns="91440" tIns="45720" rIns="91440" bIns="4572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smtClean="0">
                <a:latin typeface="Helvetica Neue Light"/>
                <a:cs typeface="Helvetica Neue Light"/>
              </a:rPr>
              <a:t>Shared Memory Emulation - History</a:t>
            </a:r>
            <a:endParaRPr lang="en-US" sz="3600" dirty="0">
              <a:latin typeface="Helvetica Neue Light"/>
              <a:cs typeface="Helvetica Neue Light"/>
            </a:endParaRPr>
          </a:p>
        </p:txBody>
      </p:sp>
      <p:sp>
        <p:nvSpPr>
          <p:cNvPr id="2" name="Rectangle 1"/>
          <p:cNvSpPr/>
          <p:nvPr/>
        </p:nvSpPr>
        <p:spPr>
          <a:xfrm>
            <a:off x="170831" y="1544548"/>
            <a:ext cx="4559919" cy="954107"/>
          </a:xfrm>
          <a:prstGeom prst="rect">
            <a:avLst/>
          </a:prstGeom>
        </p:spPr>
        <p:txBody>
          <a:bodyPr wrap="square">
            <a:spAutoFit/>
          </a:bodyPr>
          <a:lstStyle/>
          <a:p>
            <a:pPr algn="ctr"/>
            <a:r>
              <a:rPr lang="en-US" sz="2800" dirty="0">
                <a:latin typeface="Helvetica Neue Light"/>
                <a:cs typeface="Helvetica Neue Light"/>
              </a:rPr>
              <a:t>Atomic </a:t>
            </a:r>
            <a:r>
              <a:rPr lang="en-US" sz="2800" dirty="0" smtClean="0">
                <a:latin typeface="Helvetica Neue Light"/>
                <a:cs typeface="Helvetica Neue Light"/>
              </a:rPr>
              <a:t>(consistent</a:t>
            </a:r>
            <a:r>
              <a:rPr lang="en-US" sz="2800" dirty="0">
                <a:latin typeface="Helvetica Neue Light"/>
                <a:cs typeface="Helvetica Neue Light"/>
              </a:rPr>
              <a:t>) s</a:t>
            </a:r>
            <a:r>
              <a:rPr lang="en-US" sz="2800" dirty="0" smtClean="0">
                <a:latin typeface="Helvetica Neue Light"/>
                <a:cs typeface="Helvetica Neue Light"/>
              </a:rPr>
              <a:t>hared </a:t>
            </a:r>
            <a:r>
              <a:rPr lang="en-US" sz="2800" dirty="0">
                <a:latin typeface="Helvetica Neue Light"/>
                <a:cs typeface="Helvetica Neue Light"/>
              </a:rPr>
              <a:t>m</a:t>
            </a:r>
            <a:r>
              <a:rPr lang="en-US" sz="2800" dirty="0" smtClean="0">
                <a:latin typeface="Helvetica Neue Light"/>
                <a:cs typeface="Helvetica Neue Light"/>
              </a:rPr>
              <a:t>emory</a:t>
            </a:r>
            <a:endParaRPr lang="en-US" sz="2800" dirty="0">
              <a:latin typeface="Helvetica Neue Light"/>
              <a:cs typeface="Helvetica Neue Light"/>
            </a:endParaRPr>
          </a:p>
        </p:txBody>
      </p:sp>
      <p:sp>
        <p:nvSpPr>
          <p:cNvPr id="13" name="Rounded Rectangle 12"/>
          <p:cNvSpPr/>
          <p:nvPr/>
        </p:nvSpPr>
        <p:spPr>
          <a:xfrm>
            <a:off x="186705" y="3228102"/>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6705" y="3180477"/>
            <a:ext cx="4575793" cy="954107"/>
          </a:xfrm>
          <a:prstGeom prst="rect">
            <a:avLst/>
          </a:prstGeom>
        </p:spPr>
        <p:txBody>
          <a:bodyPr wrap="square">
            <a:spAutoFit/>
          </a:bodyPr>
          <a:lstStyle/>
          <a:p>
            <a:pPr algn="ctr"/>
            <a:r>
              <a:rPr lang="en-US" sz="2800" dirty="0" smtClean="0">
                <a:latin typeface="Helvetica Neue Light"/>
                <a:cs typeface="Helvetica Neue Light"/>
              </a:rPr>
              <a:t>Emulation over distributed </a:t>
            </a:r>
            <a:r>
              <a:rPr lang="en-US" sz="2800" dirty="0">
                <a:latin typeface="Helvetica Neue Light"/>
                <a:cs typeface="Helvetica Neue Light"/>
              </a:rPr>
              <a:t>s</a:t>
            </a:r>
            <a:r>
              <a:rPr lang="en-US" sz="2800" dirty="0" smtClean="0">
                <a:latin typeface="Helvetica Neue Light"/>
                <a:cs typeface="Helvetica Neue Light"/>
              </a:rPr>
              <a:t>torage </a:t>
            </a:r>
            <a:r>
              <a:rPr lang="en-US" sz="2800" dirty="0">
                <a:latin typeface="Helvetica Neue Light"/>
                <a:cs typeface="Helvetica Neue Light"/>
              </a:rPr>
              <a:t>s</a:t>
            </a:r>
            <a:r>
              <a:rPr lang="en-US" sz="2800" dirty="0" smtClean="0">
                <a:latin typeface="Helvetica Neue Light"/>
                <a:cs typeface="Helvetica Neue Light"/>
              </a:rPr>
              <a:t>ystems</a:t>
            </a:r>
            <a:endParaRPr lang="en-US" sz="2800" dirty="0">
              <a:latin typeface="Helvetica Neue Light"/>
              <a:cs typeface="Helvetica Neue Light"/>
            </a:endParaRPr>
          </a:p>
        </p:txBody>
      </p:sp>
      <p:sp>
        <p:nvSpPr>
          <p:cNvPr id="19" name="Rounded Rectangle 18"/>
          <p:cNvSpPr/>
          <p:nvPr/>
        </p:nvSpPr>
        <p:spPr>
          <a:xfrm>
            <a:off x="202581" y="4944863"/>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800" dirty="0" smtClean="0">
                <a:solidFill>
                  <a:prstClr val="black"/>
                </a:solidFill>
                <a:latin typeface="Helvetica Neue Light"/>
                <a:cs typeface="Helvetica Neue Light"/>
              </a:rPr>
              <a:t>Costs of emulation</a:t>
            </a:r>
            <a:endParaRPr lang="en-US" sz="2800" dirty="0">
              <a:solidFill>
                <a:prstClr val="black"/>
              </a:solidFill>
              <a:latin typeface="Helvetica Neue Light"/>
              <a:cs typeface="Helvetica Neue Light"/>
            </a:endParaRPr>
          </a:p>
        </p:txBody>
      </p:sp>
      <p:sp>
        <p:nvSpPr>
          <p:cNvPr id="27" name="TextBox 26"/>
          <p:cNvSpPr txBox="1"/>
          <p:nvPr/>
        </p:nvSpPr>
        <p:spPr>
          <a:xfrm>
            <a:off x="4905375" y="1544548"/>
            <a:ext cx="1980029"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a:t>
            </a:r>
            <a:r>
              <a:rPr lang="en-US" dirty="0" err="1" smtClean="0">
                <a:latin typeface="Helvetica Neue Light"/>
                <a:cs typeface="Helvetica Neue Light"/>
              </a:rPr>
              <a:t>Lamport</a:t>
            </a:r>
            <a:r>
              <a:rPr lang="en-US" dirty="0" smtClean="0">
                <a:latin typeface="Helvetica Neue Light"/>
                <a:cs typeface="Helvetica Neue Light"/>
              </a:rPr>
              <a:t> 1986]</a:t>
            </a:r>
            <a:endParaRPr lang="en-US" dirty="0">
              <a:latin typeface="Helvetica Neue Light"/>
              <a:cs typeface="Helvetica Neue Light"/>
            </a:endParaRPr>
          </a:p>
        </p:txBody>
      </p:sp>
      <p:sp>
        <p:nvSpPr>
          <p:cNvPr id="30" name="TextBox 29"/>
          <p:cNvSpPr txBox="1"/>
          <p:nvPr/>
        </p:nvSpPr>
        <p:spPr>
          <a:xfrm>
            <a:off x="4902200" y="1852324"/>
            <a:ext cx="4225925" cy="646331"/>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Cornerstone of distributed computing and multi-processor programming</a:t>
            </a:r>
            <a:endParaRPr lang="en-US" dirty="0">
              <a:latin typeface="Helvetica Neue Light"/>
              <a:cs typeface="Helvetica Neue Light"/>
            </a:endParaRPr>
          </a:p>
        </p:txBody>
      </p:sp>
      <p:sp>
        <p:nvSpPr>
          <p:cNvPr id="32" name="TextBox 31"/>
          <p:cNvSpPr txBox="1"/>
          <p:nvPr/>
        </p:nvSpPr>
        <p:spPr>
          <a:xfrm>
            <a:off x="4930775" y="2989977"/>
            <a:ext cx="4149725" cy="1477328"/>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“ABD” algorithm [Attiya-Bar-Noy-Dolev95], 2011 </a:t>
            </a:r>
            <a:r>
              <a:rPr lang="en-US" dirty="0" err="1" smtClean="0">
                <a:latin typeface="Helvetica Neue Light"/>
                <a:cs typeface="Helvetica Neue Light"/>
              </a:rPr>
              <a:t>Dijsktra</a:t>
            </a:r>
            <a:r>
              <a:rPr lang="en-US" dirty="0" smtClean="0">
                <a:latin typeface="Helvetica Neue Light"/>
                <a:cs typeface="Helvetica Neue Light"/>
              </a:rPr>
              <a:t> Prize,</a:t>
            </a:r>
          </a:p>
          <a:p>
            <a:pPr marL="285750" indent="-285750">
              <a:buFont typeface="Arial"/>
              <a:buChar char="•"/>
            </a:pPr>
            <a:r>
              <a:rPr lang="en-US" dirty="0" smtClean="0">
                <a:latin typeface="Helvetica Neue Light"/>
                <a:cs typeface="Helvetica Neue Light"/>
              </a:rPr>
              <a:t>Amazon dynamo key-value store</a:t>
            </a:r>
          </a:p>
          <a:p>
            <a:r>
              <a:rPr lang="en-US" dirty="0">
                <a:latin typeface="Helvetica Neue Light"/>
                <a:cs typeface="Helvetica Neue Light"/>
              </a:rPr>
              <a:t> </a:t>
            </a:r>
            <a:r>
              <a:rPr lang="en-US" dirty="0" smtClean="0">
                <a:latin typeface="Helvetica Neue Light"/>
                <a:cs typeface="Helvetica Neue Light"/>
              </a:rPr>
              <a:t>   [</a:t>
            </a:r>
            <a:r>
              <a:rPr lang="en-US" dirty="0" err="1" smtClean="0">
                <a:latin typeface="Helvetica Neue Light"/>
                <a:cs typeface="Helvetica Neue Light"/>
              </a:rPr>
              <a:t>Decandia</a:t>
            </a:r>
            <a:r>
              <a:rPr lang="en-US" dirty="0" smtClean="0">
                <a:latin typeface="Helvetica Neue Light"/>
                <a:cs typeface="Helvetica Neue Light"/>
              </a:rPr>
              <a:t> et. </a:t>
            </a:r>
            <a:r>
              <a:rPr lang="en-US" dirty="0">
                <a:latin typeface="Helvetica Neue Light"/>
                <a:cs typeface="Helvetica Neue Light"/>
              </a:rPr>
              <a:t>a</a:t>
            </a:r>
            <a:r>
              <a:rPr lang="en-US" dirty="0" smtClean="0">
                <a:latin typeface="Helvetica Neue Light"/>
                <a:cs typeface="Helvetica Neue Light"/>
              </a:rPr>
              <a:t>l. 2008]</a:t>
            </a:r>
          </a:p>
          <a:p>
            <a:pPr marL="285750" indent="-285750">
              <a:buFont typeface="Arial"/>
              <a:buChar char="•"/>
            </a:pPr>
            <a:r>
              <a:rPr lang="en-US" dirty="0" smtClean="0">
                <a:latin typeface="Helvetica Neue Light"/>
                <a:cs typeface="Helvetica Neue Light"/>
              </a:rPr>
              <a:t>Replication-based </a:t>
            </a:r>
            <a:endParaRPr lang="en-US" dirty="0">
              <a:latin typeface="Helvetica Neue Light"/>
              <a:cs typeface="Helvetica Neue Light"/>
            </a:endParaRPr>
          </a:p>
        </p:txBody>
      </p:sp>
      <p:sp>
        <p:nvSpPr>
          <p:cNvPr id="34" name="TextBox 33"/>
          <p:cNvSpPr txBox="1"/>
          <p:nvPr/>
        </p:nvSpPr>
        <p:spPr>
          <a:xfrm>
            <a:off x="4902200" y="4960738"/>
            <a:ext cx="3801041"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Low cost </a:t>
            </a:r>
            <a:r>
              <a:rPr lang="en-US" dirty="0">
                <a:latin typeface="Helvetica Neue Light"/>
                <a:cs typeface="Helvetica Neue Light"/>
              </a:rPr>
              <a:t>c</a:t>
            </a:r>
            <a:r>
              <a:rPr lang="en-US" dirty="0" smtClean="0">
                <a:latin typeface="Helvetica Neue Light"/>
                <a:cs typeface="Helvetica Neue Light"/>
              </a:rPr>
              <a:t>oding based algorithm</a:t>
            </a:r>
            <a:endParaRPr lang="en-US" dirty="0">
              <a:latin typeface="Helvetica Neue Light"/>
              <a:cs typeface="Helvetica Neue Light"/>
            </a:endParaRPr>
          </a:p>
        </p:txBody>
      </p:sp>
      <p:sp>
        <p:nvSpPr>
          <p:cNvPr id="36" name="TextBox 35"/>
          <p:cNvSpPr txBox="1"/>
          <p:nvPr/>
        </p:nvSpPr>
        <p:spPr>
          <a:xfrm>
            <a:off x="4914900" y="5323264"/>
            <a:ext cx="3903633"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Communication and storage </a:t>
            </a:r>
            <a:r>
              <a:rPr lang="en-US" dirty="0">
                <a:latin typeface="Helvetica Neue Light"/>
                <a:cs typeface="Helvetica Neue Light"/>
              </a:rPr>
              <a:t>c</a:t>
            </a:r>
            <a:r>
              <a:rPr lang="en-US" dirty="0" smtClean="0">
                <a:latin typeface="Helvetica Neue Light"/>
                <a:cs typeface="Helvetica Neue Light"/>
              </a:rPr>
              <a:t>osts</a:t>
            </a:r>
            <a:endParaRPr lang="en-US" dirty="0">
              <a:latin typeface="Helvetica Neue Light"/>
              <a:cs typeface="Helvetica Neue Light"/>
            </a:endParaRPr>
          </a:p>
        </p:txBody>
      </p:sp>
      <p:sp>
        <p:nvSpPr>
          <p:cNvPr id="37" name="TextBox 36"/>
          <p:cNvSpPr txBox="1"/>
          <p:nvPr/>
        </p:nvSpPr>
        <p:spPr>
          <a:xfrm>
            <a:off x="4914900" y="5707955"/>
            <a:ext cx="3621504" cy="646331"/>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[C-Lynch-</a:t>
            </a:r>
            <a:r>
              <a:rPr lang="en-US" dirty="0" err="1" smtClean="0">
                <a:latin typeface="Helvetica Neue Light"/>
                <a:cs typeface="Helvetica Neue Light"/>
              </a:rPr>
              <a:t>Medard</a:t>
            </a:r>
            <a:r>
              <a:rPr lang="en-US" dirty="0" smtClean="0">
                <a:latin typeface="Helvetica Neue Light"/>
                <a:cs typeface="Helvetica Neue Light"/>
              </a:rPr>
              <a:t>-Musial 2014],</a:t>
            </a:r>
          </a:p>
          <a:p>
            <a:r>
              <a:rPr lang="en-US" dirty="0" smtClean="0">
                <a:latin typeface="Helvetica Neue Light"/>
                <a:cs typeface="Helvetica Neue Light"/>
              </a:rPr>
              <a:t>	preprint available</a:t>
            </a:r>
            <a:endParaRPr lang="en-US" dirty="0">
              <a:latin typeface="Helvetica Neue Light"/>
              <a:cs typeface="Helvetica Neue Light"/>
            </a:endParaRPr>
          </a:p>
        </p:txBody>
      </p:sp>
      <p:sp>
        <p:nvSpPr>
          <p:cNvPr id="3" name="TextBox 2"/>
          <p:cNvSpPr txBox="1"/>
          <p:nvPr/>
        </p:nvSpPr>
        <p:spPr>
          <a:xfrm>
            <a:off x="1793875" y="5939393"/>
            <a:ext cx="1112380" cy="369332"/>
          </a:xfrm>
          <a:prstGeom prst="rect">
            <a:avLst/>
          </a:prstGeom>
          <a:noFill/>
        </p:spPr>
        <p:txBody>
          <a:bodyPr wrap="none" rtlCol="0">
            <a:spAutoFit/>
          </a:bodyPr>
          <a:lstStyle/>
          <a:p>
            <a:r>
              <a:rPr lang="en-US" dirty="0">
                <a:solidFill>
                  <a:srgbClr val="FF0000"/>
                </a:solidFill>
                <a:latin typeface="Helvetica Neue Light"/>
                <a:cs typeface="Helvetica Neue Light"/>
              </a:rPr>
              <a:t>(</a:t>
            </a:r>
            <a:r>
              <a:rPr lang="en-US" dirty="0" smtClean="0">
                <a:solidFill>
                  <a:srgbClr val="FF0000"/>
                </a:solidFill>
                <a:latin typeface="Helvetica Neue Light"/>
                <a:cs typeface="Helvetica Neue Light"/>
              </a:rPr>
              <a:t>This talk)</a:t>
            </a:r>
            <a:endParaRPr lang="en-US" dirty="0">
              <a:solidFill>
                <a:srgbClr val="FF0000"/>
              </a:solidFill>
              <a:latin typeface="Helvetica Neue Light"/>
              <a:cs typeface="Helvetica Neue Light"/>
            </a:endParaRPr>
          </a:p>
        </p:txBody>
      </p:sp>
      <p:sp>
        <p:nvSpPr>
          <p:cNvPr id="6" name="Rectangle 5"/>
          <p:cNvSpPr/>
          <p:nvPr/>
        </p:nvSpPr>
        <p:spPr>
          <a:xfrm>
            <a:off x="15875" y="1285875"/>
            <a:ext cx="9128125" cy="1444626"/>
          </a:xfrm>
          <a:prstGeom prst="rect">
            <a:avLst/>
          </a:prstGeom>
          <a:solidFill>
            <a:schemeClr val="bg1">
              <a:alpha val="5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0" y="4857104"/>
            <a:ext cx="9128125" cy="1499246"/>
          </a:xfrm>
          <a:prstGeom prst="rect">
            <a:avLst/>
          </a:prstGeom>
          <a:solidFill>
            <a:schemeClr val="bg1">
              <a:alpha val="5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22288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88377"/>
            <a:ext cx="7872786" cy="646331"/>
          </a:xfrm>
          <a:prstGeom prst="rect">
            <a:avLst/>
          </a:prstGeom>
          <a:noFill/>
        </p:spPr>
        <p:txBody>
          <a:bodyPr wrap="none" rtlCol="0">
            <a:spAutoFit/>
          </a:bodyPr>
          <a:lstStyle/>
          <a:p>
            <a:r>
              <a:rPr lang="en-US" sz="3600" dirty="0" smtClean="0">
                <a:latin typeface="Helvetica Neue Light"/>
                <a:cs typeface="Helvetica Neue Light"/>
              </a:rPr>
              <a:t>Erasure Coding for Distributed Storage</a:t>
            </a:r>
            <a:endParaRPr lang="en-US" sz="3600" dirty="0">
              <a:latin typeface="Helvetica Neue Light"/>
              <a:cs typeface="Helvetica Neue Light"/>
            </a:endParaRPr>
          </a:p>
        </p:txBody>
      </p:sp>
      <p:sp>
        <p:nvSpPr>
          <p:cNvPr id="2" name="Content Placeholder 1"/>
          <p:cNvSpPr>
            <a:spLocks noGrp="1"/>
          </p:cNvSpPr>
          <p:nvPr>
            <p:ph idx="1"/>
          </p:nvPr>
        </p:nvSpPr>
        <p:spPr/>
        <p:txBody>
          <a:bodyPr/>
          <a:lstStyle/>
          <a:p>
            <a:endParaRPr lang="en-US"/>
          </a:p>
        </p:txBody>
      </p:sp>
    </p:spTree>
    <p:extLst>
      <p:ext uri="{BB962C8B-B14F-4D97-AF65-F5344CB8AC3E}">
        <p14:creationId xmlns:p14="http://schemas.microsoft.com/office/powerpoint/2010/main" val="385175502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97703" y="4512101"/>
            <a:ext cx="6471547" cy="2308324"/>
          </a:xfrm>
          <a:prstGeom prst="rect">
            <a:avLst/>
          </a:prstGeom>
        </p:spPr>
        <p:txBody>
          <a:bodyPr wrap="square">
            <a:spAutoFit/>
          </a:bodyPr>
          <a:lstStyle/>
          <a:p>
            <a:pPr marL="285750" indent="-285750">
              <a:buFont typeface="Arial"/>
              <a:buChar char="•"/>
            </a:pPr>
            <a:r>
              <a:rPr lang="en-US" dirty="0" smtClean="0">
                <a:latin typeface="Helvetica Neue Light"/>
                <a:cs typeface="Helvetica Neue Light"/>
              </a:rPr>
              <a:t>Client server architecture, nodes can fail (no. of server failures is limited)</a:t>
            </a:r>
          </a:p>
          <a:p>
            <a:pPr marL="285750" indent="-285750">
              <a:buFont typeface="Arial"/>
              <a:buChar char="•"/>
            </a:pPr>
            <a:endParaRPr lang="en-US" dirty="0" smtClean="0">
              <a:latin typeface="Helvetica Neue Light"/>
              <a:cs typeface="Helvetica Neue Light"/>
            </a:endParaRPr>
          </a:p>
          <a:p>
            <a:pPr marL="285750" indent="-285750">
              <a:buFont typeface="Arial"/>
              <a:buChar char="•"/>
            </a:pPr>
            <a:r>
              <a:rPr lang="en-US" dirty="0" smtClean="0">
                <a:solidFill>
                  <a:srgbClr val="FFFFFF"/>
                </a:solidFill>
                <a:latin typeface="Helvetica Neue Light"/>
                <a:cs typeface="Helvetica Neue Light"/>
              </a:rPr>
              <a:t>Point-to-point reliable links (arbitrary delay).</a:t>
            </a:r>
          </a:p>
          <a:p>
            <a:pPr marL="285750" indent="-285750">
              <a:buFont typeface="Arial"/>
              <a:buChar char="•"/>
            </a:pPr>
            <a:endParaRPr lang="en-US" dirty="0" smtClean="0">
              <a:solidFill>
                <a:srgbClr val="FFFFFF"/>
              </a:solidFill>
              <a:latin typeface="Helvetica Neue Light"/>
              <a:cs typeface="Helvetica Neue Light"/>
            </a:endParaRPr>
          </a:p>
          <a:p>
            <a:pPr marL="285750" indent="-285750">
              <a:buFont typeface="Arial"/>
              <a:buChar char="•"/>
            </a:pPr>
            <a:r>
              <a:rPr lang="en-US" dirty="0" smtClean="0">
                <a:solidFill>
                  <a:srgbClr val="FFFFFF"/>
                </a:solidFill>
                <a:latin typeface="Helvetica Neue Light"/>
                <a:cs typeface="Helvetica Neue Light"/>
              </a:rPr>
              <a:t>Nodes do not know if other nodes fail</a:t>
            </a:r>
          </a:p>
          <a:p>
            <a:pPr marL="285750" indent="-285750">
              <a:buFont typeface="Arial"/>
              <a:buChar char="•"/>
            </a:pPr>
            <a:endParaRPr lang="en-US" dirty="0">
              <a:solidFill>
                <a:srgbClr val="FFFFFF"/>
              </a:solidFill>
              <a:latin typeface="Helvetica Neue Light"/>
              <a:cs typeface="Helvetica Neue Light"/>
            </a:endParaRPr>
          </a:p>
          <a:p>
            <a:pPr marL="285750" indent="-285750">
              <a:buFont typeface="Arial"/>
              <a:buChar char="•"/>
            </a:pPr>
            <a:r>
              <a:rPr lang="en-US" dirty="0" smtClean="0">
                <a:solidFill>
                  <a:srgbClr val="FFFFFF"/>
                </a:solidFill>
                <a:latin typeface="Helvetica Neue Light"/>
                <a:cs typeface="Helvetica Neue Light"/>
              </a:rPr>
              <a:t>An operation should not have to wait for others to complete</a:t>
            </a:r>
            <a:endParaRPr lang="en-US" dirty="0">
              <a:solidFill>
                <a:srgbClr val="FFFFFF"/>
              </a:solidFill>
              <a:latin typeface="Helvetica Neue Light"/>
              <a:cs typeface="Helvetica Neue Light"/>
            </a:endParaRPr>
          </a:p>
        </p:txBody>
      </p:sp>
      <p:sp>
        <p:nvSpPr>
          <p:cNvPr id="40" name="TextBox 39"/>
          <p:cNvSpPr txBox="1"/>
          <p:nvPr/>
        </p:nvSpPr>
        <p:spPr>
          <a:xfrm>
            <a:off x="1969160" y="16211"/>
            <a:ext cx="5383480" cy="646331"/>
          </a:xfrm>
          <a:prstGeom prst="rect">
            <a:avLst/>
          </a:prstGeom>
          <a:noFill/>
        </p:spPr>
        <p:txBody>
          <a:bodyPr wrap="none" rtlCol="0">
            <a:spAutoFit/>
          </a:bodyPr>
          <a:lstStyle/>
          <a:p>
            <a:r>
              <a:rPr lang="en-US" sz="3600" dirty="0" smtClean="0">
                <a:solidFill>
                  <a:srgbClr val="000000"/>
                </a:solidFill>
                <a:latin typeface="Helvetica Neue Light"/>
                <a:cs typeface="Helvetica Neue Light"/>
              </a:rPr>
              <a:t>Distributed Storage Model</a:t>
            </a:r>
          </a:p>
        </p:txBody>
      </p:sp>
      <p:sp>
        <p:nvSpPr>
          <p:cNvPr id="4" name="Slide Number Placeholder 3"/>
          <p:cNvSpPr>
            <a:spLocks noGrp="1"/>
          </p:cNvSpPr>
          <p:nvPr>
            <p:ph type="sldNum" sz="quarter" idx="12"/>
          </p:nvPr>
        </p:nvSpPr>
        <p:spPr/>
        <p:txBody>
          <a:bodyPr/>
          <a:lstStyle/>
          <a:p>
            <a:fld id="{2BAAB71D-D585-B642-9E27-EE5DC697D035}" type="slidenum">
              <a:rPr lang="en-US" smtClean="0"/>
              <a:t>20</a:t>
            </a:fld>
            <a:endParaRPr lang="en-US"/>
          </a:p>
        </p:txBody>
      </p:sp>
      <p:pic>
        <p:nvPicPr>
          <p:cNvPr id="44" name="Picture 43"/>
          <p:cNvPicPr>
            <a:picLocks noChangeAspect="1"/>
          </p:cNvPicPr>
          <p:nvPr/>
        </p:nvPicPr>
        <p:blipFill>
          <a:blip r:embed="rId2"/>
          <a:stretch>
            <a:fillRect/>
          </a:stretch>
        </p:blipFill>
        <p:spPr>
          <a:xfrm>
            <a:off x="2724150" y="1139828"/>
            <a:ext cx="711200" cy="685800"/>
          </a:xfrm>
          <a:prstGeom prst="rect">
            <a:avLst/>
          </a:prstGeom>
          <a:ln>
            <a:noFill/>
            <a:prstDash val="dot"/>
            <a:headEnd type="arrow"/>
            <a:tailEnd type="arrow"/>
          </a:ln>
        </p:spPr>
      </p:pic>
      <p:pic>
        <p:nvPicPr>
          <p:cNvPr id="45" name="Picture 44"/>
          <p:cNvPicPr>
            <a:picLocks noChangeAspect="1"/>
          </p:cNvPicPr>
          <p:nvPr/>
        </p:nvPicPr>
        <p:blipFill>
          <a:blip r:embed="rId2"/>
          <a:stretch>
            <a:fillRect/>
          </a:stretch>
        </p:blipFill>
        <p:spPr>
          <a:xfrm>
            <a:off x="4479925" y="1139828"/>
            <a:ext cx="711200" cy="685800"/>
          </a:xfrm>
          <a:prstGeom prst="rect">
            <a:avLst/>
          </a:prstGeom>
          <a:ln>
            <a:noFill/>
            <a:prstDash val="dot"/>
            <a:headEnd type="arrow"/>
            <a:tailEnd type="arrow"/>
          </a:ln>
        </p:spPr>
      </p:pic>
      <p:pic>
        <p:nvPicPr>
          <p:cNvPr id="52" name="Picture 51"/>
          <p:cNvPicPr>
            <a:picLocks noChangeAspect="1"/>
          </p:cNvPicPr>
          <p:nvPr/>
        </p:nvPicPr>
        <p:blipFill>
          <a:blip r:embed="rId2"/>
          <a:stretch>
            <a:fillRect/>
          </a:stretch>
        </p:blipFill>
        <p:spPr>
          <a:xfrm>
            <a:off x="6489700" y="1292228"/>
            <a:ext cx="711200" cy="685800"/>
          </a:xfrm>
          <a:prstGeom prst="rect">
            <a:avLst/>
          </a:prstGeom>
          <a:ln w="3175" cmpd="sng">
            <a:noFill/>
            <a:prstDash val="dot"/>
            <a:headEnd type="arrow"/>
            <a:tailEnd type="arrow"/>
          </a:ln>
        </p:spPr>
      </p:pic>
      <p:pic>
        <p:nvPicPr>
          <p:cNvPr id="53" name="Picture 52"/>
          <p:cNvPicPr>
            <a:picLocks noChangeAspect="1"/>
          </p:cNvPicPr>
          <p:nvPr/>
        </p:nvPicPr>
        <p:blipFill>
          <a:blip r:embed="rId2"/>
          <a:stretch>
            <a:fillRect/>
          </a:stretch>
        </p:blipFill>
        <p:spPr>
          <a:xfrm>
            <a:off x="2724150" y="2720978"/>
            <a:ext cx="711200" cy="685800"/>
          </a:xfrm>
          <a:prstGeom prst="rect">
            <a:avLst/>
          </a:prstGeom>
          <a:ln>
            <a:noFill/>
            <a:prstDash val="dot"/>
            <a:headEnd type="arrow"/>
            <a:tailEnd type="arrow"/>
          </a:ln>
        </p:spPr>
      </p:pic>
      <p:pic>
        <p:nvPicPr>
          <p:cNvPr id="55" name="Picture 54"/>
          <p:cNvPicPr>
            <a:picLocks noChangeAspect="1"/>
          </p:cNvPicPr>
          <p:nvPr/>
        </p:nvPicPr>
        <p:blipFill>
          <a:blip r:embed="rId2"/>
          <a:stretch>
            <a:fillRect/>
          </a:stretch>
        </p:blipFill>
        <p:spPr>
          <a:xfrm>
            <a:off x="4479925" y="2873378"/>
            <a:ext cx="711200" cy="685800"/>
          </a:xfrm>
          <a:prstGeom prst="rect">
            <a:avLst/>
          </a:prstGeom>
          <a:ln>
            <a:noFill/>
            <a:prstDash val="dot"/>
            <a:headEnd type="arrow"/>
            <a:tailEnd type="arrow"/>
          </a:ln>
        </p:spPr>
      </p:pic>
      <p:pic>
        <p:nvPicPr>
          <p:cNvPr id="56" name="Picture 55"/>
          <p:cNvPicPr>
            <a:picLocks noChangeAspect="1"/>
          </p:cNvPicPr>
          <p:nvPr/>
        </p:nvPicPr>
        <p:blipFill>
          <a:blip r:embed="rId2"/>
          <a:stretch>
            <a:fillRect/>
          </a:stretch>
        </p:blipFill>
        <p:spPr>
          <a:xfrm>
            <a:off x="6489700" y="2952753"/>
            <a:ext cx="711200" cy="685800"/>
          </a:xfrm>
          <a:prstGeom prst="rect">
            <a:avLst/>
          </a:prstGeom>
          <a:ln w="3175" cmpd="sng">
            <a:noFill/>
            <a:prstDash val="dot"/>
            <a:headEnd type="arrow"/>
            <a:tailEnd type="arrow"/>
          </a:ln>
        </p:spPr>
      </p:pic>
      <p:pic>
        <p:nvPicPr>
          <p:cNvPr id="57" name="Picture 56"/>
          <p:cNvPicPr>
            <a:picLocks noChangeAspect="1"/>
          </p:cNvPicPr>
          <p:nvPr/>
        </p:nvPicPr>
        <p:blipFill>
          <a:blip r:embed="rId3"/>
          <a:stretch>
            <a:fillRect/>
          </a:stretch>
        </p:blipFill>
        <p:spPr>
          <a:xfrm>
            <a:off x="871490" y="3162303"/>
            <a:ext cx="793749" cy="793749"/>
          </a:xfrm>
          <a:prstGeom prst="rect">
            <a:avLst/>
          </a:prstGeom>
        </p:spPr>
      </p:pic>
      <p:pic>
        <p:nvPicPr>
          <p:cNvPr id="58" name="Picture 57"/>
          <p:cNvPicPr>
            <a:picLocks noChangeAspect="1"/>
          </p:cNvPicPr>
          <p:nvPr/>
        </p:nvPicPr>
        <p:blipFill>
          <a:blip r:embed="rId3"/>
          <a:stretch>
            <a:fillRect/>
          </a:stretch>
        </p:blipFill>
        <p:spPr>
          <a:xfrm>
            <a:off x="871490" y="653306"/>
            <a:ext cx="777553" cy="777553"/>
          </a:xfrm>
          <a:prstGeom prst="rect">
            <a:avLst/>
          </a:prstGeom>
        </p:spPr>
      </p:pic>
      <p:pic>
        <p:nvPicPr>
          <p:cNvPr id="59" name="Picture 58"/>
          <p:cNvPicPr>
            <a:picLocks noChangeAspect="1"/>
          </p:cNvPicPr>
          <p:nvPr/>
        </p:nvPicPr>
        <p:blipFill>
          <a:blip r:embed="rId3"/>
          <a:stretch>
            <a:fillRect/>
          </a:stretch>
        </p:blipFill>
        <p:spPr>
          <a:xfrm>
            <a:off x="7810289" y="503832"/>
            <a:ext cx="777553" cy="777553"/>
          </a:xfrm>
          <a:prstGeom prst="rect">
            <a:avLst/>
          </a:prstGeom>
        </p:spPr>
      </p:pic>
      <p:pic>
        <p:nvPicPr>
          <p:cNvPr id="63" name="Picture 62"/>
          <p:cNvPicPr>
            <a:picLocks noChangeAspect="1"/>
          </p:cNvPicPr>
          <p:nvPr/>
        </p:nvPicPr>
        <p:blipFill>
          <a:blip r:embed="rId3"/>
          <a:stretch>
            <a:fillRect/>
          </a:stretch>
        </p:blipFill>
        <p:spPr>
          <a:xfrm>
            <a:off x="7794093" y="3162303"/>
            <a:ext cx="793749" cy="793749"/>
          </a:xfrm>
          <a:prstGeom prst="rect">
            <a:avLst/>
          </a:prstGeom>
        </p:spPr>
      </p:pic>
      <p:cxnSp>
        <p:nvCxnSpPr>
          <p:cNvPr id="64" name="Straight Arrow Connector 63"/>
          <p:cNvCxnSpPr>
            <a:stCxn id="58" idx="3"/>
            <a:endCxn id="44"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58" idx="3"/>
            <a:endCxn id="53"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63" idx="1"/>
            <a:endCxn id="45"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59" idx="1"/>
            <a:endCxn id="45"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57" idx="3"/>
            <a:endCxn id="44"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a:stCxn id="59" idx="1"/>
            <a:endCxn id="53"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59" idx="1"/>
            <a:endCxn id="55"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58" idx="3"/>
            <a:endCxn id="55"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59" idx="1"/>
            <a:endCxn id="56"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a:stCxn id="63" idx="1"/>
            <a:endCxn id="53"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a:stCxn id="63" idx="1"/>
            <a:endCxn id="55"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stCxn id="63" idx="1"/>
            <a:endCxn id="52"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a:stCxn id="63" idx="1"/>
            <a:endCxn id="44"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a:stCxn id="57" idx="3"/>
            <a:endCxn id="45"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7" idx="3"/>
            <a:endCxn id="52"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endCxn id="45" idx="2"/>
          </p:cNvCxnSpPr>
          <p:nvPr/>
        </p:nvCxnSpPr>
        <p:spPr>
          <a:xfrm flipV="1">
            <a:off x="1649364" y="1825628"/>
            <a:ext cx="318616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4111625" y="3778250"/>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82" name="Straight Arrow Connector 81"/>
          <p:cNvCxnSpPr>
            <a:stCxn id="58" idx="3"/>
            <a:endCxn id="45"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endCxn id="45" idx="1"/>
          </p:cNvCxnSpPr>
          <p:nvPr/>
        </p:nvCxnSpPr>
        <p:spPr>
          <a:xfrm flipV="1">
            <a:off x="1801443" y="1482728"/>
            <a:ext cx="2678482"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a:endCxn id="52" idx="3"/>
          </p:cNvCxnSpPr>
          <p:nvPr/>
        </p:nvCxnSpPr>
        <p:spPr>
          <a:xfrm flipH="1">
            <a:off x="7200900" y="1042083"/>
            <a:ext cx="593193" cy="593045"/>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1649043" y="1042083"/>
            <a:ext cx="4840657" cy="5930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372823" y="2162694"/>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87" name="TextBox 86"/>
          <p:cNvSpPr txBox="1"/>
          <p:nvPr/>
        </p:nvSpPr>
        <p:spPr>
          <a:xfrm>
            <a:off x="7673881" y="20891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cxnSp>
        <p:nvCxnSpPr>
          <p:cNvPr id="88" name="Straight Arrow Connector 87"/>
          <p:cNvCxnSpPr/>
          <p:nvPr/>
        </p:nvCxnSpPr>
        <p:spPr>
          <a:xfrm flipH="1">
            <a:off x="3435350" y="892609"/>
            <a:ext cx="4238531"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34683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97703" y="4512101"/>
            <a:ext cx="6471547" cy="2308324"/>
          </a:xfrm>
          <a:prstGeom prst="rect">
            <a:avLst/>
          </a:prstGeom>
        </p:spPr>
        <p:txBody>
          <a:bodyPr wrap="square">
            <a:spAutoFit/>
          </a:bodyPr>
          <a:lstStyle/>
          <a:p>
            <a:pPr marL="285750" indent="-285750">
              <a:buFont typeface="Arial"/>
              <a:buChar char="•"/>
            </a:pPr>
            <a:r>
              <a:rPr lang="en-US" dirty="0" smtClean="0">
                <a:latin typeface="Helvetica Neue Light"/>
                <a:cs typeface="Helvetica Neue Light"/>
              </a:rPr>
              <a:t>Client server architecture, nodes can fail (no. of server failures is limited)</a:t>
            </a:r>
          </a:p>
          <a:p>
            <a:pPr marL="285750" indent="-285750">
              <a:buFont typeface="Arial"/>
              <a:buChar char="•"/>
            </a:pPr>
            <a:endParaRPr lang="en-US" dirty="0" smtClean="0">
              <a:latin typeface="Helvetica Neue Light"/>
              <a:cs typeface="Helvetica Neue Light"/>
            </a:endParaRPr>
          </a:p>
          <a:p>
            <a:pPr marL="285750" indent="-285750">
              <a:buFont typeface="Arial"/>
              <a:buChar char="•"/>
            </a:pPr>
            <a:r>
              <a:rPr lang="en-US" dirty="0" smtClean="0">
                <a:latin typeface="Helvetica Neue Light"/>
                <a:cs typeface="Helvetica Neue Light"/>
              </a:rPr>
              <a:t>Point-to-point reliable links (arbitrary delay)</a:t>
            </a:r>
          </a:p>
          <a:p>
            <a:pPr marL="285750" indent="-285750">
              <a:buFont typeface="Arial"/>
              <a:buChar char="•"/>
            </a:pPr>
            <a:endParaRPr lang="en-US" dirty="0" smtClean="0">
              <a:latin typeface="Helvetica Neue Light"/>
              <a:cs typeface="Helvetica Neue Light"/>
            </a:endParaRPr>
          </a:p>
          <a:p>
            <a:pPr marL="285750" indent="-285750">
              <a:buFont typeface="Arial"/>
              <a:buChar char="•"/>
            </a:pPr>
            <a:r>
              <a:rPr lang="en-US" dirty="0" smtClean="0">
                <a:solidFill>
                  <a:srgbClr val="FFFFFF"/>
                </a:solidFill>
                <a:latin typeface="Helvetica Neue Light"/>
                <a:cs typeface="Helvetica Neue Light"/>
              </a:rPr>
              <a:t>Nodes do not know if other nodes fail</a:t>
            </a:r>
          </a:p>
          <a:p>
            <a:pPr marL="285750" indent="-285750">
              <a:buFont typeface="Arial"/>
              <a:buChar char="•"/>
            </a:pPr>
            <a:endParaRPr lang="en-US" dirty="0">
              <a:solidFill>
                <a:srgbClr val="FFFFFF"/>
              </a:solidFill>
              <a:latin typeface="Helvetica Neue Light"/>
              <a:cs typeface="Helvetica Neue Light"/>
            </a:endParaRPr>
          </a:p>
          <a:p>
            <a:pPr marL="285750" indent="-285750">
              <a:buFont typeface="Arial"/>
              <a:buChar char="•"/>
            </a:pPr>
            <a:r>
              <a:rPr lang="en-US" dirty="0" smtClean="0">
                <a:solidFill>
                  <a:srgbClr val="FFFFFF"/>
                </a:solidFill>
                <a:latin typeface="Helvetica Neue Light"/>
                <a:cs typeface="Helvetica Neue Light"/>
              </a:rPr>
              <a:t>An operation should not have to wait for others to complete</a:t>
            </a:r>
            <a:endParaRPr lang="en-US" dirty="0">
              <a:solidFill>
                <a:srgbClr val="FFFFFF"/>
              </a:solidFill>
              <a:latin typeface="Helvetica Neue Light"/>
              <a:cs typeface="Helvetica Neue Light"/>
            </a:endParaRPr>
          </a:p>
        </p:txBody>
      </p:sp>
      <p:sp>
        <p:nvSpPr>
          <p:cNvPr id="40" name="TextBox 39"/>
          <p:cNvSpPr txBox="1"/>
          <p:nvPr/>
        </p:nvSpPr>
        <p:spPr>
          <a:xfrm>
            <a:off x="1969160" y="16211"/>
            <a:ext cx="5383480" cy="646331"/>
          </a:xfrm>
          <a:prstGeom prst="rect">
            <a:avLst/>
          </a:prstGeom>
          <a:noFill/>
        </p:spPr>
        <p:txBody>
          <a:bodyPr wrap="none" rtlCol="0">
            <a:spAutoFit/>
          </a:bodyPr>
          <a:lstStyle/>
          <a:p>
            <a:r>
              <a:rPr lang="en-US" sz="3600" dirty="0" smtClean="0">
                <a:solidFill>
                  <a:srgbClr val="000000"/>
                </a:solidFill>
                <a:latin typeface="Helvetica Neue Light"/>
                <a:cs typeface="Helvetica Neue Light"/>
              </a:rPr>
              <a:t>Distributed Storage Model</a:t>
            </a:r>
          </a:p>
        </p:txBody>
      </p:sp>
      <p:sp>
        <p:nvSpPr>
          <p:cNvPr id="4" name="Slide Number Placeholder 3"/>
          <p:cNvSpPr>
            <a:spLocks noGrp="1"/>
          </p:cNvSpPr>
          <p:nvPr>
            <p:ph type="sldNum" sz="quarter" idx="12"/>
          </p:nvPr>
        </p:nvSpPr>
        <p:spPr/>
        <p:txBody>
          <a:bodyPr/>
          <a:lstStyle/>
          <a:p>
            <a:fld id="{2BAAB71D-D585-B642-9E27-EE5DC697D035}" type="slidenum">
              <a:rPr lang="en-US" smtClean="0"/>
              <a:t>21</a:t>
            </a:fld>
            <a:endParaRPr lang="en-US"/>
          </a:p>
        </p:txBody>
      </p:sp>
      <p:pic>
        <p:nvPicPr>
          <p:cNvPr id="44" name="Picture 43"/>
          <p:cNvPicPr>
            <a:picLocks noChangeAspect="1"/>
          </p:cNvPicPr>
          <p:nvPr/>
        </p:nvPicPr>
        <p:blipFill>
          <a:blip r:embed="rId2"/>
          <a:stretch>
            <a:fillRect/>
          </a:stretch>
        </p:blipFill>
        <p:spPr>
          <a:xfrm>
            <a:off x="2724150" y="1139828"/>
            <a:ext cx="711200" cy="685800"/>
          </a:xfrm>
          <a:prstGeom prst="rect">
            <a:avLst/>
          </a:prstGeom>
          <a:ln>
            <a:noFill/>
            <a:prstDash val="dot"/>
            <a:headEnd type="arrow"/>
            <a:tailEnd type="arrow"/>
          </a:ln>
        </p:spPr>
      </p:pic>
      <p:pic>
        <p:nvPicPr>
          <p:cNvPr id="45" name="Picture 44"/>
          <p:cNvPicPr>
            <a:picLocks noChangeAspect="1"/>
          </p:cNvPicPr>
          <p:nvPr/>
        </p:nvPicPr>
        <p:blipFill>
          <a:blip r:embed="rId2"/>
          <a:stretch>
            <a:fillRect/>
          </a:stretch>
        </p:blipFill>
        <p:spPr>
          <a:xfrm>
            <a:off x="4479925" y="1139828"/>
            <a:ext cx="711200" cy="685800"/>
          </a:xfrm>
          <a:prstGeom prst="rect">
            <a:avLst/>
          </a:prstGeom>
          <a:ln>
            <a:noFill/>
            <a:prstDash val="dot"/>
            <a:headEnd type="arrow"/>
            <a:tailEnd type="arrow"/>
          </a:ln>
        </p:spPr>
      </p:pic>
      <p:pic>
        <p:nvPicPr>
          <p:cNvPr id="52" name="Picture 51"/>
          <p:cNvPicPr>
            <a:picLocks noChangeAspect="1"/>
          </p:cNvPicPr>
          <p:nvPr/>
        </p:nvPicPr>
        <p:blipFill>
          <a:blip r:embed="rId2"/>
          <a:stretch>
            <a:fillRect/>
          </a:stretch>
        </p:blipFill>
        <p:spPr>
          <a:xfrm>
            <a:off x="6489700" y="1292228"/>
            <a:ext cx="711200" cy="685800"/>
          </a:xfrm>
          <a:prstGeom prst="rect">
            <a:avLst/>
          </a:prstGeom>
          <a:ln w="3175" cmpd="sng">
            <a:noFill/>
            <a:prstDash val="dot"/>
            <a:headEnd type="arrow"/>
            <a:tailEnd type="arrow"/>
          </a:ln>
        </p:spPr>
      </p:pic>
      <p:pic>
        <p:nvPicPr>
          <p:cNvPr id="53" name="Picture 52"/>
          <p:cNvPicPr>
            <a:picLocks noChangeAspect="1"/>
          </p:cNvPicPr>
          <p:nvPr/>
        </p:nvPicPr>
        <p:blipFill>
          <a:blip r:embed="rId2"/>
          <a:stretch>
            <a:fillRect/>
          </a:stretch>
        </p:blipFill>
        <p:spPr>
          <a:xfrm>
            <a:off x="2724150" y="2720978"/>
            <a:ext cx="711200" cy="685800"/>
          </a:xfrm>
          <a:prstGeom prst="rect">
            <a:avLst/>
          </a:prstGeom>
          <a:ln>
            <a:noFill/>
            <a:prstDash val="dot"/>
            <a:headEnd type="arrow"/>
            <a:tailEnd type="arrow"/>
          </a:ln>
        </p:spPr>
      </p:pic>
      <p:pic>
        <p:nvPicPr>
          <p:cNvPr id="55" name="Picture 54"/>
          <p:cNvPicPr>
            <a:picLocks noChangeAspect="1"/>
          </p:cNvPicPr>
          <p:nvPr/>
        </p:nvPicPr>
        <p:blipFill>
          <a:blip r:embed="rId2"/>
          <a:stretch>
            <a:fillRect/>
          </a:stretch>
        </p:blipFill>
        <p:spPr>
          <a:xfrm>
            <a:off x="4479925" y="2873378"/>
            <a:ext cx="711200" cy="685800"/>
          </a:xfrm>
          <a:prstGeom prst="rect">
            <a:avLst/>
          </a:prstGeom>
          <a:ln>
            <a:noFill/>
            <a:prstDash val="dot"/>
            <a:headEnd type="arrow"/>
            <a:tailEnd type="arrow"/>
          </a:ln>
        </p:spPr>
      </p:pic>
      <p:pic>
        <p:nvPicPr>
          <p:cNvPr id="56" name="Picture 55"/>
          <p:cNvPicPr>
            <a:picLocks noChangeAspect="1"/>
          </p:cNvPicPr>
          <p:nvPr/>
        </p:nvPicPr>
        <p:blipFill>
          <a:blip r:embed="rId2"/>
          <a:stretch>
            <a:fillRect/>
          </a:stretch>
        </p:blipFill>
        <p:spPr>
          <a:xfrm>
            <a:off x="6489700" y="2952753"/>
            <a:ext cx="711200" cy="685800"/>
          </a:xfrm>
          <a:prstGeom prst="rect">
            <a:avLst/>
          </a:prstGeom>
          <a:ln w="3175" cmpd="sng">
            <a:noFill/>
            <a:prstDash val="dot"/>
            <a:headEnd type="arrow"/>
            <a:tailEnd type="arrow"/>
          </a:ln>
        </p:spPr>
      </p:pic>
      <p:pic>
        <p:nvPicPr>
          <p:cNvPr id="57" name="Picture 56"/>
          <p:cNvPicPr>
            <a:picLocks noChangeAspect="1"/>
          </p:cNvPicPr>
          <p:nvPr/>
        </p:nvPicPr>
        <p:blipFill>
          <a:blip r:embed="rId3"/>
          <a:stretch>
            <a:fillRect/>
          </a:stretch>
        </p:blipFill>
        <p:spPr>
          <a:xfrm>
            <a:off x="871490" y="3162303"/>
            <a:ext cx="793749" cy="793749"/>
          </a:xfrm>
          <a:prstGeom prst="rect">
            <a:avLst/>
          </a:prstGeom>
        </p:spPr>
      </p:pic>
      <p:pic>
        <p:nvPicPr>
          <p:cNvPr id="58" name="Picture 57"/>
          <p:cNvPicPr>
            <a:picLocks noChangeAspect="1"/>
          </p:cNvPicPr>
          <p:nvPr/>
        </p:nvPicPr>
        <p:blipFill>
          <a:blip r:embed="rId3"/>
          <a:stretch>
            <a:fillRect/>
          </a:stretch>
        </p:blipFill>
        <p:spPr>
          <a:xfrm>
            <a:off x="871490" y="653306"/>
            <a:ext cx="777553" cy="777553"/>
          </a:xfrm>
          <a:prstGeom prst="rect">
            <a:avLst/>
          </a:prstGeom>
        </p:spPr>
      </p:pic>
      <p:pic>
        <p:nvPicPr>
          <p:cNvPr id="59" name="Picture 58"/>
          <p:cNvPicPr>
            <a:picLocks noChangeAspect="1"/>
          </p:cNvPicPr>
          <p:nvPr/>
        </p:nvPicPr>
        <p:blipFill>
          <a:blip r:embed="rId3"/>
          <a:stretch>
            <a:fillRect/>
          </a:stretch>
        </p:blipFill>
        <p:spPr>
          <a:xfrm>
            <a:off x="7810289" y="503832"/>
            <a:ext cx="777553" cy="777553"/>
          </a:xfrm>
          <a:prstGeom prst="rect">
            <a:avLst/>
          </a:prstGeom>
        </p:spPr>
      </p:pic>
      <p:pic>
        <p:nvPicPr>
          <p:cNvPr id="63" name="Picture 62"/>
          <p:cNvPicPr>
            <a:picLocks noChangeAspect="1"/>
          </p:cNvPicPr>
          <p:nvPr/>
        </p:nvPicPr>
        <p:blipFill>
          <a:blip r:embed="rId3"/>
          <a:stretch>
            <a:fillRect/>
          </a:stretch>
        </p:blipFill>
        <p:spPr>
          <a:xfrm>
            <a:off x="7794093" y="3162303"/>
            <a:ext cx="793749" cy="793749"/>
          </a:xfrm>
          <a:prstGeom prst="rect">
            <a:avLst/>
          </a:prstGeom>
        </p:spPr>
      </p:pic>
      <p:cxnSp>
        <p:nvCxnSpPr>
          <p:cNvPr id="64" name="Straight Arrow Connector 63"/>
          <p:cNvCxnSpPr>
            <a:stCxn id="58" idx="3"/>
            <a:endCxn id="44"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58" idx="3"/>
            <a:endCxn id="53"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63" idx="1"/>
            <a:endCxn id="45"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59" idx="1"/>
            <a:endCxn id="45"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57" idx="3"/>
            <a:endCxn id="44"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a:stCxn id="59" idx="1"/>
            <a:endCxn id="53"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59" idx="1"/>
            <a:endCxn id="55"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58" idx="3"/>
            <a:endCxn id="55"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59" idx="1"/>
            <a:endCxn id="56"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a:stCxn id="63" idx="1"/>
            <a:endCxn id="53"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a:stCxn id="63" idx="1"/>
            <a:endCxn id="55"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stCxn id="63" idx="1"/>
            <a:endCxn id="52"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a:stCxn id="63" idx="1"/>
            <a:endCxn id="44"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a:stCxn id="57" idx="3"/>
            <a:endCxn id="45"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7" idx="3"/>
            <a:endCxn id="52"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endCxn id="45" idx="2"/>
          </p:cNvCxnSpPr>
          <p:nvPr/>
        </p:nvCxnSpPr>
        <p:spPr>
          <a:xfrm flipV="1">
            <a:off x="1649364" y="1825628"/>
            <a:ext cx="318616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4111625" y="3778250"/>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82" name="Straight Arrow Connector 81"/>
          <p:cNvCxnSpPr>
            <a:stCxn id="58" idx="3"/>
            <a:endCxn id="45"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endCxn id="45" idx="1"/>
          </p:cNvCxnSpPr>
          <p:nvPr/>
        </p:nvCxnSpPr>
        <p:spPr>
          <a:xfrm flipV="1">
            <a:off x="1801443" y="1482728"/>
            <a:ext cx="2678482"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a:endCxn id="52" idx="3"/>
          </p:cNvCxnSpPr>
          <p:nvPr/>
        </p:nvCxnSpPr>
        <p:spPr>
          <a:xfrm flipH="1">
            <a:off x="7200900" y="1042083"/>
            <a:ext cx="593193" cy="593045"/>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1649043" y="1042083"/>
            <a:ext cx="4840657" cy="5930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372823" y="2162694"/>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87" name="TextBox 86"/>
          <p:cNvSpPr txBox="1"/>
          <p:nvPr/>
        </p:nvSpPr>
        <p:spPr>
          <a:xfrm>
            <a:off x="7673881" y="20891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cxnSp>
        <p:nvCxnSpPr>
          <p:cNvPr id="88" name="Straight Arrow Connector 87"/>
          <p:cNvCxnSpPr/>
          <p:nvPr/>
        </p:nvCxnSpPr>
        <p:spPr>
          <a:xfrm flipH="1">
            <a:off x="3435350" y="892609"/>
            <a:ext cx="4238531"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068587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97703" y="4512101"/>
            <a:ext cx="6471547" cy="2308324"/>
          </a:xfrm>
          <a:prstGeom prst="rect">
            <a:avLst/>
          </a:prstGeom>
        </p:spPr>
        <p:txBody>
          <a:bodyPr wrap="square">
            <a:spAutoFit/>
          </a:bodyPr>
          <a:lstStyle/>
          <a:p>
            <a:pPr marL="285750" indent="-285750">
              <a:buFont typeface="Arial"/>
              <a:buChar char="•"/>
            </a:pPr>
            <a:r>
              <a:rPr lang="en-US" dirty="0" smtClean="0">
                <a:latin typeface="Helvetica Neue Light"/>
                <a:cs typeface="Helvetica Neue Light"/>
              </a:rPr>
              <a:t>Client server architecture, nodes can fail (no. of server failures is </a:t>
            </a:r>
            <a:r>
              <a:rPr lang="en-US" smtClean="0">
                <a:latin typeface="Helvetica Neue Light"/>
                <a:cs typeface="Helvetica Neue Light"/>
              </a:rPr>
              <a:t>limited)</a:t>
            </a:r>
            <a:endParaRPr lang="en-US" dirty="0" smtClean="0">
              <a:latin typeface="Helvetica Neue Light"/>
              <a:cs typeface="Helvetica Neue Light"/>
            </a:endParaRPr>
          </a:p>
          <a:p>
            <a:pPr marL="285750" indent="-285750">
              <a:buFont typeface="Arial"/>
              <a:buChar char="•"/>
            </a:pPr>
            <a:endParaRPr lang="en-US" dirty="0" smtClean="0">
              <a:latin typeface="Helvetica Neue Light"/>
              <a:cs typeface="Helvetica Neue Light"/>
            </a:endParaRPr>
          </a:p>
          <a:p>
            <a:pPr marL="285750" indent="-285750">
              <a:buFont typeface="Arial"/>
              <a:buChar char="•"/>
            </a:pPr>
            <a:r>
              <a:rPr lang="en-US" dirty="0" smtClean="0">
                <a:latin typeface="Helvetica Neue Light"/>
                <a:cs typeface="Helvetica Neue Light"/>
              </a:rPr>
              <a:t>Point-to-point reliable links (arbitrary delay).</a:t>
            </a:r>
          </a:p>
          <a:p>
            <a:pPr marL="285750" indent="-285750">
              <a:buFont typeface="Arial"/>
              <a:buChar char="•"/>
            </a:pPr>
            <a:endParaRPr lang="en-US" dirty="0" smtClean="0">
              <a:latin typeface="Helvetica Neue Light"/>
              <a:cs typeface="Helvetica Neue Light"/>
            </a:endParaRPr>
          </a:p>
          <a:p>
            <a:pPr marL="285750" indent="-285750">
              <a:buFont typeface="Arial"/>
              <a:buChar char="•"/>
            </a:pPr>
            <a:r>
              <a:rPr lang="en-US" dirty="0" smtClean="0">
                <a:latin typeface="Helvetica Neue Light"/>
                <a:cs typeface="Helvetica Neue Light"/>
              </a:rPr>
              <a:t>Nodes do not know if other nodes fail</a:t>
            </a:r>
          </a:p>
          <a:p>
            <a:pPr marL="285750" indent="-285750">
              <a:buFont typeface="Arial"/>
              <a:buChar char="•"/>
            </a:pPr>
            <a:endParaRPr lang="en-US" dirty="0">
              <a:latin typeface="Helvetica Neue Light"/>
              <a:cs typeface="Helvetica Neue Light"/>
            </a:endParaRPr>
          </a:p>
          <a:p>
            <a:pPr marL="285750" indent="-285750">
              <a:buFont typeface="Arial"/>
              <a:buChar char="•"/>
            </a:pPr>
            <a:r>
              <a:rPr lang="en-US" dirty="0" smtClean="0">
                <a:solidFill>
                  <a:srgbClr val="FFFFFF"/>
                </a:solidFill>
                <a:latin typeface="Helvetica Neue Light"/>
                <a:cs typeface="Helvetica Neue Light"/>
              </a:rPr>
              <a:t>An operation should not have to wait for others to complete</a:t>
            </a:r>
            <a:endParaRPr lang="en-US" dirty="0">
              <a:solidFill>
                <a:srgbClr val="FFFFFF"/>
              </a:solidFill>
              <a:latin typeface="Helvetica Neue Light"/>
              <a:cs typeface="Helvetica Neue Light"/>
            </a:endParaRPr>
          </a:p>
        </p:txBody>
      </p:sp>
      <p:sp>
        <p:nvSpPr>
          <p:cNvPr id="40" name="TextBox 39"/>
          <p:cNvSpPr txBox="1"/>
          <p:nvPr/>
        </p:nvSpPr>
        <p:spPr>
          <a:xfrm>
            <a:off x="1969160" y="16211"/>
            <a:ext cx="5383480" cy="646331"/>
          </a:xfrm>
          <a:prstGeom prst="rect">
            <a:avLst/>
          </a:prstGeom>
          <a:noFill/>
        </p:spPr>
        <p:txBody>
          <a:bodyPr wrap="none" rtlCol="0">
            <a:spAutoFit/>
          </a:bodyPr>
          <a:lstStyle/>
          <a:p>
            <a:r>
              <a:rPr lang="en-US" sz="3600" dirty="0" smtClean="0">
                <a:solidFill>
                  <a:srgbClr val="000000"/>
                </a:solidFill>
                <a:latin typeface="Helvetica Neue Light"/>
                <a:cs typeface="Helvetica Neue Light"/>
              </a:rPr>
              <a:t>Distributed Storage Model</a:t>
            </a:r>
          </a:p>
        </p:txBody>
      </p:sp>
      <p:sp>
        <p:nvSpPr>
          <p:cNvPr id="4" name="Slide Number Placeholder 3"/>
          <p:cNvSpPr>
            <a:spLocks noGrp="1"/>
          </p:cNvSpPr>
          <p:nvPr>
            <p:ph type="sldNum" sz="quarter" idx="12"/>
          </p:nvPr>
        </p:nvSpPr>
        <p:spPr/>
        <p:txBody>
          <a:bodyPr/>
          <a:lstStyle/>
          <a:p>
            <a:fld id="{2BAAB71D-D585-B642-9E27-EE5DC697D035}" type="slidenum">
              <a:rPr lang="en-US" smtClean="0"/>
              <a:t>22</a:t>
            </a:fld>
            <a:endParaRPr lang="en-US"/>
          </a:p>
        </p:txBody>
      </p:sp>
      <p:pic>
        <p:nvPicPr>
          <p:cNvPr id="44" name="Picture 43"/>
          <p:cNvPicPr>
            <a:picLocks noChangeAspect="1"/>
          </p:cNvPicPr>
          <p:nvPr/>
        </p:nvPicPr>
        <p:blipFill>
          <a:blip r:embed="rId2"/>
          <a:stretch>
            <a:fillRect/>
          </a:stretch>
        </p:blipFill>
        <p:spPr>
          <a:xfrm>
            <a:off x="2724150" y="1139828"/>
            <a:ext cx="711200" cy="685800"/>
          </a:xfrm>
          <a:prstGeom prst="rect">
            <a:avLst/>
          </a:prstGeom>
          <a:ln>
            <a:noFill/>
            <a:prstDash val="dot"/>
            <a:headEnd type="arrow"/>
            <a:tailEnd type="arrow"/>
          </a:ln>
        </p:spPr>
      </p:pic>
      <p:pic>
        <p:nvPicPr>
          <p:cNvPr id="45" name="Picture 44"/>
          <p:cNvPicPr>
            <a:picLocks noChangeAspect="1"/>
          </p:cNvPicPr>
          <p:nvPr/>
        </p:nvPicPr>
        <p:blipFill>
          <a:blip r:embed="rId2"/>
          <a:stretch>
            <a:fillRect/>
          </a:stretch>
        </p:blipFill>
        <p:spPr>
          <a:xfrm>
            <a:off x="4479925" y="1139828"/>
            <a:ext cx="711200" cy="685800"/>
          </a:xfrm>
          <a:prstGeom prst="rect">
            <a:avLst/>
          </a:prstGeom>
          <a:ln>
            <a:noFill/>
            <a:prstDash val="dot"/>
            <a:headEnd type="arrow"/>
            <a:tailEnd type="arrow"/>
          </a:ln>
        </p:spPr>
      </p:pic>
      <p:pic>
        <p:nvPicPr>
          <p:cNvPr id="52" name="Picture 51"/>
          <p:cNvPicPr>
            <a:picLocks noChangeAspect="1"/>
          </p:cNvPicPr>
          <p:nvPr/>
        </p:nvPicPr>
        <p:blipFill>
          <a:blip r:embed="rId2"/>
          <a:stretch>
            <a:fillRect/>
          </a:stretch>
        </p:blipFill>
        <p:spPr>
          <a:xfrm>
            <a:off x="6489700" y="1292228"/>
            <a:ext cx="711200" cy="685800"/>
          </a:xfrm>
          <a:prstGeom prst="rect">
            <a:avLst/>
          </a:prstGeom>
          <a:ln w="3175" cmpd="sng">
            <a:noFill/>
            <a:prstDash val="dot"/>
            <a:headEnd type="arrow"/>
            <a:tailEnd type="arrow"/>
          </a:ln>
        </p:spPr>
      </p:pic>
      <p:pic>
        <p:nvPicPr>
          <p:cNvPr id="53" name="Picture 52"/>
          <p:cNvPicPr>
            <a:picLocks noChangeAspect="1"/>
          </p:cNvPicPr>
          <p:nvPr/>
        </p:nvPicPr>
        <p:blipFill>
          <a:blip r:embed="rId2"/>
          <a:stretch>
            <a:fillRect/>
          </a:stretch>
        </p:blipFill>
        <p:spPr>
          <a:xfrm>
            <a:off x="2724150" y="2720978"/>
            <a:ext cx="711200" cy="685800"/>
          </a:xfrm>
          <a:prstGeom prst="rect">
            <a:avLst/>
          </a:prstGeom>
          <a:ln>
            <a:noFill/>
            <a:prstDash val="dot"/>
            <a:headEnd type="arrow"/>
            <a:tailEnd type="arrow"/>
          </a:ln>
        </p:spPr>
      </p:pic>
      <p:pic>
        <p:nvPicPr>
          <p:cNvPr id="55" name="Picture 54"/>
          <p:cNvPicPr>
            <a:picLocks noChangeAspect="1"/>
          </p:cNvPicPr>
          <p:nvPr/>
        </p:nvPicPr>
        <p:blipFill>
          <a:blip r:embed="rId2"/>
          <a:stretch>
            <a:fillRect/>
          </a:stretch>
        </p:blipFill>
        <p:spPr>
          <a:xfrm>
            <a:off x="4479925" y="2873378"/>
            <a:ext cx="711200" cy="685800"/>
          </a:xfrm>
          <a:prstGeom prst="rect">
            <a:avLst/>
          </a:prstGeom>
          <a:ln>
            <a:noFill/>
            <a:prstDash val="dot"/>
            <a:headEnd type="arrow"/>
            <a:tailEnd type="arrow"/>
          </a:ln>
        </p:spPr>
      </p:pic>
      <p:pic>
        <p:nvPicPr>
          <p:cNvPr id="56" name="Picture 55"/>
          <p:cNvPicPr>
            <a:picLocks noChangeAspect="1"/>
          </p:cNvPicPr>
          <p:nvPr/>
        </p:nvPicPr>
        <p:blipFill>
          <a:blip r:embed="rId2"/>
          <a:stretch>
            <a:fillRect/>
          </a:stretch>
        </p:blipFill>
        <p:spPr>
          <a:xfrm>
            <a:off x="6489700" y="2952753"/>
            <a:ext cx="711200" cy="685800"/>
          </a:xfrm>
          <a:prstGeom prst="rect">
            <a:avLst/>
          </a:prstGeom>
          <a:ln w="3175" cmpd="sng">
            <a:noFill/>
            <a:prstDash val="dot"/>
            <a:headEnd type="arrow"/>
            <a:tailEnd type="arrow"/>
          </a:ln>
        </p:spPr>
      </p:pic>
      <p:pic>
        <p:nvPicPr>
          <p:cNvPr id="57" name="Picture 56"/>
          <p:cNvPicPr>
            <a:picLocks noChangeAspect="1"/>
          </p:cNvPicPr>
          <p:nvPr/>
        </p:nvPicPr>
        <p:blipFill>
          <a:blip r:embed="rId3"/>
          <a:stretch>
            <a:fillRect/>
          </a:stretch>
        </p:blipFill>
        <p:spPr>
          <a:xfrm>
            <a:off x="871490" y="3162303"/>
            <a:ext cx="793749" cy="793749"/>
          </a:xfrm>
          <a:prstGeom prst="rect">
            <a:avLst/>
          </a:prstGeom>
        </p:spPr>
      </p:pic>
      <p:pic>
        <p:nvPicPr>
          <p:cNvPr id="58" name="Picture 57"/>
          <p:cNvPicPr>
            <a:picLocks noChangeAspect="1"/>
          </p:cNvPicPr>
          <p:nvPr/>
        </p:nvPicPr>
        <p:blipFill>
          <a:blip r:embed="rId3"/>
          <a:stretch>
            <a:fillRect/>
          </a:stretch>
        </p:blipFill>
        <p:spPr>
          <a:xfrm>
            <a:off x="871490" y="653306"/>
            <a:ext cx="777553" cy="777553"/>
          </a:xfrm>
          <a:prstGeom prst="rect">
            <a:avLst/>
          </a:prstGeom>
        </p:spPr>
      </p:pic>
      <p:pic>
        <p:nvPicPr>
          <p:cNvPr id="59" name="Picture 58"/>
          <p:cNvPicPr>
            <a:picLocks noChangeAspect="1"/>
          </p:cNvPicPr>
          <p:nvPr/>
        </p:nvPicPr>
        <p:blipFill>
          <a:blip r:embed="rId3"/>
          <a:stretch>
            <a:fillRect/>
          </a:stretch>
        </p:blipFill>
        <p:spPr>
          <a:xfrm>
            <a:off x="7810289" y="503832"/>
            <a:ext cx="777553" cy="777553"/>
          </a:xfrm>
          <a:prstGeom prst="rect">
            <a:avLst/>
          </a:prstGeom>
        </p:spPr>
      </p:pic>
      <p:pic>
        <p:nvPicPr>
          <p:cNvPr id="63" name="Picture 62"/>
          <p:cNvPicPr>
            <a:picLocks noChangeAspect="1"/>
          </p:cNvPicPr>
          <p:nvPr/>
        </p:nvPicPr>
        <p:blipFill>
          <a:blip r:embed="rId3"/>
          <a:stretch>
            <a:fillRect/>
          </a:stretch>
        </p:blipFill>
        <p:spPr>
          <a:xfrm>
            <a:off x="7794093" y="3162303"/>
            <a:ext cx="793749" cy="793749"/>
          </a:xfrm>
          <a:prstGeom prst="rect">
            <a:avLst/>
          </a:prstGeom>
        </p:spPr>
      </p:pic>
      <p:cxnSp>
        <p:nvCxnSpPr>
          <p:cNvPr id="64" name="Straight Arrow Connector 63"/>
          <p:cNvCxnSpPr>
            <a:stCxn id="58" idx="3"/>
            <a:endCxn id="44"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58" idx="3"/>
            <a:endCxn id="53"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63" idx="1"/>
            <a:endCxn id="45"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59" idx="1"/>
            <a:endCxn id="45"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57" idx="3"/>
            <a:endCxn id="44"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a:stCxn id="59" idx="1"/>
            <a:endCxn id="53"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59" idx="1"/>
            <a:endCxn id="55"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58" idx="3"/>
            <a:endCxn id="55"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59" idx="1"/>
            <a:endCxn id="56"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a:stCxn id="63" idx="1"/>
            <a:endCxn id="53"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a:stCxn id="63" idx="1"/>
            <a:endCxn id="55"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stCxn id="63" idx="1"/>
            <a:endCxn id="52"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a:stCxn id="63" idx="1"/>
            <a:endCxn id="44"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a:stCxn id="57" idx="3"/>
            <a:endCxn id="45"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7" idx="3"/>
            <a:endCxn id="52"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endCxn id="45" idx="2"/>
          </p:cNvCxnSpPr>
          <p:nvPr/>
        </p:nvCxnSpPr>
        <p:spPr>
          <a:xfrm flipV="1">
            <a:off x="1649364" y="1825628"/>
            <a:ext cx="318616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4111625" y="3778250"/>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82" name="Straight Arrow Connector 81"/>
          <p:cNvCxnSpPr>
            <a:stCxn id="58" idx="3"/>
            <a:endCxn id="45"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endCxn id="45" idx="1"/>
          </p:cNvCxnSpPr>
          <p:nvPr/>
        </p:nvCxnSpPr>
        <p:spPr>
          <a:xfrm flipV="1">
            <a:off x="1801443" y="1482728"/>
            <a:ext cx="2678482"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a:endCxn id="52" idx="3"/>
          </p:cNvCxnSpPr>
          <p:nvPr/>
        </p:nvCxnSpPr>
        <p:spPr>
          <a:xfrm flipH="1">
            <a:off x="7200900" y="1042083"/>
            <a:ext cx="593193" cy="593045"/>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a:off x="1649043" y="1042083"/>
            <a:ext cx="4840657" cy="5930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86" name="TextBox 85"/>
          <p:cNvSpPr txBox="1"/>
          <p:nvPr/>
        </p:nvSpPr>
        <p:spPr>
          <a:xfrm>
            <a:off x="372823" y="2162694"/>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87" name="TextBox 86"/>
          <p:cNvSpPr txBox="1"/>
          <p:nvPr/>
        </p:nvSpPr>
        <p:spPr>
          <a:xfrm>
            <a:off x="7673881" y="20891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cxnSp>
        <p:nvCxnSpPr>
          <p:cNvPr id="88" name="Straight Arrow Connector 87"/>
          <p:cNvCxnSpPr/>
          <p:nvPr/>
        </p:nvCxnSpPr>
        <p:spPr>
          <a:xfrm flipH="1">
            <a:off x="3435350" y="892609"/>
            <a:ext cx="4238531"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056451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BAAB71D-D585-B642-9E27-EE5DC697D035}" type="slidenum">
              <a:rPr lang="en-US" smtClean="0"/>
              <a:t>23</a:t>
            </a:fld>
            <a:endParaRPr lang="en-US"/>
          </a:p>
        </p:txBody>
      </p:sp>
      <p:sp>
        <p:nvSpPr>
          <p:cNvPr id="86" name="TextBox 85"/>
          <p:cNvSpPr txBox="1"/>
          <p:nvPr/>
        </p:nvSpPr>
        <p:spPr>
          <a:xfrm>
            <a:off x="372823" y="2162694"/>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pic>
        <p:nvPicPr>
          <p:cNvPr id="131" name="Picture 130"/>
          <p:cNvPicPr>
            <a:picLocks noChangeAspect="1"/>
          </p:cNvPicPr>
          <p:nvPr/>
        </p:nvPicPr>
        <p:blipFill>
          <a:blip r:embed="rId2"/>
          <a:stretch>
            <a:fillRect/>
          </a:stretch>
        </p:blipFill>
        <p:spPr>
          <a:xfrm>
            <a:off x="2724150" y="1139828"/>
            <a:ext cx="711200" cy="685800"/>
          </a:xfrm>
          <a:prstGeom prst="rect">
            <a:avLst/>
          </a:prstGeom>
          <a:ln>
            <a:noFill/>
            <a:prstDash val="dot"/>
            <a:headEnd type="arrow"/>
            <a:tailEnd type="arrow"/>
          </a:ln>
        </p:spPr>
      </p:pic>
      <p:pic>
        <p:nvPicPr>
          <p:cNvPr id="132" name="Picture 131"/>
          <p:cNvPicPr>
            <a:picLocks noChangeAspect="1"/>
          </p:cNvPicPr>
          <p:nvPr/>
        </p:nvPicPr>
        <p:blipFill>
          <a:blip r:embed="rId2"/>
          <a:stretch>
            <a:fillRect/>
          </a:stretch>
        </p:blipFill>
        <p:spPr>
          <a:xfrm>
            <a:off x="4479925" y="1139828"/>
            <a:ext cx="711200" cy="685800"/>
          </a:xfrm>
          <a:prstGeom prst="rect">
            <a:avLst/>
          </a:prstGeom>
          <a:ln>
            <a:noFill/>
            <a:prstDash val="dot"/>
            <a:headEnd type="arrow"/>
            <a:tailEnd type="arrow"/>
          </a:ln>
        </p:spPr>
      </p:pic>
      <p:pic>
        <p:nvPicPr>
          <p:cNvPr id="133" name="Picture 132"/>
          <p:cNvPicPr>
            <a:picLocks noChangeAspect="1"/>
          </p:cNvPicPr>
          <p:nvPr/>
        </p:nvPicPr>
        <p:blipFill>
          <a:blip r:embed="rId2"/>
          <a:stretch>
            <a:fillRect/>
          </a:stretch>
        </p:blipFill>
        <p:spPr>
          <a:xfrm>
            <a:off x="6489700" y="1292228"/>
            <a:ext cx="711200" cy="685800"/>
          </a:xfrm>
          <a:prstGeom prst="rect">
            <a:avLst/>
          </a:prstGeom>
          <a:ln w="3175" cmpd="sng">
            <a:noFill/>
            <a:prstDash val="dot"/>
            <a:headEnd type="arrow"/>
            <a:tailEnd type="arrow"/>
          </a:ln>
        </p:spPr>
      </p:pic>
      <p:pic>
        <p:nvPicPr>
          <p:cNvPr id="134" name="Picture 133"/>
          <p:cNvPicPr>
            <a:picLocks noChangeAspect="1"/>
          </p:cNvPicPr>
          <p:nvPr/>
        </p:nvPicPr>
        <p:blipFill>
          <a:blip r:embed="rId2"/>
          <a:stretch>
            <a:fillRect/>
          </a:stretch>
        </p:blipFill>
        <p:spPr>
          <a:xfrm>
            <a:off x="2724150" y="2720978"/>
            <a:ext cx="711200" cy="685800"/>
          </a:xfrm>
          <a:prstGeom prst="rect">
            <a:avLst/>
          </a:prstGeom>
          <a:ln>
            <a:noFill/>
            <a:prstDash val="dot"/>
            <a:headEnd type="arrow"/>
            <a:tailEnd type="arrow"/>
          </a:ln>
        </p:spPr>
      </p:pic>
      <p:pic>
        <p:nvPicPr>
          <p:cNvPr id="135" name="Picture 134"/>
          <p:cNvPicPr>
            <a:picLocks noChangeAspect="1"/>
          </p:cNvPicPr>
          <p:nvPr/>
        </p:nvPicPr>
        <p:blipFill>
          <a:blip r:embed="rId2"/>
          <a:stretch>
            <a:fillRect/>
          </a:stretch>
        </p:blipFill>
        <p:spPr>
          <a:xfrm>
            <a:off x="4479925" y="2873378"/>
            <a:ext cx="711200" cy="685800"/>
          </a:xfrm>
          <a:prstGeom prst="rect">
            <a:avLst/>
          </a:prstGeom>
          <a:ln>
            <a:noFill/>
            <a:prstDash val="dot"/>
            <a:headEnd type="arrow"/>
            <a:tailEnd type="arrow"/>
          </a:ln>
        </p:spPr>
      </p:pic>
      <p:pic>
        <p:nvPicPr>
          <p:cNvPr id="136" name="Picture 135"/>
          <p:cNvPicPr>
            <a:picLocks noChangeAspect="1"/>
          </p:cNvPicPr>
          <p:nvPr/>
        </p:nvPicPr>
        <p:blipFill>
          <a:blip r:embed="rId2"/>
          <a:stretch>
            <a:fillRect/>
          </a:stretch>
        </p:blipFill>
        <p:spPr>
          <a:xfrm>
            <a:off x="6489700" y="2952753"/>
            <a:ext cx="711200" cy="685800"/>
          </a:xfrm>
          <a:prstGeom prst="rect">
            <a:avLst/>
          </a:prstGeom>
          <a:ln w="3175" cmpd="sng">
            <a:noFill/>
            <a:prstDash val="dot"/>
            <a:headEnd type="arrow"/>
            <a:tailEnd type="arrow"/>
          </a:ln>
        </p:spPr>
      </p:pic>
      <p:pic>
        <p:nvPicPr>
          <p:cNvPr id="137" name="Picture 136"/>
          <p:cNvPicPr>
            <a:picLocks noChangeAspect="1"/>
          </p:cNvPicPr>
          <p:nvPr/>
        </p:nvPicPr>
        <p:blipFill>
          <a:blip r:embed="rId3"/>
          <a:stretch>
            <a:fillRect/>
          </a:stretch>
        </p:blipFill>
        <p:spPr>
          <a:xfrm>
            <a:off x="871490" y="3162303"/>
            <a:ext cx="793749" cy="793749"/>
          </a:xfrm>
          <a:prstGeom prst="rect">
            <a:avLst/>
          </a:prstGeom>
        </p:spPr>
      </p:pic>
      <p:pic>
        <p:nvPicPr>
          <p:cNvPr id="138" name="Picture 137"/>
          <p:cNvPicPr>
            <a:picLocks noChangeAspect="1"/>
          </p:cNvPicPr>
          <p:nvPr/>
        </p:nvPicPr>
        <p:blipFill>
          <a:blip r:embed="rId3"/>
          <a:stretch>
            <a:fillRect/>
          </a:stretch>
        </p:blipFill>
        <p:spPr>
          <a:xfrm>
            <a:off x="871490" y="653306"/>
            <a:ext cx="777553" cy="777553"/>
          </a:xfrm>
          <a:prstGeom prst="rect">
            <a:avLst/>
          </a:prstGeom>
        </p:spPr>
      </p:pic>
      <p:pic>
        <p:nvPicPr>
          <p:cNvPr id="139" name="Picture 138"/>
          <p:cNvPicPr>
            <a:picLocks noChangeAspect="1"/>
          </p:cNvPicPr>
          <p:nvPr/>
        </p:nvPicPr>
        <p:blipFill>
          <a:blip r:embed="rId3"/>
          <a:stretch>
            <a:fillRect/>
          </a:stretch>
        </p:blipFill>
        <p:spPr>
          <a:xfrm>
            <a:off x="7810289" y="503832"/>
            <a:ext cx="777553" cy="777553"/>
          </a:xfrm>
          <a:prstGeom prst="rect">
            <a:avLst/>
          </a:prstGeom>
        </p:spPr>
      </p:pic>
      <p:pic>
        <p:nvPicPr>
          <p:cNvPr id="140" name="Picture 139"/>
          <p:cNvPicPr>
            <a:picLocks noChangeAspect="1"/>
          </p:cNvPicPr>
          <p:nvPr/>
        </p:nvPicPr>
        <p:blipFill>
          <a:blip r:embed="rId3"/>
          <a:stretch>
            <a:fillRect/>
          </a:stretch>
        </p:blipFill>
        <p:spPr>
          <a:xfrm>
            <a:off x="7794093" y="3162303"/>
            <a:ext cx="793749" cy="793749"/>
          </a:xfrm>
          <a:prstGeom prst="rect">
            <a:avLst/>
          </a:prstGeom>
        </p:spPr>
      </p:pic>
      <p:cxnSp>
        <p:nvCxnSpPr>
          <p:cNvPr id="141" name="Straight Arrow Connector 140"/>
          <p:cNvCxnSpPr>
            <a:stCxn id="138" idx="3"/>
            <a:endCxn id="131"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2" name="Straight Arrow Connector 141"/>
          <p:cNvCxnSpPr>
            <a:stCxn id="138" idx="3"/>
            <a:endCxn id="134"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3" name="Straight Arrow Connector 142"/>
          <p:cNvCxnSpPr>
            <a:stCxn id="140" idx="1"/>
            <a:endCxn id="132"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4" name="Straight Arrow Connector 143"/>
          <p:cNvCxnSpPr>
            <a:stCxn id="139" idx="1"/>
            <a:endCxn id="132"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5" name="Straight Arrow Connector 144"/>
          <p:cNvCxnSpPr>
            <a:stCxn id="137" idx="3"/>
            <a:endCxn id="131"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6" name="Straight Arrow Connector 145"/>
          <p:cNvCxnSpPr>
            <a:stCxn id="139" idx="1"/>
            <a:endCxn id="134"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7" name="Straight Arrow Connector 146"/>
          <p:cNvCxnSpPr>
            <a:stCxn id="139" idx="1"/>
            <a:endCxn id="135"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8" name="Straight Arrow Connector 147"/>
          <p:cNvCxnSpPr>
            <a:stCxn id="138" idx="3"/>
            <a:endCxn id="135"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49" name="Straight Arrow Connector 148"/>
          <p:cNvCxnSpPr>
            <a:stCxn id="139" idx="1"/>
            <a:endCxn id="136"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0" name="Straight Arrow Connector 149"/>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1" name="Straight Arrow Connector 150"/>
          <p:cNvCxnSpPr>
            <a:stCxn id="140" idx="1"/>
            <a:endCxn id="134"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2" name="Straight Arrow Connector 151"/>
          <p:cNvCxnSpPr>
            <a:stCxn id="140" idx="1"/>
            <a:endCxn id="135"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3" name="Straight Arrow Connector 152"/>
          <p:cNvCxnSpPr>
            <a:stCxn id="140" idx="1"/>
            <a:endCxn id="133"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4" name="Straight Arrow Connector 153"/>
          <p:cNvCxnSpPr>
            <a:stCxn id="140" idx="1"/>
            <a:endCxn id="131"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a:stCxn id="137" idx="3"/>
            <a:endCxn id="132"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6" name="Straight Arrow Connector 155"/>
          <p:cNvCxnSpPr>
            <a:stCxn id="137" idx="3"/>
            <a:endCxn id="133"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a:endCxn id="132" idx="2"/>
          </p:cNvCxnSpPr>
          <p:nvPr/>
        </p:nvCxnSpPr>
        <p:spPr>
          <a:xfrm flipV="1">
            <a:off x="1649364" y="1825628"/>
            <a:ext cx="318616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9" name="Straight Arrow Connector 158"/>
          <p:cNvCxnSpPr>
            <a:stCxn id="138" idx="3"/>
            <a:endCxn id="132"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0" name="Straight Arrow Connector 159"/>
          <p:cNvCxnSpPr>
            <a:endCxn id="132" idx="1"/>
          </p:cNvCxnSpPr>
          <p:nvPr/>
        </p:nvCxnSpPr>
        <p:spPr>
          <a:xfrm flipV="1">
            <a:off x="1801443" y="1482728"/>
            <a:ext cx="2678482"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1" name="Straight Arrow Connector 160"/>
          <p:cNvCxnSpPr>
            <a:endCxn id="133" idx="3"/>
          </p:cNvCxnSpPr>
          <p:nvPr/>
        </p:nvCxnSpPr>
        <p:spPr>
          <a:xfrm flipH="1">
            <a:off x="7200900" y="1042083"/>
            <a:ext cx="593193" cy="593045"/>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2" name="Straight Arrow Connector 161"/>
          <p:cNvCxnSpPr/>
          <p:nvPr/>
        </p:nvCxnSpPr>
        <p:spPr>
          <a:xfrm>
            <a:off x="1649043" y="1042083"/>
            <a:ext cx="4840657" cy="5930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163" name="TextBox 162"/>
          <p:cNvSpPr txBox="1"/>
          <p:nvPr/>
        </p:nvSpPr>
        <p:spPr>
          <a:xfrm>
            <a:off x="7673881" y="20891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cxnSp>
        <p:nvCxnSpPr>
          <p:cNvPr id="164" name="Straight Arrow Connector 163"/>
          <p:cNvCxnSpPr/>
          <p:nvPr/>
        </p:nvCxnSpPr>
        <p:spPr>
          <a:xfrm flipH="1">
            <a:off x="3435350" y="892609"/>
            <a:ext cx="4238531"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201" name="TextBox 200"/>
          <p:cNvSpPr txBox="1"/>
          <p:nvPr/>
        </p:nvSpPr>
        <p:spPr>
          <a:xfrm>
            <a:off x="4111625" y="3778250"/>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sp>
        <p:nvSpPr>
          <p:cNvPr id="2" name="TextBox 1"/>
          <p:cNvSpPr txBox="1"/>
          <p:nvPr/>
        </p:nvSpPr>
        <p:spPr>
          <a:xfrm>
            <a:off x="317500" y="6540500"/>
            <a:ext cx="184666" cy="369332"/>
          </a:xfrm>
          <a:prstGeom prst="rect">
            <a:avLst/>
          </a:prstGeom>
          <a:noFill/>
        </p:spPr>
        <p:txBody>
          <a:bodyPr wrap="none" rtlCol="0">
            <a:spAutoFit/>
          </a:bodyPr>
          <a:lstStyle/>
          <a:p>
            <a:endParaRPr lang="en-US" dirty="0"/>
          </a:p>
        </p:txBody>
      </p:sp>
      <p:sp>
        <p:nvSpPr>
          <p:cNvPr id="41" name="TextBox 40"/>
          <p:cNvSpPr txBox="1"/>
          <p:nvPr/>
        </p:nvSpPr>
        <p:spPr>
          <a:xfrm>
            <a:off x="1421503" y="0"/>
            <a:ext cx="6641053" cy="646331"/>
          </a:xfrm>
          <a:prstGeom prst="rect">
            <a:avLst/>
          </a:prstGeom>
          <a:noFill/>
        </p:spPr>
        <p:txBody>
          <a:bodyPr wrap="none" rtlCol="0">
            <a:spAutoFit/>
          </a:bodyPr>
          <a:lstStyle/>
          <a:p>
            <a:r>
              <a:rPr lang="en-US" sz="3600" dirty="0" smtClean="0">
                <a:solidFill>
                  <a:srgbClr val="000000"/>
                </a:solidFill>
                <a:latin typeface="Helvetica Neue Light"/>
                <a:cs typeface="Helvetica Neue Light"/>
              </a:rPr>
              <a:t>Requirements and </a:t>
            </a:r>
            <a:r>
              <a:rPr lang="en-US" sz="3600" dirty="0">
                <a:solidFill>
                  <a:srgbClr val="000000"/>
                </a:solidFill>
                <a:latin typeface="Helvetica Neue Light"/>
                <a:cs typeface="Helvetica Neue Light"/>
              </a:rPr>
              <a:t>c</a:t>
            </a:r>
            <a:r>
              <a:rPr lang="en-US" sz="3600" dirty="0" smtClean="0">
                <a:solidFill>
                  <a:srgbClr val="000000"/>
                </a:solidFill>
                <a:latin typeface="Helvetica Neue Light"/>
                <a:cs typeface="Helvetica Neue Light"/>
              </a:rPr>
              <a:t>ost measure</a:t>
            </a:r>
          </a:p>
        </p:txBody>
      </p:sp>
      <p:sp>
        <p:nvSpPr>
          <p:cNvPr id="42" name="Rectangle 41"/>
          <p:cNvSpPr/>
          <p:nvPr/>
        </p:nvSpPr>
        <p:spPr>
          <a:xfrm>
            <a:off x="1492250" y="4233376"/>
            <a:ext cx="7635875" cy="2308324"/>
          </a:xfrm>
          <a:prstGeom prst="rect">
            <a:avLst/>
          </a:prstGeom>
        </p:spPr>
        <p:txBody>
          <a:bodyPr wrap="square">
            <a:spAutoFit/>
          </a:bodyPr>
          <a:lstStyle/>
          <a:p>
            <a:r>
              <a:rPr lang="en-US" dirty="0" smtClean="0">
                <a:latin typeface="Helvetica Neue Light"/>
                <a:cs typeface="Helvetica Neue Light"/>
              </a:rPr>
              <a:t>Design write, read and </a:t>
            </a:r>
            <a:r>
              <a:rPr lang="en-US" dirty="0">
                <a:latin typeface="Helvetica Neue Light"/>
                <a:cs typeface="Helvetica Neue Light"/>
              </a:rPr>
              <a:t>s</a:t>
            </a:r>
            <a:r>
              <a:rPr lang="en-US" dirty="0" smtClean="0">
                <a:latin typeface="Helvetica Neue Light"/>
                <a:cs typeface="Helvetica Neue Light"/>
              </a:rPr>
              <a:t>erver protocols</a:t>
            </a:r>
            <a:r>
              <a:rPr lang="en-US" dirty="0">
                <a:latin typeface="Helvetica Neue Light"/>
                <a:cs typeface="Helvetica Neue Light"/>
              </a:rPr>
              <a:t> </a:t>
            </a:r>
            <a:r>
              <a:rPr lang="en-US" dirty="0" smtClean="0">
                <a:latin typeface="Helvetica Neue Light"/>
                <a:cs typeface="Helvetica Neue Light"/>
              </a:rPr>
              <a:t>such that</a:t>
            </a:r>
          </a:p>
          <a:p>
            <a:pPr marL="285750" indent="-285750">
              <a:buFont typeface="Arial"/>
              <a:buChar char="•"/>
            </a:pPr>
            <a:endParaRPr lang="en-US" dirty="0" smtClean="0">
              <a:latin typeface="Helvetica Neue Light"/>
              <a:cs typeface="Helvetica Neue Light"/>
            </a:endParaRPr>
          </a:p>
          <a:p>
            <a:pPr marL="285750" indent="-285750">
              <a:buFont typeface="Arial"/>
              <a:buChar char="•"/>
            </a:pPr>
            <a:r>
              <a:rPr lang="en-US" dirty="0">
                <a:latin typeface="Helvetica Neue Light"/>
                <a:cs typeface="Helvetica Neue Light"/>
              </a:rPr>
              <a:t>A</a:t>
            </a:r>
            <a:r>
              <a:rPr lang="en-US" dirty="0" smtClean="0">
                <a:latin typeface="Helvetica Neue Light"/>
                <a:cs typeface="Helvetica Neue Light"/>
              </a:rPr>
              <a:t>tomicity</a:t>
            </a:r>
          </a:p>
          <a:p>
            <a:endParaRPr lang="en-US" dirty="0">
              <a:latin typeface="Helvetica Neue Light"/>
              <a:cs typeface="Helvetica Neue Light"/>
            </a:endParaRPr>
          </a:p>
          <a:p>
            <a:pPr marL="285750" indent="-285750">
              <a:buFont typeface="Arial"/>
              <a:buChar char="•"/>
            </a:pPr>
            <a:r>
              <a:rPr lang="en-US" dirty="0" smtClean="0">
                <a:latin typeface="Helvetica Neue Light"/>
                <a:cs typeface="Helvetica Neue Light"/>
              </a:rPr>
              <a:t>Concurrent operations, no waiting.</a:t>
            </a:r>
          </a:p>
          <a:p>
            <a:endParaRPr lang="en-US" dirty="0">
              <a:latin typeface="Helvetica Neue Light"/>
              <a:cs typeface="Helvetica Neue Light"/>
            </a:endParaRPr>
          </a:p>
          <a:p>
            <a:r>
              <a:rPr lang="en-US" dirty="0" smtClean="0">
                <a:latin typeface="Helvetica Neue Light"/>
                <a:cs typeface="Helvetica Neue Light"/>
              </a:rPr>
              <a:t>Communication overheads: Number of bits sent over links 	</a:t>
            </a:r>
          </a:p>
          <a:p>
            <a:r>
              <a:rPr lang="en-US" dirty="0" smtClean="0">
                <a:latin typeface="Helvetica Neue Light"/>
                <a:cs typeface="Helvetica Neue Light"/>
              </a:rPr>
              <a:t>Storage overheads: (Worst-case) server storage costs </a:t>
            </a:r>
            <a:endParaRPr lang="en-US" dirty="0">
              <a:latin typeface="Helvetica Neue Light"/>
              <a:cs typeface="Helvetica Neue Light"/>
            </a:endParaRPr>
          </a:p>
        </p:txBody>
      </p:sp>
    </p:spTree>
    <p:extLst>
      <p:ext uri="{BB962C8B-B14F-4D97-AF65-F5344CB8AC3E}">
        <p14:creationId xmlns:p14="http://schemas.microsoft.com/office/powerpoint/2010/main" val="115447821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5606458" cy="646331"/>
          </a:xfrm>
          <a:prstGeom prst="rect">
            <a:avLst/>
          </a:prstGeom>
          <a:noFill/>
        </p:spPr>
        <p:txBody>
          <a:bodyPr wrap="none" rtlCol="0">
            <a:spAutoFit/>
          </a:bodyPr>
          <a:lstStyle/>
          <a:p>
            <a:r>
              <a:rPr lang="en-US" sz="3600" dirty="0" smtClean="0">
                <a:latin typeface="Helvetica Neue Light"/>
                <a:cs typeface="Helvetica Neue Light"/>
              </a:rPr>
              <a:t>The ABD algorithm (sketch)</a:t>
            </a:r>
            <a:endParaRPr lang="en-US" sz="3600" dirty="0">
              <a:latin typeface="Helvetica Neue Light"/>
              <a:cs typeface="Helvetica Neue Light"/>
            </a:endParaRPr>
          </a:p>
        </p:txBody>
      </p:sp>
      <p:sp>
        <p:nvSpPr>
          <p:cNvPr id="17" name="Slide Number Placeholder 16"/>
          <p:cNvSpPr>
            <a:spLocks noGrp="1"/>
          </p:cNvSpPr>
          <p:nvPr>
            <p:ph type="sldNum" sz="quarter" idx="12"/>
          </p:nvPr>
        </p:nvSpPr>
        <p:spPr/>
        <p:txBody>
          <a:bodyPr/>
          <a:lstStyle/>
          <a:p>
            <a:fld id="{2BAAB71D-D585-B642-9E27-EE5DC697D035}" type="slidenum">
              <a:rPr lang="en-US" smtClean="0"/>
              <a:t>24</a:t>
            </a:fld>
            <a:endParaRPr lang="en-US"/>
          </a:p>
        </p:txBody>
      </p:sp>
      <p:pic>
        <p:nvPicPr>
          <p:cNvPr id="424" name="Picture 423"/>
          <p:cNvPicPr>
            <a:picLocks noChangeAspect="1"/>
          </p:cNvPicPr>
          <p:nvPr/>
        </p:nvPicPr>
        <p:blipFill>
          <a:blip r:embed="rId2"/>
          <a:stretch>
            <a:fillRect/>
          </a:stretch>
        </p:blipFill>
        <p:spPr>
          <a:xfrm>
            <a:off x="2727325" y="1143003"/>
            <a:ext cx="711200" cy="685800"/>
          </a:xfrm>
          <a:prstGeom prst="rect">
            <a:avLst/>
          </a:prstGeom>
          <a:ln>
            <a:noFill/>
            <a:prstDash val="dot"/>
            <a:headEnd type="arrow"/>
            <a:tailEnd type="arrow"/>
          </a:ln>
        </p:spPr>
      </p:pic>
      <p:pic>
        <p:nvPicPr>
          <p:cNvPr id="425" name="Picture 424"/>
          <p:cNvPicPr>
            <a:picLocks noChangeAspect="1"/>
          </p:cNvPicPr>
          <p:nvPr/>
        </p:nvPicPr>
        <p:blipFill>
          <a:blip r:embed="rId2"/>
          <a:stretch>
            <a:fillRect/>
          </a:stretch>
        </p:blipFill>
        <p:spPr>
          <a:xfrm>
            <a:off x="4483100" y="1143003"/>
            <a:ext cx="711200" cy="685800"/>
          </a:xfrm>
          <a:prstGeom prst="rect">
            <a:avLst/>
          </a:prstGeom>
          <a:ln>
            <a:noFill/>
            <a:prstDash val="dot"/>
            <a:headEnd type="arrow"/>
            <a:tailEnd type="arrow"/>
          </a:ln>
        </p:spPr>
      </p:pic>
      <p:pic>
        <p:nvPicPr>
          <p:cNvPr id="426" name="Picture 425"/>
          <p:cNvPicPr>
            <a:picLocks noChangeAspect="1"/>
          </p:cNvPicPr>
          <p:nvPr/>
        </p:nvPicPr>
        <p:blipFill>
          <a:blip r:embed="rId2"/>
          <a:stretch>
            <a:fillRect/>
          </a:stretch>
        </p:blipFill>
        <p:spPr>
          <a:xfrm>
            <a:off x="6492875" y="1295403"/>
            <a:ext cx="711200" cy="685800"/>
          </a:xfrm>
          <a:prstGeom prst="rect">
            <a:avLst/>
          </a:prstGeom>
          <a:ln w="3175" cmpd="sng">
            <a:noFill/>
            <a:prstDash val="dot"/>
            <a:headEnd type="arrow"/>
            <a:tailEnd type="arrow"/>
          </a:ln>
        </p:spPr>
      </p:pic>
      <p:pic>
        <p:nvPicPr>
          <p:cNvPr id="427" name="Picture 426"/>
          <p:cNvPicPr>
            <a:picLocks noChangeAspect="1"/>
          </p:cNvPicPr>
          <p:nvPr/>
        </p:nvPicPr>
        <p:blipFill>
          <a:blip r:embed="rId2"/>
          <a:stretch>
            <a:fillRect/>
          </a:stretch>
        </p:blipFill>
        <p:spPr>
          <a:xfrm>
            <a:off x="2727325" y="2724153"/>
            <a:ext cx="711200" cy="685800"/>
          </a:xfrm>
          <a:prstGeom prst="rect">
            <a:avLst/>
          </a:prstGeom>
          <a:ln>
            <a:noFill/>
            <a:prstDash val="dot"/>
            <a:headEnd type="arrow"/>
            <a:tailEnd type="arrow"/>
          </a:ln>
        </p:spPr>
      </p:pic>
      <p:pic>
        <p:nvPicPr>
          <p:cNvPr id="428" name="Picture 427"/>
          <p:cNvPicPr>
            <a:picLocks noChangeAspect="1"/>
          </p:cNvPicPr>
          <p:nvPr/>
        </p:nvPicPr>
        <p:blipFill>
          <a:blip r:embed="rId2"/>
          <a:stretch>
            <a:fillRect/>
          </a:stretch>
        </p:blipFill>
        <p:spPr>
          <a:xfrm>
            <a:off x="4483100" y="2876553"/>
            <a:ext cx="711200" cy="685800"/>
          </a:xfrm>
          <a:prstGeom prst="rect">
            <a:avLst/>
          </a:prstGeom>
          <a:ln>
            <a:noFill/>
            <a:prstDash val="dot"/>
            <a:headEnd type="arrow"/>
            <a:tailEnd type="arrow"/>
          </a:ln>
        </p:spPr>
      </p:pic>
      <p:pic>
        <p:nvPicPr>
          <p:cNvPr id="429" name="Picture 428"/>
          <p:cNvPicPr>
            <a:picLocks noChangeAspect="1"/>
          </p:cNvPicPr>
          <p:nvPr/>
        </p:nvPicPr>
        <p:blipFill>
          <a:blip r:embed="rId2"/>
          <a:stretch>
            <a:fillRect/>
          </a:stretch>
        </p:blipFill>
        <p:spPr>
          <a:xfrm>
            <a:off x="6492875" y="2955928"/>
            <a:ext cx="711200" cy="685800"/>
          </a:xfrm>
          <a:prstGeom prst="rect">
            <a:avLst/>
          </a:prstGeom>
          <a:ln w="3175" cmpd="sng">
            <a:noFill/>
            <a:prstDash val="dot"/>
            <a:headEnd type="arrow"/>
            <a:tailEnd type="arrow"/>
          </a:ln>
        </p:spPr>
      </p:pic>
      <p:pic>
        <p:nvPicPr>
          <p:cNvPr id="430" name="Picture 429"/>
          <p:cNvPicPr>
            <a:picLocks noChangeAspect="1"/>
          </p:cNvPicPr>
          <p:nvPr/>
        </p:nvPicPr>
        <p:blipFill>
          <a:blip r:embed="rId3"/>
          <a:stretch>
            <a:fillRect/>
          </a:stretch>
        </p:blipFill>
        <p:spPr>
          <a:xfrm>
            <a:off x="874665" y="3165478"/>
            <a:ext cx="793749" cy="793749"/>
          </a:xfrm>
          <a:prstGeom prst="rect">
            <a:avLst/>
          </a:prstGeom>
        </p:spPr>
      </p:pic>
      <p:pic>
        <p:nvPicPr>
          <p:cNvPr id="431" name="Picture 430"/>
          <p:cNvPicPr>
            <a:picLocks noChangeAspect="1"/>
          </p:cNvPicPr>
          <p:nvPr/>
        </p:nvPicPr>
        <p:blipFill>
          <a:blip r:embed="rId3"/>
          <a:stretch>
            <a:fillRect/>
          </a:stretch>
        </p:blipFill>
        <p:spPr>
          <a:xfrm>
            <a:off x="874665" y="656481"/>
            <a:ext cx="777553" cy="777553"/>
          </a:xfrm>
          <a:prstGeom prst="rect">
            <a:avLst/>
          </a:prstGeom>
        </p:spPr>
      </p:pic>
      <p:pic>
        <p:nvPicPr>
          <p:cNvPr id="432" name="Picture 431"/>
          <p:cNvPicPr>
            <a:picLocks noChangeAspect="1"/>
          </p:cNvPicPr>
          <p:nvPr/>
        </p:nvPicPr>
        <p:blipFill>
          <a:blip r:embed="rId3"/>
          <a:stretch>
            <a:fillRect/>
          </a:stretch>
        </p:blipFill>
        <p:spPr>
          <a:xfrm>
            <a:off x="7813464" y="507007"/>
            <a:ext cx="777553" cy="777553"/>
          </a:xfrm>
          <a:prstGeom prst="rect">
            <a:avLst/>
          </a:prstGeom>
        </p:spPr>
      </p:pic>
      <p:pic>
        <p:nvPicPr>
          <p:cNvPr id="433" name="Picture 432"/>
          <p:cNvPicPr>
            <a:picLocks noChangeAspect="1"/>
          </p:cNvPicPr>
          <p:nvPr/>
        </p:nvPicPr>
        <p:blipFill>
          <a:blip r:embed="rId3"/>
          <a:stretch>
            <a:fillRect/>
          </a:stretch>
        </p:blipFill>
        <p:spPr>
          <a:xfrm>
            <a:off x="7797268" y="3165478"/>
            <a:ext cx="793749" cy="793749"/>
          </a:xfrm>
          <a:prstGeom prst="rect">
            <a:avLst/>
          </a:prstGeom>
        </p:spPr>
      </p:pic>
      <p:cxnSp>
        <p:nvCxnSpPr>
          <p:cNvPr id="434" name="Straight Arrow Connector 433"/>
          <p:cNvCxnSpPr>
            <a:stCxn id="431" idx="3"/>
            <a:endCxn id="424" idx="1"/>
          </p:cNvCxnSpPr>
          <p:nvPr/>
        </p:nvCxnSpPr>
        <p:spPr>
          <a:xfrm>
            <a:off x="1652218" y="1045258"/>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5" name="Straight Arrow Connector 434"/>
          <p:cNvCxnSpPr>
            <a:stCxn id="431" idx="3"/>
            <a:endCxn id="427" idx="1"/>
          </p:cNvCxnSpPr>
          <p:nvPr/>
        </p:nvCxnSpPr>
        <p:spPr>
          <a:xfrm>
            <a:off x="1652218" y="1045258"/>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6" name="Straight Arrow Connector 435"/>
          <p:cNvCxnSpPr>
            <a:stCxn id="433" idx="1"/>
            <a:endCxn id="425" idx="2"/>
          </p:cNvCxnSpPr>
          <p:nvPr/>
        </p:nvCxnSpPr>
        <p:spPr>
          <a:xfrm flipH="1" flipV="1">
            <a:off x="4838700" y="1828803"/>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7" name="Straight Arrow Connector 436"/>
          <p:cNvCxnSpPr>
            <a:stCxn id="432" idx="1"/>
            <a:endCxn id="425" idx="3"/>
          </p:cNvCxnSpPr>
          <p:nvPr/>
        </p:nvCxnSpPr>
        <p:spPr>
          <a:xfrm flipH="1">
            <a:off x="5194300" y="895784"/>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8" name="Straight Arrow Connector 437"/>
          <p:cNvCxnSpPr>
            <a:stCxn id="430" idx="3"/>
            <a:endCxn id="424" idx="2"/>
          </p:cNvCxnSpPr>
          <p:nvPr/>
        </p:nvCxnSpPr>
        <p:spPr>
          <a:xfrm flipV="1">
            <a:off x="1668414" y="1828803"/>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9" name="Straight Arrow Connector 438"/>
          <p:cNvCxnSpPr>
            <a:stCxn id="432" idx="1"/>
            <a:endCxn id="427" idx="3"/>
          </p:cNvCxnSpPr>
          <p:nvPr/>
        </p:nvCxnSpPr>
        <p:spPr>
          <a:xfrm flipH="1">
            <a:off x="3438525" y="895784"/>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0" name="Straight Arrow Connector 439"/>
          <p:cNvCxnSpPr>
            <a:stCxn id="432" idx="1"/>
            <a:endCxn id="428" idx="3"/>
          </p:cNvCxnSpPr>
          <p:nvPr/>
        </p:nvCxnSpPr>
        <p:spPr>
          <a:xfrm flipH="1">
            <a:off x="5194300" y="895784"/>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1" name="Straight Arrow Connector 440"/>
          <p:cNvCxnSpPr>
            <a:stCxn id="431" idx="3"/>
            <a:endCxn id="428" idx="0"/>
          </p:cNvCxnSpPr>
          <p:nvPr/>
        </p:nvCxnSpPr>
        <p:spPr>
          <a:xfrm>
            <a:off x="1652218" y="1045258"/>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2" name="Straight Arrow Connector 441"/>
          <p:cNvCxnSpPr>
            <a:stCxn id="432" idx="1"/>
            <a:endCxn id="429" idx="0"/>
          </p:cNvCxnSpPr>
          <p:nvPr/>
        </p:nvCxnSpPr>
        <p:spPr>
          <a:xfrm flipH="1">
            <a:off x="6848475" y="895784"/>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3" name="Straight Arrow Connector 442"/>
          <p:cNvCxnSpPr>
            <a:stCxn id="433" idx="1"/>
            <a:endCxn id="427" idx="3"/>
          </p:cNvCxnSpPr>
          <p:nvPr/>
        </p:nvCxnSpPr>
        <p:spPr>
          <a:xfrm flipH="1" flipV="1">
            <a:off x="3438525" y="3067053"/>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4" name="Straight Arrow Connector 443"/>
          <p:cNvCxnSpPr>
            <a:stCxn id="433" idx="1"/>
            <a:endCxn id="428" idx="3"/>
          </p:cNvCxnSpPr>
          <p:nvPr/>
        </p:nvCxnSpPr>
        <p:spPr>
          <a:xfrm flipH="1" flipV="1">
            <a:off x="5194300" y="3219453"/>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5" name="Straight Arrow Connector 444"/>
          <p:cNvCxnSpPr>
            <a:stCxn id="433" idx="1"/>
            <a:endCxn id="426" idx="2"/>
          </p:cNvCxnSpPr>
          <p:nvPr/>
        </p:nvCxnSpPr>
        <p:spPr>
          <a:xfrm flipH="1" flipV="1">
            <a:off x="6848475" y="1981203"/>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6" name="Straight Arrow Connector 445"/>
          <p:cNvCxnSpPr>
            <a:stCxn id="433" idx="1"/>
            <a:endCxn id="424" idx="3"/>
          </p:cNvCxnSpPr>
          <p:nvPr/>
        </p:nvCxnSpPr>
        <p:spPr>
          <a:xfrm flipH="1" flipV="1">
            <a:off x="3438525" y="1485903"/>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7" name="Straight Arrow Connector 446"/>
          <p:cNvCxnSpPr>
            <a:stCxn id="430" idx="3"/>
            <a:endCxn id="425" idx="2"/>
          </p:cNvCxnSpPr>
          <p:nvPr/>
        </p:nvCxnSpPr>
        <p:spPr>
          <a:xfrm flipV="1">
            <a:off x="1668414" y="1828803"/>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8" name="Straight Arrow Connector 447"/>
          <p:cNvCxnSpPr>
            <a:stCxn id="430" idx="3"/>
            <a:endCxn id="426" idx="2"/>
          </p:cNvCxnSpPr>
          <p:nvPr/>
        </p:nvCxnSpPr>
        <p:spPr>
          <a:xfrm flipV="1">
            <a:off x="1668414" y="1981203"/>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9" name="Straight Arrow Connector 448"/>
          <p:cNvCxnSpPr>
            <a:stCxn id="430" idx="3"/>
            <a:endCxn id="428" idx="1"/>
          </p:cNvCxnSpPr>
          <p:nvPr/>
        </p:nvCxnSpPr>
        <p:spPr>
          <a:xfrm flipV="1">
            <a:off x="1668414" y="3219453"/>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450" name="TextBox 449"/>
          <p:cNvSpPr txBox="1"/>
          <p:nvPr/>
        </p:nvSpPr>
        <p:spPr>
          <a:xfrm>
            <a:off x="4114800" y="3781425"/>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469" name="Straight Arrow Connector 468"/>
          <p:cNvCxnSpPr>
            <a:stCxn id="431" idx="3"/>
            <a:endCxn id="425" idx="1"/>
          </p:cNvCxnSpPr>
          <p:nvPr/>
        </p:nvCxnSpPr>
        <p:spPr>
          <a:xfrm>
            <a:off x="1652218" y="1045258"/>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76" name="Straight Arrow Connector 475"/>
          <p:cNvCxnSpPr/>
          <p:nvPr/>
        </p:nvCxnSpPr>
        <p:spPr>
          <a:xfrm flipH="1">
            <a:off x="3438525" y="895784"/>
            <a:ext cx="4238531"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477" name="TextBox 476"/>
          <p:cNvSpPr txBox="1"/>
          <p:nvPr/>
        </p:nvSpPr>
        <p:spPr>
          <a:xfrm>
            <a:off x="369648" y="2175394"/>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478" name="TextBox 477"/>
          <p:cNvSpPr txBox="1"/>
          <p:nvPr/>
        </p:nvSpPr>
        <p:spPr>
          <a:xfrm>
            <a:off x="7670706" y="21018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
        <p:nvSpPr>
          <p:cNvPr id="60" name="TextBox 59"/>
          <p:cNvSpPr txBox="1"/>
          <p:nvPr/>
        </p:nvSpPr>
        <p:spPr>
          <a:xfrm>
            <a:off x="76706" y="4300651"/>
            <a:ext cx="8344387" cy="1661993"/>
          </a:xfrm>
          <a:prstGeom prst="rect">
            <a:avLst/>
          </a:prstGeom>
          <a:noFill/>
        </p:spPr>
        <p:txBody>
          <a:bodyPr wrap="none" rtlCol="0">
            <a:spAutoFit/>
          </a:bodyPr>
          <a:lstStyle/>
          <a:p>
            <a:r>
              <a:rPr lang="en-US" sz="2800" dirty="0" smtClean="0">
                <a:latin typeface="Helvetica Neue Light"/>
                <a:cs typeface="Helvetica Neue Light"/>
              </a:rPr>
              <a:t>							</a:t>
            </a:r>
            <a:endParaRPr lang="en-US" dirty="0" smtClean="0">
              <a:latin typeface="Helvetica Neue Light"/>
              <a:cs typeface="Helvetica Neue Light"/>
            </a:endParaRPr>
          </a:p>
          <a:p>
            <a:r>
              <a:rPr lang="en-US" sz="2800" dirty="0" smtClean="0">
                <a:latin typeface="Helvetica Neue Light"/>
                <a:cs typeface="Helvetica Neue Light"/>
              </a:rPr>
              <a:t>		Quorum set: Every majority of server </a:t>
            </a:r>
            <a:r>
              <a:rPr lang="en-US" sz="2800" dirty="0" err="1" smtClean="0">
                <a:latin typeface="Helvetica Neue Light"/>
                <a:cs typeface="Helvetica Neue Light"/>
              </a:rPr>
              <a:t>snodes</a:t>
            </a:r>
            <a:r>
              <a:rPr lang="en-US" sz="2800" dirty="0" smtClean="0">
                <a:latin typeface="Helvetica Neue Light"/>
                <a:cs typeface="Helvetica Neue Light"/>
              </a:rPr>
              <a:t>. </a:t>
            </a:r>
          </a:p>
          <a:p>
            <a:r>
              <a:rPr lang="en-US" sz="2800" dirty="0">
                <a:latin typeface="Helvetica Neue Light"/>
                <a:cs typeface="Helvetica Neue Light"/>
              </a:rPr>
              <a:t>	</a:t>
            </a:r>
            <a:r>
              <a:rPr lang="en-US" sz="2800" dirty="0" smtClean="0">
                <a:latin typeface="Helvetica Neue Light"/>
                <a:cs typeface="Helvetica Neue Light"/>
              </a:rPr>
              <a:t>	</a:t>
            </a:r>
            <a:r>
              <a:rPr lang="en-US" dirty="0" smtClean="0">
                <a:latin typeface="Helvetica Neue Light"/>
                <a:cs typeface="Helvetica Neue Light"/>
              </a:rPr>
              <a:t>Any two sets intersect at at least one nodes</a:t>
            </a:r>
          </a:p>
          <a:p>
            <a:r>
              <a:rPr lang="en-US" dirty="0">
                <a:latin typeface="Helvetica Neue Light"/>
                <a:cs typeface="Helvetica Neue Light"/>
              </a:rPr>
              <a:t>		</a:t>
            </a:r>
            <a:r>
              <a:rPr lang="en-US" dirty="0" smtClean="0">
                <a:latin typeface="Helvetica Neue Light"/>
                <a:cs typeface="Helvetica Neue Light"/>
              </a:rPr>
              <a:t>Algorithm works if at least one quorum set is available.</a:t>
            </a:r>
          </a:p>
        </p:txBody>
      </p:sp>
    </p:spTree>
    <p:extLst>
      <p:ext uri="{BB962C8B-B14F-4D97-AF65-F5344CB8AC3E}">
        <p14:creationId xmlns:p14="http://schemas.microsoft.com/office/powerpoint/2010/main" val="91846944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5606458" cy="646331"/>
          </a:xfrm>
          <a:prstGeom prst="rect">
            <a:avLst/>
          </a:prstGeom>
          <a:noFill/>
        </p:spPr>
        <p:txBody>
          <a:bodyPr wrap="none" rtlCol="0">
            <a:spAutoFit/>
          </a:bodyPr>
          <a:lstStyle/>
          <a:p>
            <a:r>
              <a:rPr lang="en-US" sz="3600" dirty="0" smtClean="0">
                <a:latin typeface="Helvetica Neue Light"/>
                <a:cs typeface="Helvetica Neue Light"/>
              </a:rPr>
              <a:t>The ABD algorithm (sketch)</a:t>
            </a:r>
            <a:endParaRPr lang="en-US" sz="3600" dirty="0">
              <a:latin typeface="Helvetica Neue Light"/>
              <a:cs typeface="Helvetica Neue Light"/>
            </a:endParaRPr>
          </a:p>
        </p:txBody>
      </p:sp>
      <p:sp>
        <p:nvSpPr>
          <p:cNvPr id="17" name="Slide Number Placeholder 16"/>
          <p:cNvSpPr>
            <a:spLocks noGrp="1"/>
          </p:cNvSpPr>
          <p:nvPr>
            <p:ph type="sldNum" sz="quarter" idx="12"/>
          </p:nvPr>
        </p:nvSpPr>
        <p:spPr/>
        <p:txBody>
          <a:bodyPr/>
          <a:lstStyle/>
          <a:p>
            <a:fld id="{2BAAB71D-D585-B642-9E27-EE5DC697D035}" type="slidenum">
              <a:rPr lang="en-US" smtClean="0"/>
              <a:t>25</a:t>
            </a:fld>
            <a:endParaRPr lang="en-US"/>
          </a:p>
        </p:txBody>
      </p:sp>
      <p:sp>
        <p:nvSpPr>
          <p:cNvPr id="69" name="TextBox 68"/>
          <p:cNvSpPr txBox="1"/>
          <p:nvPr/>
        </p:nvSpPr>
        <p:spPr>
          <a:xfrm>
            <a:off x="423686" y="4333875"/>
            <a:ext cx="7932322" cy="2585323"/>
          </a:xfrm>
          <a:prstGeom prst="rect">
            <a:avLst/>
          </a:prstGeom>
          <a:noFill/>
        </p:spPr>
        <p:txBody>
          <a:bodyPr wrap="none" rtlCol="0">
            <a:spAutoFit/>
          </a:bodyPr>
          <a:lstStyle/>
          <a:p>
            <a:r>
              <a:rPr lang="en-US" dirty="0" smtClean="0">
                <a:latin typeface="Helvetica Neue Light"/>
                <a:cs typeface="Helvetica Neue Light"/>
              </a:rPr>
              <a:t>Write:</a:t>
            </a:r>
          </a:p>
          <a:p>
            <a:r>
              <a:rPr lang="en-US" dirty="0" smtClean="0">
                <a:latin typeface="Helvetica Neue Light"/>
                <a:cs typeface="Helvetica Neue Light"/>
              </a:rPr>
              <a:t>Send time-stamped value to every server; </a:t>
            </a:r>
            <a:r>
              <a:rPr lang="en-US" dirty="0" smtClean="0">
                <a:solidFill>
                  <a:schemeClr val="bg1">
                    <a:lumMod val="85000"/>
                  </a:schemeClr>
                </a:solidFill>
                <a:latin typeface="Helvetica Neue Light"/>
                <a:cs typeface="Helvetica Neue Light"/>
              </a:rPr>
              <a:t>return after receiving </a:t>
            </a:r>
            <a:r>
              <a:rPr lang="en-US" dirty="0" err="1" smtClean="0">
                <a:solidFill>
                  <a:schemeClr val="bg1">
                    <a:lumMod val="85000"/>
                  </a:schemeClr>
                </a:solidFill>
                <a:latin typeface="Helvetica Neue Light"/>
                <a:cs typeface="Helvetica Neue Light"/>
              </a:rPr>
              <a:t>sufficeint</a:t>
            </a:r>
            <a:r>
              <a:rPr lang="en-US" dirty="0" smtClean="0">
                <a:solidFill>
                  <a:schemeClr val="bg1">
                    <a:lumMod val="85000"/>
                  </a:schemeClr>
                </a:solidFill>
                <a:latin typeface="Helvetica Neue Light"/>
                <a:cs typeface="Helvetica Neue Light"/>
              </a:rPr>
              <a:t> </a:t>
            </a:r>
            <a:r>
              <a:rPr lang="en-US" dirty="0" err="1" smtClean="0">
                <a:solidFill>
                  <a:schemeClr val="bg1">
                    <a:lumMod val="85000"/>
                  </a:schemeClr>
                </a:solidFill>
                <a:latin typeface="Helvetica Neue Light"/>
                <a:cs typeface="Helvetica Neue Light"/>
              </a:rPr>
              <a:t>acks</a:t>
            </a:r>
            <a:r>
              <a:rPr lang="en-US" dirty="0" smtClean="0">
                <a:solidFill>
                  <a:schemeClr val="bg1">
                    <a:lumMod val="85000"/>
                  </a:schemeClr>
                </a:solidFill>
                <a:latin typeface="Helvetica Neue Light"/>
                <a:cs typeface="Helvetica Neue Light"/>
              </a:rPr>
              <a:t>.</a:t>
            </a:r>
          </a:p>
          <a:p>
            <a:endParaRPr lang="en-US" dirty="0" smtClean="0">
              <a:solidFill>
                <a:schemeClr val="bg1">
                  <a:lumMod val="85000"/>
                </a:schemeClr>
              </a:solidFill>
              <a:latin typeface="Helvetica Neue Light"/>
              <a:cs typeface="Helvetica Neue Light"/>
            </a:endParaRPr>
          </a:p>
          <a:p>
            <a:r>
              <a:rPr lang="en-US" dirty="0" smtClean="0">
                <a:solidFill>
                  <a:schemeClr val="bg1">
                    <a:lumMod val="85000"/>
                  </a:schemeClr>
                </a:solidFill>
                <a:latin typeface="Helvetica Neue Light"/>
                <a:cs typeface="Helvetica Neue Light"/>
              </a:rPr>
              <a:t>Read: </a:t>
            </a:r>
          </a:p>
          <a:p>
            <a:r>
              <a:rPr lang="en-US" dirty="0" smtClean="0">
                <a:solidFill>
                  <a:schemeClr val="bg1">
                    <a:lumMod val="85000"/>
                  </a:schemeClr>
                </a:solidFill>
                <a:latin typeface="Helvetica Neue Light"/>
                <a:cs typeface="Helvetica Neue Light"/>
              </a:rPr>
              <a:t>Send read query; wait for sufficient responses and return with latest value.</a:t>
            </a:r>
          </a:p>
          <a:p>
            <a:endParaRPr lang="en-US" dirty="0" smtClean="0">
              <a:solidFill>
                <a:schemeClr val="bg1">
                  <a:lumMod val="85000"/>
                </a:schemeClr>
              </a:solidFill>
              <a:latin typeface="Helvetica Neue Light"/>
              <a:cs typeface="Helvetica Neue Light"/>
            </a:endParaRPr>
          </a:p>
          <a:p>
            <a:r>
              <a:rPr lang="en-US" dirty="0" smtClean="0">
                <a:solidFill>
                  <a:schemeClr val="bg1">
                    <a:lumMod val="85000"/>
                  </a:schemeClr>
                </a:solidFill>
                <a:latin typeface="Helvetica Neue Light"/>
                <a:cs typeface="Helvetica Neue Light"/>
              </a:rPr>
              <a:t>Servers:</a:t>
            </a:r>
          </a:p>
          <a:p>
            <a:r>
              <a:rPr lang="en-US" dirty="0" smtClean="0">
                <a:solidFill>
                  <a:schemeClr val="bg1">
                    <a:lumMod val="85000"/>
                  </a:schemeClr>
                </a:solidFill>
                <a:latin typeface="Helvetica Neue Light"/>
                <a:cs typeface="Helvetica Neue Light"/>
              </a:rPr>
              <a:t>Store latest value from server; send </a:t>
            </a:r>
            <a:r>
              <a:rPr lang="en-US" dirty="0" err="1" smtClean="0">
                <a:solidFill>
                  <a:schemeClr val="bg1">
                    <a:lumMod val="85000"/>
                  </a:schemeClr>
                </a:solidFill>
                <a:latin typeface="Helvetica Neue Light"/>
                <a:cs typeface="Helvetica Neue Light"/>
              </a:rPr>
              <a:t>ack</a:t>
            </a:r>
            <a:endParaRPr lang="en-US" dirty="0" smtClean="0">
              <a:solidFill>
                <a:schemeClr val="bg1">
                  <a:lumMod val="85000"/>
                </a:schemeClr>
              </a:solidFill>
              <a:latin typeface="Helvetica Neue Light"/>
              <a:cs typeface="Helvetica Neue Light"/>
            </a:endParaRPr>
          </a:p>
          <a:p>
            <a:r>
              <a:rPr lang="en-US" dirty="0" smtClean="0">
                <a:solidFill>
                  <a:schemeClr val="bg1">
                    <a:lumMod val="85000"/>
                  </a:schemeClr>
                </a:solidFill>
                <a:latin typeface="Helvetica Neue Light"/>
                <a:cs typeface="Helvetica Neue Light"/>
              </a:rPr>
              <a:t>Respond to read request with value</a:t>
            </a:r>
            <a:endParaRPr lang="en-US" dirty="0">
              <a:solidFill>
                <a:schemeClr val="bg1">
                  <a:lumMod val="85000"/>
                </a:schemeClr>
              </a:solidFill>
              <a:latin typeface="Helvetica Neue Light"/>
              <a:cs typeface="Helvetica Neue Light"/>
            </a:endParaRPr>
          </a:p>
        </p:txBody>
      </p:sp>
      <p:pic>
        <p:nvPicPr>
          <p:cNvPr id="424" name="Picture 423"/>
          <p:cNvPicPr>
            <a:picLocks noChangeAspect="1"/>
          </p:cNvPicPr>
          <p:nvPr/>
        </p:nvPicPr>
        <p:blipFill>
          <a:blip r:embed="rId2"/>
          <a:stretch>
            <a:fillRect/>
          </a:stretch>
        </p:blipFill>
        <p:spPr>
          <a:xfrm>
            <a:off x="2727325" y="1143003"/>
            <a:ext cx="711200" cy="685800"/>
          </a:xfrm>
          <a:prstGeom prst="rect">
            <a:avLst/>
          </a:prstGeom>
          <a:ln>
            <a:noFill/>
            <a:prstDash val="dot"/>
            <a:headEnd type="arrow"/>
            <a:tailEnd type="arrow"/>
          </a:ln>
        </p:spPr>
      </p:pic>
      <p:pic>
        <p:nvPicPr>
          <p:cNvPr id="425" name="Picture 424"/>
          <p:cNvPicPr>
            <a:picLocks noChangeAspect="1"/>
          </p:cNvPicPr>
          <p:nvPr/>
        </p:nvPicPr>
        <p:blipFill>
          <a:blip r:embed="rId2"/>
          <a:stretch>
            <a:fillRect/>
          </a:stretch>
        </p:blipFill>
        <p:spPr>
          <a:xfrm>
            <a:off x="4483100" y="1143003"/>
            <a:ext cx="711200" cy="685800"/>
          </a:xfrm>
          <a:prstGeom prst="rect">
            <a:avLst/>
          </a:prstGeom>
          <a:ln>
            <a:noFill/>
            <a:prstDash val="dot"/>
            <a:headEnd type="arrow"/>
            <a:tailEnd type="arrow"/>
          </a:ln>
        </p:spPr>
      </p:pic>
      <p:pic>
        <p:nvPicPr>
          <p:cNvPr id="426" name="Picture 425"/>
          <p:cNvPicPr>
            <a:picLocks noChangeAspect="1"/>
          </p:cNvPicPr>
          <p:nvPr/>
        </p:nvPicPr>
        <p:blipFill>
          <a:blip r:embed="rId2"/>
          <a:stretch>
            <a:fillRect/>
          </a:stretch>
        </p:blipFill>
        <p:spPr>
          <a:xfrm>
            <a:off x="6492875" y="1295403"/>
            <a:ext cx="711200" cy="685800"/>
          </a:xfrm>
          <a:prstGeom prst="rect">
            <a:avLst/>
          </a:prstGeom>
          <a:ln w="3175" cmpd="sng">
            <a:noFill/>
            <a:prstDash val="dot"/>
            <a:headEnd type="arrow"/>
            <a:tailEnd type="arrow"/>
          </a:ln>
        </p:spPr>
      </p:pic>
      <p:pic>
        <p:nvPicPr>
          <p:cNvPr id="427" name="Picture 426"/>
          <p:cNvPicPr>
            <a:picLocks noChangeAspect="1"/>
          </p:cNvPicPr>
          <p:nvPr/>
        </p:nvPicPr>
        <p:blipFill>
          <a:blip r:embed="rId2"/>
          <a:stretch>
            <a:fillRect/>
          </a:stretch>
        </p:blipFill>
        <p:spPr>
          <a:xfrm>
            <a:off x="2727325" y="2724153"/>
            <a:ext cx="711200" cy="685800"/>
          </a:xfrm>
          <a:prstGeom prst="rect">
            <a:avLst/>
          </a:prstGeom>
          <a:ln>
            <a:noFill/>
            <a:prstDash val="dot"/>
            <a:headEnd type="arrow"/>
            <a:tailEnd type="arrow"/>
          </a:ln>
        </p:spPr>
      </p:pic>
      <p:pic>
        <p:nvPicPr>
          <p:cNvPr id="428" name="Picture 427"/>
          <p:cNvPicPr>
            <a:picLocks noChangeAspect="1"/>
          </p:cNvPicPr>
          <p:nvPr/>
        </p:nvPicPr>
        <p:blipFill>
          <a:blip r:embed="rId2"/>
          <a:stretch>
            <a:fillRect/>
          </a:stretch>
        </p:blipFill>
        <p:spPr>
          <a:xfrm>
            <a:off x="4483100" y="2876553"/>
            <a:ext cx="711200" cy="685800"/>
          </a:xfrm>
          <a:prstGeom prst="rect">
            <a:avLst/>
          </a:prstGeom>
          <a:ln>
            <a:noFill/>
            <a:prstDash val="dot"/>
            <a:headEnd type="arrow"/>
            <a:tailEnd type="arrow"/>
          </a:ln>
        </p:spPr>
      </p:pic>
      <p:pic>
        <p:nvPicPr>
          <p:cNvPr id="429" name="Picture 428"/>
          <p:cNvPicPr>
            <a:picLocks noChangeAspect="1"/>
          </p:cNvPicPr>
          <p:nvPr/>
        </p:nvPicPr>
        <p:blipFill>
          <a:blip r:embed="rId2"/>
          <a:stretch>
            <a:fillRect/>
          </a:stretch>
        </p:blipFill>
        <p:spPr>
          <a:xfrm>
            <a:off x="6492875" y="2955928"/>
            <a:ext cx="711200" cy="685800"/>
          </a:xfrm>
          <a:prstGeom prst="rect">
            <a:avLst/>
          </a:prstGeom>
          <a:ln w="3175" cmpd="sng">
            <a:noFill/>
            <a:prstDash val="dot"/>
            <a:headEnd type="arrow"/>
            <a:tailEnd type="arrow"/>
          </a:ln>
        </p:spPr>
      </p:pic>
      <p:pic>
        <p:nvPicPr>
          <p:cNvPr id="430" name="Picture 429"/>
          <p:cNvPicPr>
            <a:picLocks noChangeAspect="1"/>
          </p:cNvPicPr>
          <p:nvPr/>
        </p:nvPicPr>
        <p:blipFill>
          <a:blip r:embed="rId3"/>
          <a:stretch>
            <a:fillRect/>
          </a:stretch>
        </p:blipFill>
        <p:spPr>
          <a:xfrm>
            <a:off x="874665" y="3165478"/>
            <a:ext cx="793749" cy="793749"/>
          </a:xfrm>
          <a:prstGeom prst="rect">
            <a:avLst/>
          </a:prstGeom>
        </p:spPr>
      </p:pic>
      <p:pic>
        <p:nvPicPr>
          <p:cNvPr id="431" name="Picture 430"/>
          <p:cNvPicPr>
            <a:picLocks noChangeAspect="1"/>
          </p:cNvPicPr>
          <p:nvPr/>
        </p:nvPicPr>
        <p:blipFill>
          <a:blip r:embed="rId3"/>
          <a:stretch>
            <a:fillRect/>
          </a:stretch>
        </p:blipFill>
        <p:spPr>
          <a:xfrm>
            <a:off x="874665" y="656481"/>
            <a:ext cx="777553" cy="777553"/>
          </a:xfrm>
          <a:prstGeom prst="rect">
            <a:avLst/>
          </a:prstGeom>
        </p:spPr>
      </p:pic>
      <p:pic>
        <p:nvPicPr>
          <p:cNvPr id="432" name="Picture 431"/>
          <p:cNvPicPr>
            <a:picLocks noChangeAspect="1"/>
          </p:cNvPicPr>
          <p:nvPr/>
        </p:nvPicPr>
        <p:blipFill>
          <a:blip r:embed="rId3"/>
          <a:stretch>
            <a:fillRect/>
          </a:stretch>
        </p:blipFill>
        <p:spPr>
          <a:xfrm>
            <a:off x="7813464" y="507007"/>
            <a:ext cx="777553" cy="777553"/>
          </a:xfrm>
          <a:prstGeom prst="rect">
            <a:avLst/>
          </a:prstGeom>
        </p:spPr>
      </p:pic>
      <p:pic>
        <p:nvPicPr>
          <p:cNvPr id="433" name="Picture 432"/>
          <p:cNvPicPr>
            <a:picLocks noChangeAspect="1"/>
          </p:cNvPicPr>
          <p:nvPr/>
        </p:nvPicPr>
        <p:blipFill>
          <a:blip r:embed="rId3"/>
          <a:stretch>
            <a:fillRect/>
          </a:stretch>
        </p:blipFill>
        <p:spPr>
          <a:xfrm>
            <a:off x="7797268" y="3165478"/>
            <a:ext cx="793749" cy="793749"/>
          </a:xfrm>
          <a:prstGeom prst="rect">
            <a:avLst/>
          </a:prstGeom>
        </p:spPr>
      </p:pic>
      <p:cxnSp>
        <p:nvCxnSpPr>
          <p:cNvPr id="434" name="Straight Arrow Connector 433"/>
          <p:cNvCxnSpPr>
            <a:stCxn id="431" idx="3"/>
            <a:endCxn id="424" idx="1"/>
          </p:cNvCxnSpPr>
          <p:nvPr/>
        </p:nvCxnSpPr>
        <p:spPr>
          <a:xfrm>
            <a:off x="1652218" y="1045258"/>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5" name="Straight Arrow Connector 434"/>
          <p:cNvCxnSpPr>
            <a:stCxn id="431" idx="3"/>
            <a:endCxn id="427" idx="1"/>
          </p:cNvCxnSpPr>
          <p:nvPr/>
        </p:nvCxnSpPr>
        <p:spPr>
          <a:xfrm>
            <a:off x="1652218" y="1045258"/>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6" name="Straight Arrow Connector 435"/>
          <p:cNvCxnSpPr>
            <a:stCxn id="433" idx="1"/>
            <a:endCxn id="425" idx="2"/>
          </p:cNvCxnSpPr>
          <p:nvPr/>
        </p:nvCxnSpPr>
        <p:spPr>
          <a:xfrm flipH="1" flipV="1">
            <a:off x="4838700" y="1828803"/>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7" name="Straight Arrow Connector 436"/>
          <p:cNvCxnSpPr>
            <a:stCxn id="432" idx="1"/>
            <a:endCxn id="425" idx="3"/>
          </p:cNvCxnSpPr>
          <p:nvPr/>
        </p:nvCxnSpPr>
        <p:spPr>
          <a:xfrm flipH="1">
            <a:off x="5194300" y="895784"/>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8" name="Straight Arrow Connector 437"/>
          <p:cNvCxnSpPr>
            <a:stCxn id="430" idx="3"/>
            <a:endCxn id="424" idx="2"/>
          </p:cNvCxnSpPr>
          <p:nvPr/>
        </p:nvCxnSpPr>
        <p:spPr>
          <a:xfrm flipV="1">
            <a:off x="1668414" y="1828803"/>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9" name="Straight Arrow Connector 438"/>
          <p:cNvCxnSpPr>
            <a:stCxn id="432" idx="1"/>
            <a:endCxn id="427" idx="3"/>
          </p:cNvCxnSpPr>
          <p:nvPr/>
        </p:nvCxnSpPr>
        <p:spPr>
          <a:xfrm flipH="1">
            <a:off x="3438525" y="895784"/>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0" name="Straight Arrow Connector 439"/>
          <p:cNvCxnSpPr>
            <a:stCxn id="432" idx="1"/>
            <a:endCxn id="428" idx="3"/>
          </p:cNvCxnSpPr>
          <p:nvPr/>
        </p:nvCxnSpPr>
        <p:spPr>
          <a:xfrm flipH="1">
            <a:off x="5194300" y="895784"/>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1" name="Straight Arrow Connector 440"/>
          <p:cNvCxnSpPr>
            <a:stCxn id="431" idx="3"/>
            <a:endCxn id="428" idx="0"/>
          </p:cNvCxnSpPr>
          <p:nvPr/>
        </p:nvCxnSpPr>
        <p:spPr>
          <a:xfrm>
            <a:off x="1652218" y="1045258"/>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2" name="Straight Arrow Connector 441"/>
          <p:cNvCxnSpPr>
            <a:stCxn id="432" idx="1"/>
            <a:endCxn id="429" idx="0"/>
          </p:cNvCxnSpPr>
          <p:nvPr/>
        </p:nvCxnSpPr>
        <p:spPr>
          <a:xfrm flipH="1">
            <a:off x="6848475" y="895784"/>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3" name="Straight Arrow Connector 442"/>
          <p:cNvCxnSpPr>
            <a:stCxn id="433" idx="1"/>
            <a:endCxn id="427" idx="3"/>
          </p:cNvCxnSpPr>
          <p:nvPr/>
        </p:nvCxnSpPr>
        <p:spPr>
          <a:xfrm flipH="1" flipV="1">
            <a:off x="3438525" y="3067053"/>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4" name="Straight Arrow Connector 443"/>
          <p:cNvCxnSpPr>
            <a:stCxn id="433" idx="1"/>
            <a:endCxn id="428" idx="3"/>
          </p:cNvCxnSpPr>
          <p:nvPr/>
        </p:nvCxnSpPr>
        <p:spPr>
          <a:xfrm flipH="1" flipV="1">
            <a:off x="5194300" y="3219453"/>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5" name="Straight Arrow Connector 444"/>
          <p:cNvCxnSpPr>
            <a:stCxn id="433" idx="1"/>
            <a:endCxn id="426" idx="2"/>
          </p:cNvCxnSpPr>
          <p:nvPr/>
        </p:nvCxnSpPr>
        <p:spPr>
          <a:xfrm flipH="1" flipV="1">
            <a:off x="6848475" y="1981203"/>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6" name="Straight Arrow Connector 445"/>
          <p:cNvCxnSpPr>
            <a:stCxn id="433" idx="1"/>
            <a:endCxn id="424" idx="3"/>
          </p:cNvCxnSpPr>
          <p:nvPr/>
        </p:nvCxnSpPr>
        <p:spPr>
          <a:xfrm flipH="1" flipV="1">
            <a:off x="3438525" y="1485903"/>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7" name="Straight Arrow Connector 446"/>
          <p:cNvCxnSpPr>
            <a:stCxn id="430" idx="3"/>
            <a:endCxn id="425" idx="2"/>
          </p:cNvCxnSpPr>
          <p:nvPr/>
        </p:nvCxnSpPr>
        <p:spPr>
          <a:xfrm flipV="1">
            <a:off x="1668414" y="1828803"/>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8" name="Straight Arrow Connector 447"/>
          <p:cNvCxnSpPr>
            <a:stCxn id="430" idx="3"/>
            <a:endCxn id="426" idx="2"/>
          </p:cNvCxnSpPr>
          <p:nvPr/>
        </p:nvCxnSpPr>
        <p:spPr>
          <a:xfrm flipV="1">
            <a:off x="1668414" y="1981203"/>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9" name="Straight Arrow Connector 448"/>
          <p:cNvCxnSpPr>
            <a:stCxn id="430" idx="3"/>
            <a:endCxn id="428" idx="1"/>
          </p:cNvCxnSpPr>
          <p:nvPr/>
        </p:nvCxnSpPr>
        <p:spPr>
          <a:xfrm flipV="1">
            <a:off x="1668414" y="3219453"/>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450" name="TextBox 449"/>
          <p:cNvSpPr txBox="1"/>
          <p:nvPr/>
        </p:nvSpPr>
        <p:spPr>
          <a:xfrm>
            <a:off x="4114800" y="3781425"/>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grpSp>
        <p:nvGrpSpPr>
          <p:cNvPr id="451" name="Group 450"/>
          <p:cNvGrpSpPr/>
          <p:nvPr/>
        </p:nvGrpSpPr>
        <p:grpSpPr>
          <a:xfrm>
            <a:off x="161925" y="895783"/>
            <a:ext cx="712740" cy="399619"/>
            <a:chOff x="142875" y="860858"/>
            <a:chExt cx="712740" cy="399619"/>
          </a:xfrm>
        </p:grpSpPr>
        <p:sp>
          <p:nvSpPr>
            <p:cNvPr id="452" name="Rectangle 451"/>
            <p:cNvSpPr/>
            <p:nvPr/>
          </p:nvSpPr>
          <p:spPr>
            <a:xfrm>
              <a:off x="142875" y="860858"/>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53" name="Picture 452"/>
            <p:cNvPicPr>
              <a:picLocks noChangeAspect="1"/>
            </p:cNvPicPr>
            <p:nvPr/>
          </p:nvPicPr>
          <p:blipFill>
            <a:blip r:embed="rId4"/>
            <a:stretch>
              <a:fillRect/>
            </a:stretch>
          </p:blipFill>
          <p:spPr>
            <a:xfrm>
              <a:off x="210194" y="860859"/>
              <a:ext cx="550171" cy="339272"/>
            </a:xfrm>
            <a:prstGeom prst="rect">
              <a:avLst/>
            </a:prstGeom>
          </p:spPr>
        </p:pic>
      </p:grpSp>
      <p:grpSp>
        <p:nvGrpSpPr>
          <p:cNvPr id="454" name="Group 453"/>
          <p:cNvGrpSpPr/>
          <p:nvPr/>
        </p:nvGrpSpPr>
        <p:grpSpPr>
          <a:xfrm>
            <a:off x="169815" y="888255"/>
            <a:ext cx="712740" cy="399619"/>
            <a:chOff x="142875" y="860858"/>
            <a:chExt cx="712740" cy="399619"/>
          </a:xfrm>
        </p:grpSpPr>
        <p:sp>
          <p:nvSpPr>
            <p:cNvPr id="455" name="Rectangle 454"/>
            <p:cNvSpPr/>
            <p:nvPr/>
          </p:nvSpPr>
          <p:spPr>
            <a:xfrm>
              <a:off x="142875" y="860858"/>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56" name="Picture 455"/>
            <p:cNvPicPr>
              <a:picLocks noChangeAspect="1"/>
            </p:cNvPicPr>
            <p:nvPr/>
          </p:nvPicPr>
          <p:blipFill>
            <a:blip r:embed="rId4"/>
            <a:stretch>
              <a:fillRect/>
            </a:stretch>
          </p:blipFill>
          <p:spPr>
            <a:xfrm>
              <a:off x="210194" y="860859"/>
              <a:ext cx="550171" cy="339272"/>
            </a:xfrm>
            <a:prstGeom prst="rect">
              <a:avLst/>
            </a:prstGeom>
          </p:spPr>
        </p:pic>
      </p:grpSp>
      <p:grpSp>
        <p:nvGrpSpPr>
          <p:cNvPr id="457" name="Group 456"/>
          <p:cNvGrpSpPr/>
          <p:nvPr/>
        </p:nvGrpSpPr>
        <p:grpSpPr>
          <a:xfrm>
            <a:off x="165100" y="895785"/>
            <a:ext cx="712740" cy="399619"/>
            <a:chOff x="142875" y="860858"/>
            <a:chExt cx="712740" cy="399619"/>
          </a:xfrm>
        </p:grpSpPr>
        <p:sp>
          <p:nvSpPr>
            <p:cNvPr id="458" name="Rectangle 457"/>
            <p:cNvSpPr/>
            <p:nvPr/>
          </p:nvSpPr>
          <p:spPr>
            <a:xfrm>
              <a:off x="142875" y="860858"/>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59" name="Picture 458"/>
            <p:cNvPicPr>
              <a:picLocks noChangeAspect="1"/>
            </p:cNvPicPr>
            <p:nvPr/>
          </p:nvPicPr>
          <p:blipFill>
            <a:blip r:embed="rId4"/>
            <a:stretch>
              <a:fillRect/>
            </a:stretch>
          </p:blipFill>
          <p:spPr>
            <a:xfrm>
              <a:off x="210194" y="860859"/>
              <a:ext cx="550171" cy="339272"/>
            </a:xfrm>
            <a:prstGeom prst="rect">
              <a:avLst/>
            </a:prstGeom>
          </p:spPr>
        </p:pic>
      </p:grpSp>
      <p:grpSp>
        <p:nvGrpSpPr>
          <p:cNvPr id="460" name="Group 459"/>
          <p:cNvGrpSpPr/>
          <p:nvPr/>
        </p:nvGrpSpPr>
        <p:grpSpPr>
          <a:xfrm>
            <a:off x="169815" y="892534"/>
            <a:ext cx="712740" cy="399619"/>
            <a:chOff x="142875" y="860858"/>
            <a:chExt cx="712740" cy="399619"/>
          </a:xfrm>
        </p:grpSpPr>
        <p:sp>
          <p:nvSpPr>
            <p:cNvPr id="461" name="Rectangle 460"/>
            <p:cNvSpPr/>
            <p:nvPr/>
          </p:nvSpPr>
          <p:spPr>
            <a:xfrm>
              <a:off x="142875" y="860858"/>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62" name="Picture 461"/>
            <p:cNvPicPr>
              <a:picLocks noChangeAspect="1"/>
            </p:cNvPicPr>
            <p:nvPr/>
          </p:nvPicPr>
          <p:blipFill>
            <a:blip r:embed="rId4"/>
            <a:stretch>
              <a:fillRect/>
            </a:stretch>
          </p:blipFill>
          <p:spPr>
            <a:xfrm>
              <a:off x="210194" y="860859"/>
              <a:ext cx="550171" cy="339272"/>
            </a:xfrm>
            <a:prstGeom prst="rect">
              <a:avLst/>
            </a:prstGeom>
          </p:spPr>
        </p:pic>
      </p:grpSp>
      <p:grpSp>
        <p:nvGrpSpPr>
          <p:cNvPr id="463" name="Group 462"/>
          <p:cNvGrpSpPr/>
          <p:nvPr/>
        </p:nvGrpSpPr>
        <p:grpSpPr>
          <a:xfrm>
            <a:off x="150708" y="895784"/>
            <a:ext cx="712740" cy="399619"/>
            <a:chOff x="142875" y="860858"/>
            <a:chExt cx="712740" cy="399619"/>
          </a:xfrm>
        </p:grpSpPr>
        <p:sp>
          <p:nvSpPr>
            <p:cNvPr id="464" name="Rectangle 463"/>
            <p:cNvSpPr/>
            <p:nvPr/>
          </p:nvSpPr>
          <p:spPr>
            <a:xfrm>
              <a:off x="142875" y="860858"/>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65" name="Picture 464"/>
            <p:cNvPicPr>
              <a:picLocks noChangeAspect="1"/>
            </p:cNvPicPr>
            <p:nvPr/>
          </p:nvPicPr>
          <p:blipFill>
            <a:blip r:embed="rId4"/>
            <a:stretch>
              <a:fillRect/>
            </a:stretch>
          </p:blipFill>
          <p:spPr>
            <a:xfrm>
              <a:off x="210194" y="860859"/>
              <a:ext cx="550171" cy="339272"/>
            </a:xfrm>
            <a:prstGeom prst="rect">
              <a:avLst/>
            </a:prstGeom>
          </p:spPr>
        </p:pic>
      </p:grpSp>
      <p:grpSp>
        <p:nvGrpSpPr>
          <p:cNvPr id="466" name="Group 465"/>
          <p:cNvGrpSpPr/>
          <p:nvPr/>
        </p:nvGrpSpPr>
        <p:grpSpPr>
          <a:xfrm>
            <a:off x="161925" y="895783"/>
            <a:ext cx="712740" cy="399619"/>
            <a:chOff x="142875" y="860858"/>
            <a:chExt cx="712740" cy="399619"/>
          </a:xfrm>
        </p:grpSpPr>
        <p:sp>
          <p:nvSpPr>
            <p:cNvPr id="467" name="Rectangle 466"/>
            <p:cNvSpPr/>
            <p:nvPr/>
          </p:nvSpPr>
          <p:spPr>
            <a:xfrm>
              <a:off x="142875" y="860858"/>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68" name="Picture 467"/>
            <p:cNvPicPr>
              <a:picLocks noChangeAspect="1"/>
            </p:cNvPicPr>
            <p:nvPr/>
          </p:nvPicPr>
          <p:blipFill>
            <a:blip r:embed="rId4"/>
            <a:stretch>
              <a:fillRect/>
            </a:stretch>
          </p:blipFill>
          <p:spPr>
            <a:xfrm>
              <a:off x="210194" y="860859"/>
              <a:ext cx="550171" cy="339272"/>
            </a:xfrm>
            <a:prstGeom prst="rect">
              <a:avLst/>
            </a:prstGeom>
          </p:spPr>
        </p:pic>
      </p:grpSp>
      <p:cxnSp>
        <p:nvCxnSpPr>
          <p:cNvPr id="469" name="Straight Arrow Connector 468"/>
          <p:cNvCxnSpPr>
            <a:stCxn id="431" idx="3"/>
            <a:endCxn id="425" idx="1"/>
          </p:cNvCxnSpPr>
          <p:nvPr/>
        </p:nvCxnSpPr>
        <p:spPr>
          <a:xfrm>
            <a:off x="1652218" y="1045258"/>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70" name="Straight Arrow Connector 469"/>
          <p:cNvCxnSpPr/>
          <p:nvPr/>
        </p:nvCxnSpPr>
        <p:spPr>
          <a:xfrm>
            <a:off x="1652218" y="1045258"/>
            <a:ext cx="1075107" cy="2021795"/>
          </a:xfrm>
          <a:prstGeom prst="straightConnector1">
            <a:avLst/>
          </a:prstGeom>
          <a:ln w="6350"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471" name="Straight Arrow Connector 470"/>
          <p:cNvCxnSpPr/>
          <p:nvPr/>
        </p:nvCxnSpPr>
        <p:spPr>
          <a:xfrm>
            <a:off x="1652218" y="1045258"/>
            <a:ext cx="3186482" cy="1831295"/>
          </a:xfrm>
          <a:prstGeom prst="straightConnector1">
            <a:avLst/>
          </a:prstGeom>
          <a:ln w="6350"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472" name="Straight Arrow Connector 471"/>
          <p:cNvCxnSpPr>
            <a:endCxn id="429" idx="1"/>
          </p:cNvCxnSpPr>
          <p:nvPr/>
        </p:nvCxnSpPr>
        <p:spPr>
          <a:xfrm>
            <a:off x="1725243" y="1045258"/>
            <a:ext cx="4767632" cy="2253570"/>
          </a:xfrm>
          <a:prstGeom prst="straightConnector1">
            <a:avLst/>
          </a:prstGeom>
          <a:ln w="6350"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473" name="Straight Arrow Connector 472"/>
          <p:cNvCxnSpPr/>
          <p:nvPr/>
        </p:nvCxnSpPr>
        <p:spPr>
          <a:xfrm>
            <a:off x="1652218" y="1045258"/>
            <a:ext cx="2830882" cy="440645"/>
          </a:xfrm>
          <a:prstGeom prst="straightConnector1">
            <a:avLst/>
          </a:prstGeom>
          <a:ln w="6350"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474" name="Straight Arrow Connector 473"/>
          <p:cNvCxnSpPr/>
          <p:nvPr/>
        </p:nvCxnSpPr>
        <p:spPr>
          <a:xfrm>
            <a:off x="1652218" y="1057961"/>
            <a:ext cx="4840657" cy="593045"/>
          </a:xfrm>
          <a:prstGeom prst="straightConnector1">
            <a:avLst/>
          </a:prstGeom>
          <a:ln w="12700"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475" name="Straight Arrow Connector 474"/>
          <p:cNvCxnSpPr>
            <a:endCxn id="424" idx="1"/>
          </p:cNvCxnSpPr>
          <p:nvPr/>
        </p:nvCxnSpPr>
        <p:spPr>
          <a:xfrm>
            <a:off x="1725243" y="1080189"/>
            <a:ext cx="1002082" cy="405714"/>
          </a:xfrm>
          <a:prstGeom prst="straightConnector1">
            <a:avLst/>
          </a:prstGeom>
          <a:ln w="6350"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476" name="Straight Arrow Connector 475"/>
          <p:cNvCxnSpPr/>
          <p:nvPr/>
        </p:nvCxnSpPr>
        <p:spPr>
          <a:xfrm flipH="1">
            <a:off x="3438525" y="895784"/>
            <a:ext cx="4238531"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477" name="TextBox 476"/>
          <p:cNvSpPr txBox="1"/>
          <p:nvPr/>
        </p:nvSpPr>
        <p:spPr>
          <a:xfrm>
            <a:off x="369648" y="2175394"/>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478" name="TextBox 477"/>
          <p:cNvSpPr txBox="1"/>
          <p:nvPr/>
        </p:nvSpPr>
        <p:spPr>
          <a:xfrm>
            <a:off x="7670706" y="21018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Tree>
    <p:extLst>
      <p:ext uri="{BB962C8B-B14F-4D97-AF65-F5344CB8AC3E}">
        <p14:creationId xmlns:p14="http://schemas.microsoft.com/office/powerpoint/2010/main" val="2063932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13386 -0.0081 L 0.21354 0.03565 " pathEditMode="fixed" rAng="0" ptsTypes="AA">
                                      <p:cBhvr>
                                        <p:cTn id="6" dur="1200" fill="hold"/>
                                        <p:tgtEl>
                                          <p:spTgt spid="454"/>
                                        </p:tgtEl>
                                        <p:attrNameLst>
                                          <p:attrName>ppt_x</p:attrName>
                                          <p:attrName>ppt_y</p:attrName>
                                        </p:attrNameLst>
                                      </p:cBhvr>
                                      <p:rCtr x="3976" y="2176"/>
                                    </p:animMotion>
                                  </p:childTnLst>
                                </p:cTn>
                              </p:par>
                            </p:childTnLst>
                          </p:cTn>
                        </p:par>
                        <p:par>
                          <p:cTn id="7" fill="hold">
                            <p:stCondLst>
                              <p:cond delay="1200"/>
                            </p:stCondLst>
                            <p:childTnLst>
                              <p:par>
                                <p:cTn id="8" presetID="0" presetClass="path" presetSubtype="0" accel="50000" decel="50000" fill="hold" nodeType="afterEffect">
                                  <p:stCondLst>
                                    <p:cond delay="0"/>
                                  </p:stCondLst>
                                  <p:childTnLst>
                                    <p:animMotion origin="layout" path="M 0.13438 -0.00926 L 0.23646 0.23681 " pathEditMode="relative" rAng="0" ptsTypes="AA">
                                      <p:cBhvr>
                                        <p:cTn id="9" dur="1200" fill="hold"/>
                                        <p:tgtEl>
                                          <p:spTgt spid="451"/>
                                        </p:tgtEl>
                                        <p:attrNameLst>
                                          <p:attrName>ppt_x</p:attrName>
                                          <p:attrName>ppt_y</p:attrName>
                                        </p:attrNameLst>
                                      </p:cBhvr>
                                      <p:rCtr x="5104" y="12292"/>
                                    </p:animMotion>
                                  </p:childTnLst>
                                </p:cTn>
                              </p:par>
                            </p:childTnLst>
                          </p:cTn>
                        </p:par>
                        <p:par>
                          <p:cTn id="10" fill="hold">
                            <p:stCondLst>
                              <p:cond delay="2400"/>
                            </p:stCondLst>
                            <p:childTnLst>
                              <p:par>
                                <p:cTn id="11" presetID="0" presetClass="path" presetSubtype="0" accel="50000" decel="50000" fill="hold" nodeType="afterEffect">
                                  <p:stCondLst>
                                    <p:cond delay="0"/>
                                  </p:stCondLst>
                                  <p:childTnLst>
                                    <p:animMotion origin="layout" path="M 0.13438 -0.02338 L 0.6033 0.29282 " pathEditMode="fixed" rAng="0" ptsTypes="AA">
                                      <p:cBhvr>
                                        <p:cTn id="12" dur="1200" fill="hold"/>
                                        <p:tgtEl>
                                          <p:spTgt spid="457"/>
                                        </p:tgtEl>
                                        <p:attrNameLst>
                                          <p:attrName>ppt_x</p:attrName>
                                          <p:attrName>ppt_y</p:attrName>
                                        </p:attrNameLst>
                                      </p:cBhvr>
                                      <p:rCtr x="23438" y="15810"/>
                                    </p:animMotion>
                                  </p:childTnLst>
                                </p:cTn>
                              </p:par>
                              <p:par>
                                <p:cTn id="13" presetID="0" presetClass="path" presetSubtype="0" accel="50000" decel="50000" fill="hold" nodeType="withEffect">
                                  <p:stCondLst>
                                    <p:cond delay="0"/>
                                  </p:stCondLst>
                                  <p:childTnLst>
                                    <p:animMotion origin="layout" path="M 0.13368 -0.0088 L 0.62813 0.07824 " pathEditMode="fixed" rAng="0" ptsTypes="AA">
                                      <p:cBhvr>
                                        <p:cTn id="14" dur="1200" fill="hold"/>
                                        <p:tgtEl>
                                          <p:spTgt spid="460"/>
                                        </p:tgtEl>
                                        <p:attrNameLst>
                                          <p:attrName>ppt_x</p:attrName>
                                          <p:attrName>ppt_y</p:attrName>
                                        </p:attrNameLst>
                                      </p:cBhvr>
                                      <p:rCtr x="24722" y="4352"/>
                                    </p:animMotion>
                                  </p:childTnLst>
                                </p:cTn>
                              </p:par>
                              <p:par>
                                <p:cTn id="15" presetID="0" presetClass="path" presetSubtype="0" accel="50000" decel="50000" fill="hold" nodeType="withEffect">
                                  <p:stCondLst>
                                    <p:cond delay="0"/>
                                  </p:stCondLst>
                                  <p:childTnLst>
                                    <p:animMotion origin="layout" path="M 0.13576 0.00486 L 0.4309 0.23657 " pathEditMode="fixed" rAng="0" ptsTypes="AA">
                                      <p:cBhvr>
                                        <p:cTn id="16" dur="1200" fill="hold"/>
                                        <p:tgtEl>
                                          <p:spTgt spid="463"/>
                                        </p:tgtEl>
                                        <p:attrNameLst>
                                          <p:attrName>ppt_x</p:attrName>
                                          <p:attrName>ppt_y</p:attrName>
                                        </p:attrNameLst>
                                      </p:cBhvr>
                                      <p:rCtr x="14757" y="11574"/>
                                    </p:animMotion>
                                  </p:childTnLst>
                                </p:cTn>
                              </p:par>
                              <p:par>
                                <p:cTn id="17" presetID="0" presetClass="path" presetSubtype="0" accel="50000" decel="50000" fill="hold" nodeType="withEffect">
                                  <p:stCondLst>
                                    <p:cond delay="0"/>
                                  </p:stCondLst>
                                  <p:childTnLst>
                                    <p:animMotion origin="layout" path="M 0.13473 -0.00949 L 0.40556 0.03472 " pathEditMode="fixed" rAng="0" ptsTypes="AA">
                                      <p:cBhvr>
                                        <p:cTn id="18" dur="1200" fill="hold"/>
                                        <p:tgtEl>
                                          <p:spTgt spid="466"/>
                                        </p:tgtEl>
                                        <p:attrNameLst>
                                          <p:attrName>ppt_x</p:attrName>
                                          <p:attrName>ppt_y</p:attrName>
                                        </p:attrNameLst>
                                      </p:cBhvr>
                                      <p:rCtr x="13542" y="2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5606458" cy="646331"/>
          </a:xfrm>
          <a:prstGeom prst="rect">
            <a:avLst/>
          </a:prstGeom>
          <a:noFill/>
        </p:spPr>
        <p:txBody>
          <a:bodyPr wrap="none" rtlCol="0">
            <a:spAutoFit/>
          </a:bodyPr>
          <a:lstStyle/>
          <a:p>
            <a:r>
              <a:rPr lang="en-US" sz="3600" dirty="0" smtClean="0">
                <a:latin typeface="Helvetica Neue Light"/>
                <a:cs typeface="Helvetica Neue Light"/>
              </a:rPr>
              <a:t>The ABD algorithm (sketch)</a:t>
            </a:r>
            <a:endParaRPr lang="en-US" sz="3600" dirty="0">
              <a:latin typeface="Helvetica Neue Light"/>
              <a:cs typeface="Helvetica Neue Light"/>
            </a:endParaRPr>
          </a:p>
        </p:txBody>
      </p:sp>
      <p:sp>
        <p:nvSpPr>
          <p:cNvPr id="17" name="Slide Number Placeholder 16"/>
          <p:cNvSpPr>
            <a:spLocks noGrp="1"/>
          </p:cNvSpPr>
          <p:nvPr>
            <p:ph type="sldNum" sz="quarter" idx="12"/>
          </p:nvPr>
        </p:nvSpPr>
        <p:spPr/>
        <p:txBody>
          <a:bodyPr/>
          <a:lstStyle/>
          <a:p>
            <a:fld id="{2BAAB71D-D585-B642-9E27-EE5DC697D035}" type="slidenum">
              <a:rPr lang="en-US" smtClean="0"/>
              <a:t>26</a:t>
            </a:fld>
            <a:endParaRPr lang="en-US"/>
          </a:p>
        </p:txBody>
      </p:sp>
      <p:sp>
        <p:nvSpPr>
          <p:cNvPr id="174" name="TextBox 173"/>
          <p:cNvSpPr txBox="1"/>
          <p:nvPr/>
        </p:nvSpPr>
        <p:spPr>
          <a:xfrm>
            <a:off x="423686" y="4333875"/>
            <a:ext cx="8347357" cy="2585323"/>
          </a:xfrm>
          <a:prstGeom prst="rect">
            <a:avLst/>
          </a:prstGeom>
          <a:noFill/>
        </p:spPr>
        <p:txBody>
          <a:bodyPr wrap="none" rtlCol="0">
            <a:spAutoFit/>
          </a:bodyPr>
          <a:lstStyle/>
          <a:p>
            <a:r>
              <a:rPr lang="en-US" dirty="0" smtClean="0">
                <a:latin typeface="Helvetica Neue Light"/>
                <a:cs typeface="Helvetica Neue Light"/>
              </a:rPr>
              <a:t>Write:</a:t>
            </a:r>
          </a:p>
          <a:p>
            <a:r>
              <a:rPr lang="en-US" dirty="0" smtClean="0">
                <a:solidFill>
                  <a:srgbClr val="D9D9D9"/>
                </a:solidFill>
                <a:latin typeface="Helvetica Neue Light"/>
                <a:cs typeface="Helvetica Neue Light"/>
              </a:rPr>
              <a:t>Send time-stamped value to every server; </a:t>
            </a:r>
            <a:r>
              <a:rPr lang="en-US" dirty="0">
                <a:latin typeface="Helvetica Neue Light"/>
                <a:cs typeface="Helvetica Neue Light"/>
              </a:rPr>
              <a:t>r</a:t>
            </a:r>
            <a:r>
              <a:rPr lang="en-US" dirty="0" smtClean="0">
                <a:latin typeface="Helvetica Neue Light"/>
                <a:cs typeface="Helvetica Neue Light"/>
              </a:rPr>
              <a:t>eturn after receiving </a:t>
            </a:r>
            <a:r>
              <a:rPr lang="en-US" dirty="0" err="1" smtClean="0">
                <a:latin typeface="Helvetica Neue Light"/>
                <a:cs typeface="Helvetica Neue Light"/>
              </a:rPr>
              <a:t>acks</a:t>
            </a:r>
            <a:r>
              <a:rPr lang="en-US" dirty="0" smtClean="0">
                <a:latin typeface="Helvetica Neue Light"/>
                <a:cs typeface="Helvetica Neue Light"/>
              </a:rPr>
              <a:t> from quorum.</a:t>
            </a:r>
          </a:p>
          <a:p>
            <a:endParaRPr lang="en-US" dirty="0" smtClean="0">
              <a:solidFill>
                <a:schemeClr val="bg1">
                  <a:lumMod val="85000"/>
                </a:schemeClr>
              </a:solidFill>
              <a:latin typeface="Helvetica Neue Light"/>
              <a:cs typeface="Helvetica Neue Light"/>
            </a:endParaRPr>
          </a:p>
          <a:p>
            <a:r>
              <a:rPr lang="en-US" dirty="0" smtClean="0">
                <a:solidFill>
                  <a:srgbClr val="000000"/>
                </a:solidFill>
                <a:latin typeface="Helvetica Neue Light"/>
                <a:cs typeface="Helvetica Neue Light"/>
              </a:rPr>
              <a:t>Read:</a:t>
            </a:r>
            <a:r>
              <a:rPr lang="en-US" dirty="0" smtClean="0">
                <a:solidFill>
                  <a:schemeClr val="bg1">
                    <a:lumMod val="85000"/>
                  </a:schemeClr>
                </a:solidFill>
                <a:latin typeface="Helvetica Neue Light"/>
                <a:cs typeface="Helvetica Neue Light"/>
              </a:rPr>
              <a:t>: </a:t>
            </a:r>
          </a:p>
          <a:p>
            <a:r>
              <a:rPr lang="en-US" dirty="0" smtClean="0">
                <a:solidFill>
                  <a:schemeClr val="bg1">
                    <a:lumMod val="85000"/>
                  </a:schemeClr>
                </a:solidFill>
                <a:latin typeface="Helvetica Neue Light"/>
                <a:cs typeface="Helvetica Neue Light"/>
              </a:rPr>
              <a:t>Send read query; wait for sufficient responses and return with latest value.</a:t>
            </a:r>
          </a:p>
          <a:p>
            <a:endParaRPr lang="en-US" dirty="0" smtClean="0">
              <a:latin typeface="Helvetica Neue Light"/>
              <a:cs typeface="Helvetica Neue Light"/>
            </a:endParaRPr>
          </a:p>
          <a:p>
            <a:r>
              <a:rPr lang="en-US" dirty="0" smtClean="0">
                <a:latin typeface="Helvetica Neue Light"/>
                <a:cs typeface="Helvetica Neue Light"/>
              </a:rPr>
              <a:t>Servers:</a:t>
            </a:r>
          </a:p>
          <a:p>
            <a:r>
              <a:rPr lang="en-US" dirty="0" smtClean="0">
                <a:latin typeface="Helvetica Neue Light"/>
                <a:cs typeface="Helvetica Neue Light"/>
              </a:rPr>
              <a:t>Store latest value; send </a:t>
            </a:r>
            <a:r>
              <a:rPr lang="en-US" dirty="0" err="1" smtClean="0">
                <a:latin typeface="Helvetica Neue Light"/>
                <a:cs typeface="Helvetica Neue Light"/>
              </a:rPr>
              <a:t>ack</a:t>
            </a:r>
            <a:endParaRPr lang="en-US" dirty="0" smtClean="0">
              <a:latin typeface="Helvetica Neue Light"/>
              <a:cs typeface="Helvetica Neue Light"/>
            </a:endParaRPr>
          </a:p>
          <a:p>
            <a:r>
              <a:rPr lang="en-US" dirty="0" smtClean="0">
                <a:solidFill>
                  <a:srgbClr val="D9D9D9"/>
                </a:solidFill>
                <a:latin typeface="Helvetica Neue Light"/>
                <a:cs typeface="Helvetica Neue Light"/>
              </a:rPr>
              <a:t>Respond to read request with value</a:t>
            </a:r>
            <a:endParaRPr lang="en-US" dirty="0">
              <a:solidFill>
                <a:srgbClr val="D9D9D9"/>
              </a:solidFill>
              <a:latin typeface="Helvetica Neue Light"/>
              <a:cs typeface="Helvetica Neue Light"/>
            </a:endParaRPr>
          </a:p>
        </p:txBody>
      </p:sp>
      <p:pic>
        <p:nvPicPr>
          <p:cNvPr id="414" name="Picture 413"/>
          <p:cNvPicPr>
            <a:picLocks noChangeAspect="1"/>
          </p:cNvPicPr>
          <p:nvPr/>
        </p:nvPicPr>
        <p:blipFill>
          <a:blip r:embed="rId2"/>
          <a:stretch>
            <a:fillRect/>
          </a:stretch>
        </p:blipFill>
        <p:spPr>
          <a:xfrm>
            <a:off x="2724150" y="1139828"/>
            <a:ext cx="711200" cy="685800"/>
          </a:xfrm>
          <a:prstGeom prst="rect">
            <a:avLst/>
          </a:prstGeom>
          <a:ln>
            <a:noFill/>
            <a:prstDash val="dot"/>
            <a:headEnd type="arrow"/>
            <a:tailEnd type="arrow"/>
          </a:ln>
        </p:spPr>
      </p:pic>
      <p:pic>
        <p:nvPicPr>
          <p:cNvPr id="415" name="Picture 414"/>
          <p:cNvPicPr>
            <a:picLocks noChangeAspect="1"/>
          </p:cNvPicPr>
          <p:nvPr/>
        </p:nvPicPr>
        <p:blipFill>
          <a:blip r:embed="rId2"/>
          <a:stretch>
            <a:fillRect/>
          </a:stretch>
        </p:blipFill>
        <p:spPr>
          <a:xfrm>
            <a:off x="4479925" y="1139828"/>
            <a:ext cx="711200" cy="685800"/>
          </a:xfrm>
          <a:prstGeom prst="rect">
            <a:avLst/>
          </a:prstGeom>
          <a:ln>
            <a:noFill/>
            <a:prstDash val="dot"/>
            <a:headEnd type="arrow"/>
            <a:tailEnd type="arrow"/>
          </a:ln>
        </p:spPr>
      </p:pic>
      <p:pic>
        <p:nvPicPr>
          <p:cNvPr id="416" name="Picture 415"/>
          <p:cNvPicPr>
            <a:picLocks noChangeAspect="1"/>
          </p:cNvPicPr>
          <p:nvPr/>
        </p:nvPicPr>
        <p:blipFill>
          <a:blip r:embed="rId2"/>
          <a:stretch>
            <a:fillRect/>
          </a:stretch>
        </p:blipFill>
        <p:spPr>
          <a:xfrm>
            <a:off x="6489700" y="1292228"/>
            <a:ext cx="711200" cy="685800"/>
          </a:xfrm>
          <a:prstGeom prst="rect">
            <a:avLst/>
          </a:prstGeom>
          <a:ln w="3175" cmpd="sng">
            <a:noFill/>
            <a:prstDash val="dot"/>
            <a:headEnd type="arrow"/>
            <a:tailEnd type="arrow"/>
          </a:ln>
        </p:spPr>
      </p:pic>
      <p:pic>
        <p:nvPicPr>
          <p:cNvPr id="417" name="Picture 416"/>
          <p:cNvPicPr>
            <a:picLocks noChangeAspect="1"/>
          </p:cNvPicPr>
          <p:nvPr/>
        </p:nvPicPr>
        <p:blipFill>
          <a:blip r:embed="rId2"/>
          <a:stretch>
            <a:fillRect/>
          </a:stretch>
        </p:blipFill>
        <p:spPr>
          <a:xfrm>
            <a:off x="2724150" y="2720978"/>
            <a:ext cx="711200" cy="685800"/>
          </a:xfrm>
          <a:prstGeom prst="rect">
            <a:avLst/>
          </a:prstGeom>
          <a:ln>
            <a:noFill/>
            <a:prstDash val="dot"/>
            <a:headEnd type="arrow"/>
            <a:tailEnd type="arrow"/>
          </a:ln>
        </p:spPr>
      </p:pic>
      <p:pic>
        <p:nvPicPr>
          <p:cNvPr id="418" name="Picture 417"/>
          <p:cNvPicPr>
            <a:picLocks noChangeAspect="1"/>
          </p:cNvPicPr>
          <p:nvPr/>
        </p:nvPicPr>
        <p:blipFill>
          <a:blip r:embed="rId2"/>
          <a:stretch>
            <a:fillRect/>
          </a:stretch>
        </p:blipFill>
        <p:spPr>
          <a:xfrm>
            <a:off x="4479925" y="2873378"/>
            <a:ext cx="711200" cy="685800"/>
          </a:xfrm>
          <a:prstGeom prst="rect">
            <a:avLst/>
          </a:prstGeom>
          <a:ln>
            <a:noFill/>
            <a:prstDash val="dot"/>
            <a:headEnd type="arrow"/>
            <a:tailEnd type="arrow"/>
          </a:ln>
        </p:spPr>
      </p:pic>
      <p:pic>
        <p:nvPicPr>
          <p:cNvPr id="419" name="Picture 418"/>
          <p:cNvPicPr>
            <a:picLocks noChangeAspect="1"/>
          </p:cNvPicPr>
          <p:nvPr/>
        </p:nvPicPr>
        <p:blipFill>
          <a:blip r:embed="rId2"/>
          <a:stretch>
            <a:fillRect/>
          </a:stretch>
        </p:blipFill>
        <p:spPr>
          <a:xfrm>
            <a:off x="6489700" y="2952753"/>
            <a:ext cx="711200" cy="685800"/>
          </a:xfrm>
          <a:prstGeom prst="rect">
            <a:avLst/>
          </a:prstGeom>
          <a:ln w="3175" cmpd="sng">
            <a:noFill/>
            <a:prstDash val="dot"/>
            <a:headEnd type="arrow"/>
            <a:tailEnd type="arrow"/>
          </a:ln>
        </p:spPr>
      </p:pic>
      <p:pic>
        <p:nvPicPr>
          <p:cNvPr id="420" name="Picture 419"/>
          <p:cNvPicPr>
            <a:picLocks noChangeAspect="1"/>
          </p:cNvPicPr>
          <p:nvPr/>
        </p:nvPicPr>
        <p:blipFill>
          <a:blip r:embed="rId3"/>
          <a:stretch>
            <a:fillRect/>
          </a:stretch>
        </p:blipFill>
        <p:spPr>
          <a:xfrm>
            <a:off x="871490" y="3162303"/>
            <a:ext cx="793749" cy="793749"/>
          </a:xfrm>
          <a:prstGeom prst="rect">
            <a:avLst/>
          </a:prstGeom>
        </p:spPr>
      </p:pic>
      <p:pic>
        <p:nvPicPr>
          <p:cNvPr id="421" name="Picture 420"/>
          <p:cNvPicPr>
            <a:picLocks noChangeAspect="1"/>
          </p:cNvPicPr>
          <p:nvPr/>
        </p:nvPicPr>
        <p:blipFill>
          <a:blip r:embed="rId3"/>
          <a:stretch>
            <a:fillRect/>
          </a:stretch>
        </p:blipFill>
        <p:spPr>
          <a:xfrm>
            <a:off x="871490" y="653306"/>
            <a:ext cx="777553" cy="777553"/>
          </a:xfrm>
          <a:prstGeom prst="rect">
            <a:avLst/>
          </a:prstGeom>
        </p:spPr>
      </p:pic>
      <p:pic>
        <p:nvPicPr>
          <p:cNvPr id="422" name="Picture 421"/>
          <p:cNvPicPr>
            <a:picLocks noChangeAspect="1"/>
          </p:cNvPicPr>
          <p:nvPr/>
        </p:nvPicPr>
        <p:blipFill>
          <a:blip r:embed="rId3"/>
          <a:stretch>
            <a:fillRect/>
          </a:stretch>
        </p:blipFill>
        <p:spPr>
          <a:xfrm>
            <a:off x="7810289" y="503832"/>
            <a:ext cx="777553" cy="777553"/>
          </a:xfrm>
          <a:prstGeom prst="rect">
            <a:avLst/>
          </a:prstGeom>
        </p:spPr>
      </p:pic>
      <p:pic>
        <p:nvPicPr>
          <p:cNvPr id="423" name="Picture 422"/>
          <p:cNvPicPr>
            <a:picLocks noChangeAspect="1"/>
          </p:cNvPicPr>
          <p:nvPr/>
        </p:nvPicPr>
        <p:blipFill>
          <a:blip r:embed="rId3"/>
          <a:stretch>
            <a:fillRect/>
          </a:stretch>
        </p:blipFill>
        <p:spPr>
          <a:xfrm>
            <a:off x="7794093" y="3162303"/>
            <a:ext cx="793749" cy="793749"/>
          </a:xfrm>
          <a:prstGeom prst="rect">
            <a:avLst/>
          </a:prstGeom>
        </p:spPr>
      </p:pic>
      <p:cxnSp>
        <p:nvCxnSpPr>
          <p:cNvPr id="424" name="Straight Arrow Connector 423"/>
          <p:cNvCxnSpPr>
            <a:stCxn id="421" idx="3"/>
            <a:endCxn id="414"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25" name="Straight Arrow Connector 424"/>
          <p:cNvCxnSpPr>
            <a:stCxn id="421" idx="3"/>
            <a:endCxn id="417"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26" name="Straight Arrow Connector 425"/>
          <p:cNvCxnSpPr>
            <a:stCxn id="423" idx="1"/>
            <a:endCxn id="415"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27" name="Straight Arrow Connector 426"/>
          <p:cNvCxnSpPr>
            <a:stCxn id="422" idx="1"/>
            <a:endCxn id="415"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28" name="Straight Arrow Connector 427"/>
          <p:cNvCxnSpPr>
            <a:stCxn id="420" idx="3"/>
            <a:endCxn id="414"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29" name="Straight Arrow Connector 428"/>
          <p:cNvCxnSpPr>
            <a:stCxn id="422" idx="1"/>
            <a:endCxn id="417"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0" name="Straight Arrow Connector 429"/>
          <p:cNvCxnSpPr>
            <a:stCxn id="422" idx="1"/>
            <a:endCxn id="418"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1" name="Straight Arrow Connector 430"/>
          <p:cNvCxnSpPr>
            <a:stCxn id="421" idx="3"/>
            <a:endCxn id="418"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2" name="Straight Arrow Connector 431"/>
          <p:cNvCxnSpPr>
            <a:stCxn id="422" idx="1"/>
            <a:endCxn id="419"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3" name="Straight Arrow Connector 432"/>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4" name="Straight Arrow Connector 433"/>
          <p:cNvCxnSpPr>
            <a:stCxn id="423" idx="1"/>
            <a:endCxn id="417"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5" name="Straight Arrow Connector 434"/>
          <p:cNvCxnSpPr>
            <a:stCxn id="423" idx="1"/>
            <a:endCxn id="418"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6" name="Straight Arrow Connector 435"/>
          <p:cNvCxnSpPr>
            <a:stCxn id="423" idx="1"/>
            <a:endCxn id="416"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7" name="Straight Arrow Connector 436"/>
          <p:cNvCxnSpPr>
            <a:stCxn id="423" idx="1"/>
            <a:endCxn id="414"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8" name="Straight Arrow Connector 437"/>
          <p:cNvCxnSpPr>
            <a:stCxn id="420" idx="3"/>
            <a:endCxn id="415"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39" name="Straight Arrow Connector 438"/>
          <p:cNvCxnSpPr>
            <a:stCxn id="420" idx="3"/>
            <a:endCxn id="416"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40" name="Straight Arrow Connector 439"/>
          <p:cNvCxnSpPr>
            <a:stCxn id="420" idx="3"/>
            <a:endCxn id="418" idx="1"/>
          </p:cNvCxnSpPr>
          <p:nvPr/>
        </p:nvCxnSpPr>
        <p:spPr>
          <a:xfrm flipV="1">
            <a:off x="1665239" y="3216278"/>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441" name="TextBox 440"/>
          <p:cNvSpPr txBox="1"/>
          <p:nvPr/>
        </p:nvSpPr>
        <p:spPr>
          <a:xfrm>
            <a:off x="4111625" y="3778250"/>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442" name="Straight Arrow Connector 441"/>
          <p:cNvCxnSpPr>
            <a:stCxn id="421" idx="3"/>
            <a:endCxn id="415"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grpSp>
        <p:nvGrpSpPr>
          <p:cNvPr id="443" name="Group 442"/>
          <p:cNvGrpSpPr/>
          <p:nvPr/>
        </p:nvGrpSpPr>
        <p:grpSpPr>
          <a:xfrm>
            <a:off x="4126815" y="1144035"/>
            <a:ext cx="676275" cy="444500"/>
            <a:chOff x="4110940" y="1112285"/>
            <a:chExt cx="676275" cy="444500"/>
          </a:xfrm>
        </p:grpSpPr>
        <p:sp>
          <p:nvSpPr>
            <p:cNvPr id="444" name="Rectangle 443"/>
            <p:cNvSpPr/>
            <p:nvPr/>
          </p:nvSpPr>
          <p:spPr>
            <a:xfrm>
              <a:off x="4110940" y="1112285"/>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5" name="TextBox 444"/>
            <p:cNvSpPr txBox="1"/>
            <p:nvPr/>
          </p:nvSpPr>
          <p:spPr>
            <a:xfrm>
              <a:off x="4140884" y="1143005"/>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446" name="Group 445"/>
          <p:cNvGrpSpPr/>
          <p:nvPr/>
        </p:nvGrpSpPr>
        <p:grpSpPr>
          <a:xfrm>
            <a:off x="5922593" y="3036335"/>
            <a:ext cx="676275" cy="444500"/>
            <a:chOff x="5906718" y="3004585"/>
            <a:chExt cx="676275" cy="444500"/>
          </a:xfrm>
        </p:grpSpPr>
        <p:sp>
          <p:nvSpPr>
            <p:cNvPr id="447" name="Rectangle 446"/>
            <p:cNvSpPr/>
            <p:nvPr/>
          </p:nvSpPr>
          <p:spPr>
            <a:xfrm>
              <a:off x="5906718" y="3004585"/>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8" name="TextBox 447"/>
            <p:cNvSpPr txBox="1"/>
            <p:nvPr/>
          </p:nvSpPr>
          <p:spPr>
            <a:xfrm>
              <a:off x="5906718" y="3032128"/>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449" name="Group 448"/>
          <p:cNvGrpSpPr/>
          <p:nvPr/>
        </p:nvGrpSpPr>
        <p:grpSpPr>
          <a:xfrm>
            <a:off x="5999114" y="1403353"/>
            <a:ext cx="676275" cy="444500"/>
            <a:chOff x="5983239" y="1371603"/>
            <a:chExt cx="676275" cy="444500"/>
          </a:xfrm>
        </p:grpSpPr>
        <p:sp>
          <p:nvSpPr>
            <p:cNvPr id="450" name="Rectangle 449"/>
            <p:cNvSpPr/>
            <p:nvPr/>
          </p:nvSpPr>
          <p:spPr>
            <a:xfrm>
              <a:off x="5983239" y="1371603"/>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1" name="TextBox 450"/>
            <p:cNvSpPr txBox="1"/>
            <p:nvPr/>
          </p:nvSpPr>
          <p:spPr>
            <a:xfrm>
              <a:off x="5990637" y="1446771"/>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452" name="Group 451"/>
          <p:cNvGrpSpPr/>
          <p:nvPr/>
        </p:nvGrpSpPr>
        <p:grpSpPr>
          <a:xfrm>
            <a:off x="4126815" y="2639460"/>
            <a:ext cx="676275" cy="444500"/>
            <a:chOff x="4110940" y="2607710"/>
            <a:chExt cx="676275" cy="444500"/>
          </a:xfrm>
        </p:grpSpPr>
        <p:sp>
          <p:nvSpPr>
            <p:cNvPr id="453" name="Rectangle 452"/>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4" name="TextBox 453"/>
            <p:cNvSpPr txBox="1"/>
            <p:nvPr/>
          </p:nvSpPr>
          <p:spPr>
            <a:xfrm>
              <a:off x="4110940" y="2635253"/>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455" name="Group 454"/>
          <p:cNvGrpSpPr/>
          <p:nvPr/>
        </p:nvGrpSpPr>
        <p:grpSpPr>
          <a:xfrm>
            <a:off x="2215465" y="1296435"/>
            <a:ext cx="676275" cy="444500"/>
            <a:chOff x="2199590" y="1264685"/>
            <a:chExt cx="676275" cy="444500"/>
          </a:xfrm>
        </p:grpSpPr>
        <p:sp>
          <p:nvSpPr>
            <p:cNvPr id="456" name="Rectangle 455"/>
            <p:cNvSpPr/>
            <p:nvPr/>
          </p:nvSpPr>
          <p:spPr>
            <a:xfrm>
              <a:off x="2199590" y="1264685"/>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7" name="TextBox 456"/>
            <p:cNvSpPr txBox="1"/>
            <p:nvPr/>
          </p:nvSpPr>
          <p:spPr>
            <a:xfrm>
              <a:off x="2229534" y="1295405"/>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458" name="Group 457"/>
          <p:cNvGrpSpPr/>
          <p:nvPr/>
        </p:nvGrpSpPr>
        <p:grpSpPr>
          <a:xfrm>
            <a:off x="2233830" y="2611920"/>
            <a:ext cx="676275" cy="444500"/>
            <a:chOff x="2217955" y="2580170"/>
            <a:chExt cx="676275" cy="444500"/>
          </a:xfrm>
        </p:grpSpPr>
        <p:sp>
          <p:nvSpPr>
            <p:cNvPr id="459" name="Rectangle 458"/>
            <p:cNvSpPr/>
            <p:nvPr/>
          </p:nvSpPr>
          <p:spPr>
            <a:xfrm>
              <a:off x="2217955" y="258017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0" name="TextBox 459"/>
            <p:cNvSpPr txBox="1"/>
            <p:nvPr/>
          </p:nvSpPr>
          <p:spPr>
            <a:xfrm>
              <a:off x="2247899" y="2610890"/>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cxnSp>
        <p:nvCxnSpPr>
          <p:cNvPr id="461" name="Straight Arrow Connector 460"/>
          <p:cNvCxnSpPr/>
          <p:nvPr/>
        </p:nvCxnSpPr>
        <p:spPr>
          <a:xfrm>
            <a:off x="1649043" y="1042083"/>
            <a:ext cx="1075107" cy="2021795"/>
          </a:xfrm>
          <a:prstGeom prst="straightConnector1">
            <a:avLst/>
          </a:prstGeom>
          <a:ln w="6350" cmpd="sng">
            <a:solidFill>
              <a:srgbClr val="FF0000"/>
            </a:solidFill>
            <a:prstDash val="solid"/>
            <a:headEnd type="triangle" w="lg" len="lg"/>
            <a:tailEnd type="none"/>
          </a:ln>
        </p:spPr>
        <p:style>
          <a:lnRef idx="2">
            <a:schemeClr val="accent1"/>
          </a:lnRef>
          <a:fillRef idx="0">
            <a:schemeClr val="accent1"/>
          </a:fillRef>
          <a:effectRef idx="1">
            <a:schemeClr val="accent1"/>
          </a:effectRef>
          <a:fontRef idx="minor">
            <a:schemeClr val="tx1"/>
          </a:fontRef>
        </p:style>
      </p:cxnSp>
      <p:cxnSp>
        <p:nvCxnSpPr>
          <p:cNvPr id="462" name="Straight Arrow Connector 461"/>
          <p:cNvCxnSpPr/>
          <p:nvPr/>
        </p:nvCxnSpPr>
        <p:spPr>
          <a:xfrm>
            <a:off x="1649043" y="1042083"/>
            <a:ext cx="3186482" cy="1831295"/>
          </a:xfrm>
          <a:prstGeom prst="straightConnector1">
            <a:avLst/>
          </a:prstGeom>
          <a:ln w="6350" cmpd="sng">
            <a:solidFill>
              <a:srgbClr val="FF0000"/>
            </a:solidFill>
            <a:prstDash val="solid"/>
            <a:headEnd type="triangle" w="lg" len="lg"/>
            <a:tailEnd type="none"/>
          </a:ln>
        </p:spPr>
        <p:style>
          <a:lnRef idx="2">
            <a:schemeClr val="accent1"/>
          </a:lnRef>
          <a:fillRef idx="0">
            <a:schemeClr val="accent1"/>
          </a:fillRef>
          <a:effectRef idx="1">
            <a:schemeClr val="accent1"/>
          </a:effectRef>
          <a:fontRef idx="minor">
            <a:schemeClr val="tx1"/>
          </a:fontRef>
        </p:style>
      </p:cxnSp>
      <p:cxnSp>
        <p:nvCxnSpPr>
          <p:cNvPr id="463" name="Straight Arrow Connector 462"/>
          <p:cNvCxnSpPr/>
          <p:nvPr/>
        </p:nvCxnSpPr>
        <p:spPr>
          <a:xfrm>
            <a:off x="1665239" y="1042083"/>
            <a:ext cx="4824461" cy="2225567"/>
          </a:xfrm>
          <a:prstGeom prst="straightConnector1">
            <a:avLst/>
          </a:prstGeom>
          <a:ln w="6350" cmpd="sng">
            <a:solidFill>
              <a:srgbClr val="FF0000"/>
            </a:solidFill>
            <a:prstDash val="solid"/>
            <a:headEnd type="triangle" w="lg" len="lg"/>
            <a:tailEnd type="none"/>
          </a:ln>
        </p:spPr>
        <p:style>
          <a:lnRef idx="2">
            <a:schemeClr val="accent1"/>
          </a:lnRef>
          <a:fillRef idx="0">
            <a:schemeClr val="accent1"/>
          </a:fillRef>
          <a:effectRef idx="1">
            <a:schemeClr val="accent1"/>
          </a:effectRef>
          <a:fontRef idx="minor">
            <a:schemeClr val="tx1"/>
          </a:fontRef>
        </p:style>
      </p:cxnSp>
      <p:cxnSp>
        <p:nvCxnSpPr>
          <p:cNvPr id="464" name="Straight Arrow Connector 463"/>
          <p:cNvCxnSpPr/>
          <p:nvPr/>
        </p:nvCxnSpPr>
        <p:spPr>
          <a:xfrm>
            <a:off x="1691296" y="1121461"/>
            <a:ext cx="4840657" cy="5930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65" name="Straight Arrow Connector 464"/>
          <p:cNvCxnSpPr/>
          <p:nvPr/>
        </p:nvCxnSpPr>
        <p:spPr>
          <a:xfrm>
            <a:off x="1737943" y="1098127"/>
            <a:ext cx="1075107" cy="440645"/>
          </a:xfrm>
          <a:prstGeom prst="straightConnector1">
            <a:avLst/>
          </a:prstGeom>
          <a:ln w="6350" cmpd="sng">
            <a:solidFill>
              <a:srgbClr val="FF0000"/>
            </a:solidFill>
            <a:prstDash val="solid"/>
            <a:headEnd type="triangle"/>
            <a:tailEnd type="none"/>
          </a:ln>
        </p:spPr>
        <p:style>
          <a:lnRef idx="2">
            <a:schemeClr val="accent1"/>
          </a:lnRef>
          <a:fillRef idx="0">
            <a:schemeClr val="accent1"/>
          </a:fillRef>
          <a:effectRef idx="1">
            <a:schemeClr val="accent1"/>
          </a:effectRef>
          <a:fontRef idx="minor">
            <a:schemeClr val="tx1"/>
          </a:fontRef>
        </p:style>
      </p:cxnSp>
      <p:cxnSp>
        <p:nvCxnSpPr>
          <p:cNvPr id="466" name="Straight Arrow Connector 465"/>
          <p:cNvCxnSpPr>
            <a:stCxn id="421" idx="3"/>
            <a:endCxn id="457" idx="3"/>
          </p:cNvCxnSpPr>
          <p:nvPr/>
        </p:nvCxnSpPr>
        <p:spPr>
          <a:xfrm>
            <a:off x="1649043" y="1042083"/>
            <a:ext cx="1242697" cy="469738"/>
          </a:xfrm>
          <a:prstGeom prst="straightConnector1">
            <a:avLst/>
          </a:prstGeom>
          <a:ln w="6350" cmpd="sng">
            <a:solidFill>
              <a:srgbClr val="FF0000"/>
            </a:solidFill>
            <a:prstDash val="solid"/>
            <a:headEnd type="triangle"/>
            <a:tailEnd type="none"/>
          </a:ln>
        </p:spPr>
        <p:style>
          <a:lnRef idx="2">
            <a:schemeClr val="accent1"/>
          </a:lnRef>
          <a:fillRef idx="0">
            <a:schemeClr val="accent1"/>
          </a:fillRef>
          <a:effectRef idx="1">
            <a:schemeClr val="accent1"/>
          </a:effectRef>
          <a:fontRef idx="minor">
            <a:schemeClr val="tx1"/>
          </a:fontRef>
        </p:style>
      </p:cxnSp>
      <p:cxnSp>
        <p:nvCxnSpPr>
          <p:cNvPr id="467" name="Straight Arrow Connector 466"/>
          <p:cNvCxnSpPr>
            <a:stCxn id="421" idx="3"/>
          </p:cNvCxnSpPr>
          <p:nvPr/>
        </p:nvCxnSpPr>
        <p:spPr>
          <a:xfrm>
            <a:off x="1649043" y="1042083"/>
            <a:ext cx="2983282" cy="593045"/>
          </a:xfrm>
          <a:prstGeom prst="straightConnector1">
            <a:avLst/>
          </a:prstGeom>
          <a:ln w="6350" cmpd="sng">
            <a:solidFill>
              <a:srgbClr val="FF0000"/>
            </a:solidFill>
            <a:prstDash val="solid"/>
            <a:headEnd type="triangle" w="lg" len="lg"/>
            <a:tailEnd type="none"/>
          </a:ln>
        </p:spPr>
        <p:style>
          <a:lnRef idx="2">
            <a:schemeClr val="accent1"/>
          </a:lnRef>
          <a:fillRef idx="0">
            <a:schemeClr val="accent1"/>
          </a:fillRef>
          <a:effectRef idx="1">
            <a:schemeClr val="accent1"/>
          </a:effectRef>
          <a:fontRef idx="minor">
            <a:schemeClr val="tx1"/>
          </a:fontRef>
        </p:style>
      </p:cxnSp>
      <p:sp>
        <p:nvSpPr>
          <p:cNvPr id="468" name="TextBox 467"/>
          <p:cNvSpPr txBox="1"/>
          <p:nvPr/>
        </p:nvSpPr>
        <p:spPr>
          <a:xfrm>
            <a:off x="360123" y="2181744"/>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469" name="TextBox 468"/>
          <p:cNvSpPr txBox="1"/>
          <p:nvPr/>
        </p:nvSpPr>
        <p:spPr>
          <a:xfrm>
            <a:off x="7661181" y="210820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Tree>
    <p:extLst>
      <p:ext uri="{BB962C8B-B14F-4D97-AF65-F5344CB8AC3E}">
        <p14:creationId xmlns:p14="http://schemas.microsoft.com/office/powerpoint/2010/main" val="14961126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8.33333E-6 5.18519E-6 L -0.09027 -0.22221 " pathEditMode="relative" ptsTypes="AA">
                                      <p:cBhvr>
                                        <p:cTn id="6" dur="1500" fill="hold"/>
                                        <p:tgtEl>
                                          <p:spTgt spid="458"/>
                                        </p:tgtEl>
                                        <p:attrNameLst>
                                          <p:attrName>ppt_x</p:attrName>
                                          <p:attrName>ppt_y</p:attrName>
                                        </p:attrNameLst>
                                      </p:cBhvr>
                                    </p:animMotion>
                                  </p:childTnLst>
                                </p:cTn>
                              </p:par>
                            </p:childTnLst>
                          </p:cTn>
                        </p:par>
                        <p:par>
                          <p:cTn id="7" fill="hold">
                            <p:stCondLst>
                              <p:cond delay="1500"/>
                            </p:stCondLst>
                            <p:childTnLst>
                              <p:par>
                                <p:cTn id="8" presetID="0" presetClass="path" presetSubtype="0" accel="50000" decel="50000" fill="hold" nodeType="afterEffect">
                                  <p:stCondLst>
                                    <p:cond delay="0"/>
                                  </p:stCondLst>
                                  <p:childTnLst>
                                    <p:animMotion origin="layout" path="M 8.33333E-7 -4.07407E-6 L -0.11284 -0.06944 " pathEditMode="relative" ptsTypes="AA">
                                      <p:cBhvr>
                                        <p:cTn id="9" dur="1500" fill="hold"/>
                                        <p:tgtEl>
                                          <p:spTgt spid="455"/>
                                        </p:tgtEl>
                                        <p:attrNameLst>
                                          <p:attrName>ppt_x</p:attrName>
                                          <p:attrName>ppt_y</p:attrName>
                                        </p:attrNameLst>
                                      </p:cBhvr>
                                    </p:animMotion>
                                  </p:childTnLst>
                                </p:cTn>
                              </p:par>
                              <p:par>
                                <p:cTn id="10" presetID="0" presetClass="path" presetSubtype="0" accel="50000" decel="50000" fill="hold" nodeType="withEffect">
                                  <p:stCondLst>
                                    <p:cond delay="0"/>
                                  </p:stCondLst>
                                  <p:childTnLst>
                                    <p:animMotion origin="layout" path="M -2.77778E-6 -2.59259E-6 L -0.29166 -0.03889 " pathEditMode="relative" rAng="0" ptsTypes="AA">
                                      <p:cBhvr>
                                        <p:cTn id="11" dur="1500" fill="hold"/>
                                        <p:tgtEl>
                                          <p:spTgt spid="443"/>
                                        </p:tgtEl>
                                        <p:attrNameLst>
                                          <p:attrName>ppt_x</p:attrName>
                                          <p:attrName>ppt_y</p:attrName>
                                        </p:attrNameLst>
                                      </p:cBhvr>
                                      <p:rCtr x="-14583" y="-1944"/>
                                    </p:animMotion>
                                  </p:childTnLst>
                                </p:cTn>
                              </p:par>
                              <p:par>
                                <p:cTn id="12" presetID="0" presetClass="path" presetSubtype="0" accel="50000" decel="50000" fill="hold" nodeType="withEffect">
                                  <p:stCondLst>
                                    <p:cond delay="0"/>
                                  </p:stCondLst>
                                  <p:childTnLst>
                                    <p:animMotion origin="layout" path="M 5.55556E-7 2.59259E-6 L -0.07656 -0.01528 " pathEditMode="relative" rAng="0" ptsTypes="AA">
                                      <p:cBhvr>
                                        <p:cTn id="13" dur="1500" fill="hold"/>
                                        <p:tgtEl>
                                          <p:spTgt spid="449"/>
                                        </p:tgtEl>
                                        <p:attrNameLst>
                                          <p:attrName>ppt_x</p:attrName>
                                          <p:attrName>ppt_y</p:attrName>
                                        </p:attrNameLst>
                                      </p:cBhvr>
                                      <p:rCtr x="-3837" y="-764"/>
                                    </p:animMotion>
                                  </p:childTnLst>
                                </p:cTn>
                              </p:par>
                              <p:par>
                                <p:cTn id="14" presetID="0" presetClass="path" presetSubtype="0" accel="50000" decel="50000" fill="hold" nodeType="withEffect">
                                  <p:stCondLst>
                                    <p:cond delay="0"/>
                                  </p:stCondLst>
                                  <p:childTnLst>
                                    <p:animMotion origin="layout" path="M -7.77778E-6 -1.48148E-6 L -0.46841 -0.30254 " pathEditMode="relative" ptsTypes="AA">
                                      <p:cBhvr>
                                        <p:cTn id="15" dur="1500" fill="hold"/>
                                        <p:tgtEl>
                                          <p:spTgt spid="446"/>
                                        </p:tgtEl>
                                        <p:attrNameLst>
                                          <p:attrName>ppt_x</p:attrName>
                                          <p:attrName>ppt_y</p:attrName>
                                        </p:attrNameLst>
                                      </p:cBhvr>
                                    </p:animMotion>
                                  </p:childTnLst>
                                </p:cTn>
                              </p:par>
                              <p:par>
                                <p:cTn id="16" presetID="0" presetClass="path" presetSubtype="0" accel="50000" decel="50000" fill="hold" nodeType="withEffect">
                                  <p:stCondLst>
                                    <p:cond delay="0"/>
                                  </p:stCondLst>
                                  <p:childTnLst>
                                    <p:animMotion origin="layout" path="M 6.38889E-6 5.18519E-6 L -0.30069 -0.253 " pathEditMode="relative" ptsTypes="AA">
                                      <p:cBhvr>
                                        <p:cTn id="17" dur="1500" fill="hold"/>
                                        <p:tgtEl>
                                          <p:spTgt spid="452"/>
                                        </p:tgtEl>
                                        <p:attrNameLst>
                                          <p:attrName>ppt_x</p:attrName>
                                          <p:attrName>ppt_y</p:attrName>
                                        </p:attrNameLst>
                                      </p:cBhvr>
                                    </p:animMotion>
                                  </p:childTnLst>
                                </p:cTn>
                              </p:par>
                            </p:childTnLst>
                          </p:cTn>
                        </p:par>
                        <p:par>
                          <p:cTn id="18" fill="hold">
                            <p:stCondLst>
                              <p:cond delay="3000"/>
                            </p:stCondLst>
                            <p:childTnLst>
                              <p:par>
                                <p:cTn id="19" presetID="5" presetClass="exit" presetSubtype="10" fill="hold" nodeType="afterEffect">
                                  <p:stCondLst>
                                    <p:cond delay="0"/>
                                  </p:stCondLst>
                                  <p:childTnLst>
                                    <p:animEffect transition="out" filter="checkerboard(across)">
                                      <p:cBhvr>
                                        <p:cTn id="20" dur="800"/>
                                        <p:tgtEl>
                                          <p:spTgt spid="455"/>
                                        </p:tgtEl>
                                      </p:cBhvr>
                                    </p:animEffect>
                                    <p:set>
                                      <p:cBhvr>
                                        <p:cTn id="21" dur="1" fill="hold">
                                          <p:stCondLst>
                                            <p:cond delay="799"/>
                                          </p:stCondLst>
                                        </p:cTn>
                                        <p:tgtEl>
                                          <p:spTgt spid="455"/>
                                        </p:tgtEl>
                                        <p:attrNameLst>
                                          <p:attrName>style.visibility</p:attrName>
                                        </p:attrNameLst>
                                      </p:cBhvr>
                                      <p:to>
                                        <p:strVal val="hidden"/>
                                      </p:to>
                                    </p:set>
                                  </p:childTnLst>
                                </p:cTn>
                              </p:par>
                              <p:par>
                                <p:cTn id="22" presetID="5" presetClass="exit" presetSubtype="10" fill="hold" nodeType="withEffect">
                                  <p:stCondLst>
                                    <p:cond delay="0"/>
                                  </p:stCondLst>
                                  <p:childTnLst>
                                    <p:animEffect transition="out" filter="checkerboard(across)">
                                      <p:cBhvr>
                                        <p:cTn id="23" dur="800"/>
                                        <p:tgtEl>
                                          <p:spTgt spid="443"/>
                                        </p:tgtEl>
                                      </p:cBhvr>
                                    </p:animEffect>
                                    <p:set>
                                      <p:cBhvr>
                                        <p:cTn id="24" dur="1" fill="hold">
                                          <p:stCondLst>
                                            <p:cond delay="799"/>
                                          </p:stCondLst>
                                        </p:cTn>
                                        <p:tgtEl>
                                          <p:spTgt spid="443"/>
                                        </p:tgtEl>
                                        <p:attrNameLst>
                                          <p:attrName>style.visibility</p:attrName>
                                        </p:attrNameLst>
                                      </p:cBhvr>
                                      <p:to>
                                        <p:strVal val="hidden"/>
                                      </p:to>
                                    </p:set>
                                  </p:childTnLst>
                                </p:cTn>
                              </p:par>
                              <p:par>
                                <p:cTn id="25" presetID="5" presetClass="exit" presetSubtype="10" fill="hold" nodeType="withEffect">
                                  <p:stCondLst>
                                    <p:cond delay="0"/>
                                  </p:stCondLst>
                                  <p:childTnLst>
                                    <p:animEffect transition="out" filter="checkerboard(across)">
                                      <p:cBhvr>
                                        <p:cTn id="26" dur="800"/>
                                        <p:tgtEl>
                                          <p:spTgt spid="446"/>
                                        </p:tgtEl>
                                      </p:cBhvr>
                                    </p:animEffect>
                                    <p:set>
                                      <p:cBhvr>
                                        <p:cTn id="27" dur="1" fill="hold">
                                          <p:stCondLst>
                                            <p:cond delay="799"/>
                                          </p:stCondLst>
                                        </p:cTn>
                                        <p:tgtEl>
                                          <p:spTgt spid="446"/>
                                        </p:tgtEl>
                                        <p:attrNameLst>
                                          <p:attrName>style.visibility</p:attrName>
                                        </p:attrNameLst>
                                      </p:cBhvr>
                                      <p:to>
                                        <p:strVal val="hidden"/>
                                      </p:to>
                                    </p:set>
                                  </p:childTnLst>
                                </p:cTn>
                              </p:par>
                              <p:par>
                                <p:cTn id="28" presetID="5" presetClass="exit" presetSubtype="10" fill="hold" nodeType="withEffect">
                                  <p:stCondLst>
                                    <p:cond delay="0"/>
                                  </p:stCondLst>
                                  <p:childTnLst>
                                    <p:animEffect transition="out" filter="checkerboard(across)">
                                      <p:cBhvr>
                                        <p:cTn id="29" dur="800"/>
                                        <p:tgtEl>
                                          <p:spTgt spid="452"/>
                                        </p:tgtEl>
                                      </p:cBhvr>
                                    </p:animEffect>
                                    <p:set>
                                      <p:cBhvr>
                                        <p:cTn id="30" dur="1" fill="hold">
                                          <p:stCondLst>
                                            <p:cond delay="799"/>
                                          </p:stCondLst>
                                        </p:cTn>
                                        <p:tgtEl>
                                          <p:spTgt spid="452"/>
                                        </p:tgtEl>
                                        <p:attrNameLst>
                                          <p:attrName>style.visibility</p:attrName>
                                        </p:attrNameLst>
                                      </p:cBhvr>
                                      <p:to>
                                        <p:strVal val="hidden"/>
                                      </p:to>
                                    </p:set>
                                  </p:childTnLst>
                                </p:cTn>
                              </p:par>
                              <p:par>
                                <p:cTn id="31" presetID="5" presetClass="exit" presetSubtype="10" fill="hold" nodeType="withEffect">
                                  <p:stCondLst>
                                    <p:cond delay="0"/>
                                  </p:stCondLst>
                                  <p:childTnLst>
                                    <p:animEffect transition="out" filter="checkerboard(across)">
                                      <p:cBhvr>
                                        <p:cTn id="32" dur="800"/>
                                        <p:tgtEl>
                                          <p:spTgt spid="458"/>
                                        </p:tgtEl>
                                      </p:cBhvr>
                                    </p:animEffect>
                                    <p:set>
                                      <p:cBhvr>
                                        <p:cTn id="33" dur="1" fill="hold">
                                          <p:stCondLst>
                                            <p:cond delay="799"/>
                                          </p:stCondLst>
                                        </p:cTn>
                                        <p:tgtEl>
                                          <p:spTgt spid="4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5606458" cy="646331"/>
          </a:xfrm>
          <a:prstGeom prst="rect">
            <a:avLst/>
          </a:prstGeom>
          <a:noFill/>
        </p:spPr>
        <p:txBody>
          <a:bodyPr wrap="none" rtlCol="0">
            <a:spAutoFit/>
          </a:bodyPr>
          <a:lstStyle/>
          <a:p>
            <a:r>
              <a:rPr lang="en-US" sz="3600" dirty="0" smtClean="0">
                <a:latin typeface="Helvetica Neue Light"/>
                <a:cs typeface="Helvetica Neue Light"/>
              </a:rPr>
              <a:t>The ABD algorithm (sketch)</a:t>
            </a:r>
            <a:endParaRPr lang="en-US" sz="3600" dirty="0">
              <a:latin typeface="Helvetica Neue Light"/>
              <a:cs typeface="Helvetica Neue Light"/>
            </a:endParaRPr>
          </a:p>
        </p:txBody>
      </p:sp>
      <p:sp>
        <p:nvSpPr>
          <p:cNvPr id="5" name="Slide Number Placeholder 4"/>
          <p:cNvSpPr>
            <a:spLocks noGrp="1"/>
          </p:cNvSpPr>
          <p:nvPr>
            <p:ph type="sldNum" sz="quarter" idx="12"/>
          </p:nvPr>
        </p:nvSpPr>
        <p:spPr/>
        <p:txBody>
          <a:bodyPr/>
          <a:lstStyle/>
          <a:p>
            <a:fld id="{2BAAB71D-D585-B642-9E27-EE5DC697D035}" type="slidenum">
              <a:rPr lang="en-US" smtClean="0"/>
              <a:t>27</a:t>
            </a:fld>
            <a:endParaRPr lang="en-US"/>
          </a:p>
        </p:txBody>
      </p:sp>
      <p:pic>
        <p:nvPicPr>
          <p:cNvPr id="269" name="Picture 268"/>
          <p:cNvPicPr>
            <a:picLocks noChangeAspect="1"/>
          </p:cNvPicPr>
          <p:nvPr/>
        </p:nvPicPr>
        <p:blipFill>
          <a:blip r:embed="rId3"/>
          <a:stretch>
            <a:fillRect/>
          </a:stretch>
        </p:blipFill>
        <p:spPr>
          <a:xfrm>
            <a:off x="2724150" y="1139828"/>
            <a:ext cx="711200" cy="685800"/>
          </a:xfrm>
          <a:prstGeom prst="rect">
            <a:avLst/>
          </a:prstGeom>
          <a:ln>
            <a:noFill/>
            <a:prstDash val="dot"/>
            <a:headEnd type="arrow"/>
            <a:tailEnd type="arrow"/>
          </a:ln>
        </p:spPr>
      </p:pic>
      <p:pic>
        <p:nvPicPr>
          <p:cNvPr id="270" name="Picture 269"/>
          <p:cNvPicPr>
            <a:picLocks noChangeAspect="1"/>
          </p:cNvPicPr>
          <p:nvPr/>
        </p:nvPicPr>
        <p:blipFill>
          <a:blip r:embed="rId3"/>
          <a:stretch>
            <a:fillRect/>
          </a:stretch>
        </p:blipFill>
        <p:spPr>
          <a:xfrm>
            <a:off x="4479925" y="1139828"/>
            <a:ext cx="711200" cy="685800"/>
          </a:xfrm>
          <a:prstGeom prst="rect">
            <a:avLst/>
          </a:prstGeom>
          <a:ln>
            <a:noFill/>
            <a:prstDash val="dot"/>
            <a:headEnd type="arrow"/>
            <a:tailEnd type="arrow"/>
          </a:ln>
        </p:spPr>
      </p:pic>
      <p:pic>
        <p:nvPicPr>
          <p:cNvPr id="271" name="Picture 270"/>
          <p:cNvPicPr>
            <a:picLocks noChangeAspect="1"/>
          </p:cNvPicPr>
          <p:nvPr/>
        </p:nvPicPr>
        <p:blipFill>
          <a:blip r:embed="rId3"/>
          <a:stretch>
            <a:fillRect/>
          </a:stretch>
        </p:blipFill>
        <p:spPr>
          <a:xfrm>
            <a:off x="6489700" y="1292228"/>
            <a:ext cx="711200" cy="685800"/>
          </a:xfrm>
          <a:prstGeom prst="rect">
            <a:avLst/>
          </a:prstGeom>
          <a:ln w="3175" cmpd="sng">
            <a:noFill/>
            <a:prstDash val="dot"/>
            <a:headEnd type="arrow"/>
            <a:tailEnd type="arrow"/>
          </a:ln>
        </p:spPr>
      </p:pic>
      <p:pic>
        <p:nvPicPr>
          <p:cNvPr id="272" name="Picture 271"/>
          <p:cNvPicPr>
            <a:picLocks noChangeAspect="1"/>
          </p:cNvPicPr>
          <p:nvPr/>
        </p:nvPicPr>
        <p:blipFill>
          <a:blip r:embed="rId3"/>
          <a:stretch>
            <a:fillRect/>
          </a:stretch>
        </p:blipFill>
        <p:spPr>
          <a:xfrm>
            <a:off x="2724150" y="2720978"/>
            <a:ext cx="711200" cy="685800"/>
          </a:xfrm>
          <a:prstGeom prst="rect">
            <a:avLst/>
          </a:prstGeom>
          <a:ln>
            <a:noFill/>
            <a:prstDash val="dot"/>
            <a:headEnd type="arrow"/>
            <a:tailEnd type="arrow"/>
          </a:ln>
        </p:spPr>
      </p:pic>
      <p:pic>
        <p:nvPicPr>
          <p:cNvPr id="273" name="Picture 272"/>
          <p:cNvPicPr>
            <a:picLocks noChangeAspect="1"/>
          </p:cNvPicPr>
          <p:nvPr/>
        </p:nvPicPr>
        <p:blipFill>
          <a:blip r:embed="rId3"/>
          <a:stretch>
            <a:fillRect/>
          </a:stretch>
        </p:blipFill>
        <p:spPr>
          <a:xfrm>
            <a:off x="4479925" y="2873378"/>
            <a:ext cx="711200" cy="685800"/>
          </a:xfrm>
          <a:prstGeom prst="rect">
            <a:avLst/>
          </a:prstGeom>
          <a:ln>
            <a:noFill/>
            <a:prstDash val="dot"/>
            <a:headEnd type="arrow"/>
            <a:tailEnd type="arrow"/>
          </a:ln>
        </p:spPr>
      </p:pic>
      <p:pic>
        <p:nvPicPr>
          <p:cNvPr id="274" name="Picture 273"/>
          <p:cNvPicPr>
            <a:picLocks noChangeAspect="1"/>
          </p:cNvPicPr>
          <p:nvPr/>
        </p:nvPicPr>
        <p:blipFill>
          <a:blip r:embed="rId3"/>
          <a:stretch>
            <a:fillRect/>
          </a:stretch>
        </p:blipFill>
        <p:spPr>
          <a:xfrm>
            <a:off x="6489700" y="2952753"/>
            <a:ext cx="711200" cy="685800"/>
          </a:xfrm>
          <a:prstGeom prst="rect">
            <a:avLst/>
          </a:prstGeom>
          <a:ln w="3175" cmpd="sng">
            <a:noFill/>
            <a:prstDash val="dot"/>
            <a:headEnd type="arrow"/>
            <a:tailEnd type="arrow"/>
          </a:ln>
        </p:spPr>
      </p:pic>
      <p:pic>
        <p:nvPicPr>
          <p:cNvPr id="275" name="Picture 274"/>
          <p:cNvPicPr>
            <a:picLocks noChangeAspect="1"/>
          </p:cNvPicPr>
          <p:nvPr/>
        </p:nvPicPr>
        <p:blipFill>
          <a:blip r:embed="rId4"/>
          <a:stretch>
            <a:fillRect/>
          </a:stretch>
        </p:blipFill>
        <p:spPr>
          <a:xfrm>
            <a:off x="871490" y="3162303"/>
            <a:ext cx="793749" cy="793749"/>
          </a:xfrm>
          <a:prstGeom prst="rect">
            <a:avLst/>
          </a:prstGeom>
        </p:spPr>
      </p:pic>
      <p:pic>
        <p:nvPicPr>
          <p:cNvPr id="276" name="Picture 275"/>
          <p:cNvPicPr>
            <a:picLocks noChangeAspect="1"/>
          </p:cNvPicPr>
          <p:nvPr/>
        </p:nvPicPr>
        <p:blipFill>
          <a:blip r:embed="rId4"/>
          <a:stretch>
            <a:fillRect/>
          </a:stretch>
        </p:blipFill>
        <p:spPr>
          <a:xfrm>
            <a:off x="871490" y="653306"/>
            <a:ext cx="777553" cy="777553"/>
          </a:xfrm>
          <a:prstGeom prst="rect">
            <a:avLst/>
          </a:prstGeom>
        </p:spPr>
      </p:pic>
      <p:pic>
        <p:nvPicPr>
          <p:cNvPr id="277" name="Picture 276"/>
          <p:cNvPicPr>
            <a:picLocks noChangeAspect="1"/>
          </p:cNvPicPr>
          <p:nvPr/>
        </p:nvPicPr>
        <p:blipFill>
          <a:blip r:embed="rId4"/>
          <a:stretch>
            <a:fillRect/>
          </a:stretch>
        </p:blipFill>
        <p:spPr>
          <a:xfrm>
            <a:off x="7810289" y="503832"/>
            <a:ext cx="777553" cy="777553"/>
          </a:xfrm>
          <a:prstGeom prst="rect">
            <a:avLst/>
          </a:prstGeom>
        </p:spPr>
      </p:pic>
      <p:pic>
        <p:nvPicPr>
          <p:cNvPr id="278" name="Picture 277"/>
          <p:cNvPicPr>
            <a:picLocks noChangeAspect="1"/>
          </p:cNvPicPr>
          <p:nvPr/>
        </p:nvPicPr>
        <p:blipFill>
          <a:blip r:embed="rId4"/>
          <a:stretch>
            <a:fillRect/>
          </a:stretch>
        </p:blipFill>
        <p:spPr>
          <a:xfrm>
            <a:off x="7794093" y="3162303"/>
            <a:ext cx="793749" cy="793749"/>
          </a:xfrm>
          <a:prstGeom prst="rect">
            <a:avLst/>
          </a:prstGeom>
        </p:spPr>
      </p:pic>
      <p:cxnSp>
        <p:nvCxnSpPr>
          <p:cNvPr id="279" name="Straight Arrow Connector 278"/>
          <p:cNvCxnSpPr>
            <a:stCxn id="276" idx="3"/>
            <a:endCxn id="269"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0" name="Straight Arrow Connector 279"/>
          <p:cNvCxnSpPr>
            <a:stCxn id="276" idx="3"/>
            <a:endCxn id="272"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1" name="Straight Arrow Connector 280"/>
          <p:cNvCxnSpPr>
            <a:stCxn id="278" idx="1"/>
            <a:endCxn id="270"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2" name="Straight Arrow Connector 281"/>
          <p:cNvCxnSpPr>
            <a:stCxn id="277" idx="1"/>
            <a:endCxn id="270"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3" name="Straight Arrow Connector 282"/>
          <p:cNvCxnSpPr>
            <a:stCxn id="275" idx="3"/>
            <a:endCxn id="269"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4" name="Straight Arrow Connector 283"/>
          <p:cNvCxnSpPr>
            <a:stCxn id="277" idx="1"/>
            <a:endCxn id="272"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5" name="Straight Arrow Connector 284"/>
          <p:cNvCxnSpPr>
            <a:stCxn id="277" idx="1"/>
            <a:endCxn id="273"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6" name="Straight Arrow Connector 285"/>
          <p:cNvCxnSpPr>
            <a:stCxn id="276" idx="3"/>
            <a:endCxn id="273"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7" name="Straight Arrow Connector 286"/>
          <p:cNvCxnSpPr>
            <a:stCxn id="277" idx="1"/>
            <a:endCxn id="274"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8" name="Straight Arrow Connector 287"/>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89" name="Straight Arrow Connector 288"/>
          <p:cNvCxnSpPr>
            <a:stCxn id="278" idx="1"/>
            <a:endCxn id="272"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0" name="Straight Arrow Connector 289"/>
          <p:cNvCxnSpPr>
            <a:stCxn id="278" idx="1"/>
            <a:endCxn id="273"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1" name="Straight Arrow Connector 290"/>
          <p:cNvCxnSpPr>
            <a:stCxn id="278" idx="1"/>
            <a:endCxn id="271"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2" name="Straight Arrow Connector 291"/>
          <p:cNvCxnSpPr>
            <a:stCxn id="278" idx="1"/>
            <a:endCxn id="269"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3" name="Straight Arrow Connector 292"/>
          <p:cNvCxnSpPr>
            <a:stCxn id="275" idx="3"/>
            <a:endCxn id="270"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4" name="Straight Arrow Connector 293"/>
          <p:cNvCxnSpPr>
            <a:stCxn id="275" idx="3"/>
            <a:endCxn id="271"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5" name="Straight Arrow Connector 294"/>
          <p:cNvCxnSpPr>
            <a:stCxn id="275" idx="3"/>
            <a:endCxn id="273" idx="1"/>
          </p:cNvCxnSpPr>
          <p:nvPr/>
        </p:nvCxnSpPr>
        <p:spPr>
          <a:xfrm flipV="1">
            <a:off x="1665239" y="3216278"/>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6" name="Straight Arrow Connector 295"/>
          <p:cNvCxnSpPr>
            <a:stCxn id="276" idx="3"/>
          </p:cNvCxnSpPr>
          <p:nvPr/>
        </p:nvCxnSpPr>
        <p:spPr>
          <a:xfrm>
            <a:off x="1649043" y="1042083"/>
            <a:ext cx="4812082" cy="55804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297" name="Straight Arrow Connector 296"/>
          <p:cNvCxnSpPr>
            <a:stCxn id="276" idx="3"/>
            <a:endCxn id="270"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grpSp>
        <p:nvGrpSpPr>
          <p:cNvPr id="298" name="Group 297"/>
          <p:cNvGrpSpPr/>
          <p:nvPr/>
        </p:nvGrpSpPr>
        <p:grpSpPr>
          <a:xfrm>
            <a:off x="7264189" y="815698"/>
            <a:ext cx="808402" cy="444500"/>
            <a:chOff x="3978813" y="2607710"/>
            <a:chExt cx="808402" cy="444500"/>
          </a:xfrm>
        </p:grpSpPr>
        <p:sp>
          <p:nvSpPr>
            <p:cNvPr id="299" name="Rectangle 298"/>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0" name="TextBox 299"/>
            <p:cNvSpPr txBox="1"/>
            <p:nvPr/>
          </p:nvSpPr>
          <p:spPr>
            <a:xfrm>
              <a:off x="3978813" y="2635253"/>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301" name="Group 300"/>
          <p:cNvGrpSpPr/>
          <p:nvPr/>
        </p:nvGrpSpPr>
        <p:grpSpPr>
          <a:xfrm>
            <a:off x="7284179" y="836885"/>
            <a:ext cx="808402" cy="444500"/>
            <a:chOff x="3978813" y="2607710"/>
            <a:chExt cx="808402" cy="444500"/>
          </a:xfrm>
        </p:grpSpPr>
        <p:sp>
          <p:nvSpPr>
            <p:cNvPr id="302" name="Rectangle 301"/>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3" name="TextBox 302"/>
            <p:cNvSpPr txBox="1"/>
            <p:nvPr/>
          </p:nvSpPr>
          <p:spPr>
            <a:xfrm>
              <a:off x="3978813" y="2635253"/>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304" name="Group 303"/>
          <p:cNvGrpSpPr/>
          <p:nvPr/>
        </p:nvGrpSpPr>
        <p:grpSpPr>
          <a:xfrm>
            <a:off x="7332535" y="864428"/>
            <a:ext cx="808402" cy="444500"/>
            <a:chOff x="3978813" y="2607710"/>
            <a:chExt cx="808402" cy="444500"/>
          </a:xfrm>
        </p:grpSpPr>
        <p:sp>
          <p:nvSpPr>
            <p:cNvPr id="305" name="Rectangle 304"/>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6" name="TextBox 305"/>
            <p:cNvSpPr txBox="1"/>
            <p:nvPr/>
          </p:nvSpPr>
          <p:spPr>
            <a:xfrm>
              <a:off x="3978813" y="2635253"/>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307" name="Group 306"/>
          <p:cNvGrpSpPr/>
          <p:nvPr/>
        </p:nvGrpSpPr>
        <p:grpSpPr>
          <a:xfrm>
            <a:off x="7332535" y="850030"/>
            <a:ext cx="808402" cy="444500"/>
            <a:chOff x="3978813" y="2607710"/>
            <a:chExt cx="808402" cy="444500"/>
          </a:xfrm>
        </p:grpSpPr>
        <p:sp>
          <p:nvSpPr>
            <p:cNvPr id="308" name="Rectangle 307"/>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9" name="TextBox 308"/>
            <p:cNvSpPr txBox="1"/>
            <p:nvPr/>
          </p:nvSpPr>
          <p:spPr>
            <a:xfrm>
              <a:off x="3978813" y="2635253"/>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310" name="Group 309"/>
          <p:cNvGrpSpPr/>
          <p:nvPr/>
        </p:nvGrpSpPr>
        <p:grpSpPr>
          <a:xfrm>
            <a:off x="7264189" y="836885"/>
            <a:ext cx="808402" cy="444500"/>
            <a:chOff x="3978813" y="2607710"/>
            <a:chExt cx="808402" cy="444500"/>
          </a:xfrm>
        </p:grpSpPr>
        <p:sp>
          <p:nvSpPr>
            <p:cNvPr id="311" name="Rectangle 310"/>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2" name="TextBox 311"/>
            <p:cNvSpPr txBox="1"/>
            <p:nvPr/>
          </p:nvSpPr>
          <p:spPr>
            <a:xfrm>
              <a:off x="3978813" y="2635253"/>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313" name="Group 312"/>
          <p:cNvGrpSpPr/>
          <p:nvPr/>
        </p:nvGrpSpPr>
        <p:grpSpPr>
          <a:xfrm>
            <a:off x="7295003" y="834804"/>
            <a:ext cx="808402" cy="444500"/>
            <a:chOff x="3978813" y="2607710"/>
            <a:chExt cx="808402" cy="444500"/>
          </a:xfrm>
        </p:grpSpPr>
        <p:sp>
          <p:nvSpPr>
            <p:cNvPr id="314" name="Rectangle 313"/>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5" name="TextBox 314"/>
            <p:cNvSpPr txBox="1"/>
            <p:nvPr/>
          </p:nvSpPr>
          <p:spPr>
            <a:xfrm>
              <a:off x="3978813" y="2635253"/>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316" name="Group 315"/>
          <p:cNvGrpSpPr/>
          <p:nvPr/>
        </p:nvGrpSpPr>
        <p:grpSpPr>
          <a:xfrm>
            <a:off x="8032544" y="2358152"/>
            <a:ext cx="808402" cy="444500"/>
            <a:chOff x="3978813" y="2607710"/>
            <a:chExt cx="808402" cy="444500"/>
          </a:xfrm>
        </p:grpSpPr>
        <p:sp>
          <p:nvSpPr>
            <p:cNvPr id="317" name="Rectangle 316"/>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8" name="TextBox 317"/>
            <p:cNvSpPr txBox="1"/>
            <p:nvPr/>
          </p:nvSpPr>
          <p:spPr>
            <a:xfrm>
              <a:off x="3978813" y="2635253"/>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cxnSp>
        <p:nvCxnSpPr>
          <p:cNvPr id="319" name="Straight Arrow Connector 318"/>
          <p:cNvCxnSpPr/>
          <p:nvPr/>
        </p:nvCxnSpPr>
        <p:spPr>
          <a:xfrm flipH="1">
            <a:off x="5191125" y="892609"/>
            <a:ext cx="2619164" cy="590119"/>
          </a:xfrm>
          <a:prstGeom prst="straightConnector1">
            <a:avLst/>
          </a:prstGeom>
          <a:ln w="3175"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320" name="Straight Arrow Connector 319"/>
          <p:cNvCxnSpPr/>
          <p:nvPr/>
        </p:nvCxnSpPr>
        <p:spPr>
          <a:xfrm flipH="1">
            <a:off x="3435350" y="892609"/>
            <a:ext cx="4374939" cy="2171269"/>
          </a:xfrm>
          <a:prstGeom prst="straightConnector1">
            <a:avLst/>
          </a:prstGeom>
          <a:ln w="6350"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321" name="Straight Arrow Connector 320"/>
          <p:cNvCxnSpPr/>
          <p:nvPr/>
        </p:nvCxnSpPr>
        <p:spPr>
          <a:xfrm flipH="1">
            <a:off x="5191125" y="892609"/>
            <a:ext cx="2619164" cy="2323669"/>
          </a:xfrm>
          <a:prstGeom prst="straightConnector1">
            <a:avLst/>
          </a:prstGeom>
          <a:ln w="3175"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322" name="Straight Arrow Connector 321"/>
          <p:cNvCxnSpPr/>
          <p:nvPr/>
        </p:nvCxnSpPr>
        <p:spPr>
          <a:xfrm flipH="1">
            <a:off x="6845300" y="892609"/>
            <a:ext cx="964989" cy="2060144"/>
          </a:xfrm>
          <a:prstGeom prst="straightConnector1">
            <a:avLst/>
          </a:prstGeom>
          <a:ln w="3175"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cxnSp>
        <p:nvCxnSpPr>
          <p:cNvPr id="323" name="Straight Arrow Connector 322"/>
          <p:cNvCxnSpPr/>
          <p:nvPr/>
        </p:nvCxnSpPr>
        <p:spPr>
          <a:xfrm flipH="1">
            <a:off x="3435350" y="892609"/>
            <a:ext cx="4374939" cy="590119"/>
          </a:xfrm>
          <a:prstGeom prst="straightConnector1">
            <a:avLst/>
          </a:prstGeom>
          <a:ln w="3175" cmpd="sng">
            <a:solidFill>
              <a:srgbClr val="FF0000"/>
            </a:solidFill>
            <a:prstDash val="solid"/>
            <a:headEnd type="none"/>
            <a:tailEnd type="triangle" w="lg" len="lg"/>
          </a:ln>
        </p:spPr>
        <p:style>
          <a:lnRef idx="2">
            <a:schemeClr val="accent1"/>
          </a:lnRef>
          <a:fillRef idx="0">
            <a:schemeClr val="accent1"/>
          </a:fillRef>
          <a:effectRef idx="1">
            <a:schemeClr val="accent1"/>
          </a:effectRef>
          <a:fontRef idx="minor">
            <a:schemeClr val="tx1"/>
          </a:fontRef>
        </p:style>
      </p:cxnSp>
      <p:sp>
        <p:nvSpPr>
          <p:cNvPr id="324" name="TextBox 323"/>
          <p:cNvSpPr txBox="1"/>
          <p:nvPr/>
        </p:nvSpPr>
        <p:spPr>
          <a:xfrm>
            <a:off x="360123" y="2197619"/>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325" name="TextBox 324"/>
          <p:cNvSpPr txBox="1"/>
          <p:nvPr/>
        </p:nvSpPr>
        <p:spPr>
          <a:xfrm>
            <a:off x="7661181" y="2124078"/>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
        <p:nvSpPr>
          <p:cNvPr id="381" name="TextBox 380"/>
          <p:cNvSpPr txBox="1"/>
          <p:nvPr/>
        </p:nvSpPr>
        <p:spPr>
          <a:xfrm>
            <a:off x="423686" y="4333875"/>
            <a:ext cx="7932322" cy="2585323"/>
          </a:xfrm>
          <a:prstGeom prst="rect">
            <a:avLst/>
          </a:prstGeom>
          <a:noFill/>
        </p:spPr>
        <p:txBody>
          <a:bodyPr wrap="none" rtlCol="0">
            <a:spAutoFit/>
          </a:bodyPr>
          <a:lstStyle/>
          <a:p>
            <a:r>
              <a:rPr lang="en-US" dirty="0" smtClean="0">
                <a:solidFill>
                  <a:srgbClr val="D9D9D9"/>
                </a:solidFill>
                <a:latin typeface="Helvetica Neue Light"/>
                <a:cs typeface="Helvetica Neue Light"/>
              </a:rPr>
              <a:t>Write:</a:t>
            </a:r>
          </a:p>
          <a:p>
            <a:r>
              <a:rPr lang="en-US" dirty="0" smtClean="0">
                <a:solidFill>
                  <a:schemeClr val="bg1">
                    <a:lumMod val="85000"/>
                  </a:schemeClr>
                </a:solidFill>
                <a:latin typeface="Helvetica Neue Light"/>
                <a:cs typeface="Helvetica Neue Light"/>
              </a:rPr>
              <a:t>Send time-stamped value to every server; return after receiving </a:t>
            </a:r>
            <a:r>
              <a:rPr lang="en-US" dirty="0" err="1" smtClean="0">
                <a:solidFill>
                  <a:schemeClr val="bg1">
                    <a:lumMod val="85000"/>
                  </a:schemeClr>
                </a:solidFill>
                <a:latin typeface="Helvetica Neue Light"/>
                <a:cs typeface="Helvetica Neue Light"/>
              </a:rPr>
              <a:t>sufficeint</a:t>
            </a:r>
            <a:r>
              <a:rPr lang="en-US" dirty="0" smtClean="0">
                <a:solidFill>
                  <a:schemeClr val="bg1">
                    <a:lumMod val="85000"/>
                  </a:schemeClr>
                </a:solidFill>
                <a:latin typeface="Helvetica Neue Light"/>
                <a:cs typeface="Helvetica Neue Light"/>
              </a:rPr>
              <a:t> </a:t>
            </a:r>
            <a:r>
              <a:rPr lang="en-US" dirty="0" err="1" smtClean="0">
                <a:solidFill>
                  <a:schemeClr val="bg1">
                    <a:lumMod val="85000"/>
                  </a:schemeClr>
                </a:solidFill>
                <a:latin typeface="Helvetica Neue Light"/>
                <a:cs typeface="Helvetica Neue Light"/>
              </a:rPr>
              <a:t>acks</a:t>
            </a:r>
            <a:r>
              <a:rPr lang="en-US" dirty="0" smtClean="0">
                <a:solidFill>
                  <a:schemeClr val="bg1">
                    <a:lumMod val="85000"/>
                  </a:schemeClr>
                </a:solidFill>
                <a:latin typeface="Helvetica Neue Light"/>
                <a:cs typeface="Helvetica Neue Light"/>
              </a:rPr>
              <a:t>.</a:t>
            </a:r>
          </a:p>
          <a:p>
            <a:endParaRPr lang="en-US" dirty="0" smtClean="0">
              <a:solidFill>
                <a:schemeClr val="bg1">
                  <a:lumMod val="85000"/>
                </a:schemeClr>
              </a:solidFill>
              <a:latin typeface="Helvetica Neue Light"/>
              <a:cs typeface="Helvetica Neue Light"/>
            </a:endParaRPr>
          </a:p>
          <a:p>
            <a:r>
              <a:rPr lang="en-US" dirty="0" smtClean="0">
                <a:latin typeface="Helvetica Neue Light"/>
                <a:cs typeface="Helvetica Neue Light"/>
              </a:rPr>
              <a:t>Read: </a:t>
            </a:r>
          </a:p>
          <a:p>
            <a:r>
              <a:rPr lang="en-US" dirty="0" smtClean="0">
                <a:solidFill>
                  <a:srgbClr val="000000"/>
                </a:solidFill>
                <a:latin typeface="Helvetica Neue Light"/>
                <a:cs typeface="Helvetica Neue Light"/>
              </a:rPr>
              <a:t>Send read query; </a:t>
            </a:r>
            <a:r>
              <a:rPr lang="en-US" dirty="0" smtClean="0">
                <a:solidFill>
                  <a:schemeClr val="bg1">
                    <a:lumMod val="85000"/>
                  </a:schemeClr>
                </a:solidFill>
                <a:latin typeface="Helvetica Neue Light"/>
                <a:cs typeface="Helvetica Neue Light"/>
              </a:rPr>
              <a:t>wait for sufficient responses and return with latest value.</a:t>
            </a:r>
          </a:p>
          <a:p>
            <a:endParaRPr lang="en-US" dirty="0" smtClean="0">
              <a:solidFill>
                <a:schemeClr val="bg1">
                  <a:lumMod val="85000"/>
                </a:schemeClr>
              </a:solidFill>
              <a:latin typeface="Helvetica Neue Light"/>
              <a:cs typeface="Helvetica Neue Light"/>
            </a:endParaRPr>
          </a:p>
          <a:p>
            <a:r>
              <a:rPr lang="en-US" dirty="0" smtClean="0">
                <a:solidFill>
                  <a:schemeClr val="bg1">
                    <a:lumMod val="85000"/>
                  </a:schemeClr>
                </a:solidFill>
                <a:latin typeface="Helvetica Neue Light"/>
                <a:cs typeface="Helvetica Neue Light"/>
              </a:rPr>
              <a:t>Servers:</a:t>
            </a:r>
          </a:p>
          <a:p>
            <a:r>
              <a:rPr lang="en-US" dirty="0" smtClean="0">
                <a:solidFill>
                  <a:schemeClr val="bg1">
                    <a:lumMod val="85000"/>
                  </a:schemeClr>
                </a:solidFill>
                <a:latin typeface="Helvetica Neue Light"/>
                <a:cs typeface="Helvetica Neue Light"/>
              </a:rPr>
              <a:t>Store latest value from server; send </a:t>
            </a:r>
            <a:r>
              <a:rPr lang="en-US" dirty="0" err="1" smtClean="0">
                <a:solidFill>
                  <a:schemeClr val="bg1">
                    <a:lumMod val="85000"/>
                  </a:schemeClr>
                </a:solidFill>
                <a:latin typeface="Helvetica Neue Light"/>
                <a:cs typeface="Helvetica Neue Light"/>
              </a:rPr>
              <a:t>ack</a:t>
            </a:r>
            <a:endParaRPr lang="en-US" dirty="0" smtClean="0">
              <a:solidFill>
                <a:schemeClr val="bg1">
                  <a:lumMod val="85000"/>
                </a:schemeClr>
              </a:solidFill>
              <a:latin typeface="Helvetica Neue Light"/>
              <a:cs typeface="Helvetica Neue Light"/>
            </a:endParaRPr>
          </a:p>
          <a:p>
            <a:r>
              <a:rPr lang="en-US" dirty="0" smtClean="0">
                <a:solidFill>
                  <a:schemeClr val="bg1">
                    <a:lumMod val="85000"/>
                  </a:schemeClr>
                </a:solidFill>
                <a:latin typeface="Helvetica Neue Light"/>
                <a:cs typeface="Helvetica Neue Light"/>
              </a:rPr>
              <a:t>Respond to read request with value</a:t>
            </a:r>
            <a:endParaRPr lang="en-US" dirty="0">
              <a:solidFill>
                <a:schemeClr val="bg1">
                  <a:lumMod val="85000"/>
                </a:schemeClr>
              </a:solidFill>
              <a:latin typeface="Helvetica Neue Light"/>
              <a:cs typeface="Helvetica Neue Light"/>
            </a:endParaRPr>
          </a:p>
        </p:txBody>
      </p:sp>
      <p:sp>
        <p:nvSpPr>
          <p:cNvPr id="384" name="TextBox 383"/>
          <p:cNvSpPr txBox="1"/>
          <p:nvPr/>
        </p:nvSpPr>
        <p:spPr>
          <a:xfrm>
            <a:off x="4111625" y="3778250"/>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spTree>
    <p:extLst>
      <p:ext uri="{BB962C8B-B14F-4D97-AF65-F5344CB8AC3E}">
        <p14:creationId xmlns:p14="http://schemas.microsoft.com/office/powerpoint/2010/main" val="12697651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00566 0.01104 L -0.2324 0.33558 " pathEditMode="fixed" rAng="0" ptsTypes="AA">
                                      <p:cBhvr>
                                        <p:cTn id="6" dur="2000" fill="hold"/>
                                        <p:tgtEl>
                                          <p:spTgt spid="298"/>
                                        </p:tgtEl>
                                        <p:attrNameLst>
                                          <p:attrName>ppt_x</p:attrName>
                                          <p:attrName>ppt_y</p:attrName>
                                        </p:attrNameLst>
                                      </p:cBhvr>
                                      <p:rCtr x="-11337" y="16227"/>
                                    </p:animMotion>
                                  </p:childTnLst>
                                </p:cTn>
                              </p:par>
                            </p:childTnLst>
                          </p:cTn>
                        </p:par>
                        <p:par>
                          <p:cTn id="7" fill="hold">
                            <p:stCondLst>
                              <p:cond delay="2000"/>
                            </p:stCondLst>
                            <p:childTnLst>
                              <p:par>
                                <p:cTn id="8" presetID="0" presetClass="path" presetSubtype="0" accel="50000" decel="50000" fill="hold" nodeType="afterEffect">
                                  <p:stCondLst>
                                    <p:cond delay="0"/>
                                  </p:stCondLst>
                                  <p:childTnLst>
                                    <p:animMotion origin="layout" path="M 0.00875 0.03027 L -0.44698 0.3328 " pathEditMode="fixed" rAng="0" ptsTypes="AA">
                                      <p:cBhvr>
                                        <p:cTn id="9" dur="2000" fill="hold"/>
                                        <p:tgtEl>
                                          <p:spTgt spid="301"/>
                                        </p:tgtEl>
                                        <p:attrNameLst>
                                          <p:attrName>ppt_x</p:attrName>
                                          <p:attrName>ppt_y</p:attrName>
                                        </p:attrNameLst>
                                      </p:cBhvr>
                                      <p:rCtr x="-22795" y="15116"/>
                                    </p:animMotion>
                                  </p:childTnLst>
                                </p:cTn>
                              </p:par>
                            </p:childTnLst>
                          </p:cTn>
                        </p:par>
                        <p:par>
                          <p:cTn id="10" fill="hold">
                            <p:stCondLst>
                              <p:cond delay="4000"/>
                            </p:stCondLst>
                            <p:childTnLst>
                              <p:par>
                                <p:cTn id="11" presetID="0" presetClass="path" presetSubtype="0" accel="50000" decel="50000" fill="hold" nodeType="afterEffect">
                                  <p:stCondLst>
                                    <p:cond delay="0"/>
                                  </p:stCondLst>
                                  <p:childTnLst>
                                    <p:animMotion origin="layout" path="M 0.00562 0.01289 L -0.45219 0.09298 " pathEditMode="fixed" rAng="0" ptsTypes="AA">
                                      <p:cBhvr>
                                        <p:cTn id="12" dur="2000" fill="hold"/>
                                        <p:tgtEl>
                                          <p:spTgt spid="304"/>
                                        </p:tgtEl>
                                        <p:attrNameLst>
                                          <p:attrName>ppt_x</p:attrName>
                                          <p:attrName>ppt_y</p:attrName>
                                        </p:attrNameLst>
                                      </p:cBhvr>
                                      <p:rCtr x="-22899" y="4005"/>
                                    </p:animMotion>
                                  </p:childTnLst>
                                </p:cTn>
                              </p:par>
                              <p:par>
                                <p:cTn id="13" presetID="0" presetClass="path" presetSubtype="0" accel="50000" decel="50000" fill="hold" nodeType="withEffect">
                                  <p:stCondLst>
                                    <p:cond delay="0"/>
                                  </p:stCondLst>
                                  <p:childTnLst>
                                    <p:animMotion origin="layout" path="M 0.00873 0.00573 L -0.05637 0.29253 " pathEditMode="fixed" rAng="0" ptsTypes="AA">
                                      <p:cBhvr>
                                        <p:cTn id="14" dur="2000" fill="hold"/>
                                        <p:tgtEl>
                                          <p:spTgt spid="310"/>
                                        </p:tgtEl>
                                        <p:attrNameLst>
                                          <p:attrName>ppt_x</p:attrName>
                                          <p:attrName>ppt_y</p:attrName>
                                        </p:attrNameLst>
                                      </p:cBhvr>
                                      <p:rCtr x="-3264" y="14329"/>
                                    </p:animMotion>
                                  </p:childTnLst>
                                </p:cTn>
                              </p:par>
                              <p:par>
                                <p:cTn id="15" presetID="0" presetClass="path" presetSubtype="0" accel="50000" decel="50000" fill="hold" nodeType="withEffect">
                                  <p:stCondLst>
                                    <p:cond delay="0"/>
                                  </p:stCondLst>
                                  <p:childTnLst>
                                    <p:animMotion origin="layout" path="M 0.00944 0.01728 L -0.05984 0.09714 " pathEditMode="fixed" rAng="0" ptsTypes="AA">
                                      <p:cBhvr>
                                        <p:cTn id="16" dur="1500" fill="hold"/>
                                        <p:tgtEl>
                                          <p:spTgt spid="313"/>
                                        </p:tgtEl>
                                        <p:attrNameLst>
                                          <p:attrName>ppt_x</p:attrName>
                                          <p:attrName>ppt_y</p:attrName>
                                        </p:attrNameLst>
                                      </p:cBhvr>
                                      <p:rCtr x="-3472" y="3981"/>
                                    </p:animMotion>
                                  </p:childTnLst>
                                </p:cTn>
                              </p:par>
                              <p:par>
                                <p:cTn id="17" presetID="1" presetClass="entr" presetSubtype="0" fill="hold" nodeType="withEffect">
                                  <p:stCondLst>
                                    <p:cond delay="0"/>
                                  </p:stCondLst>
                                  <p:childTnLst>
                                    <p:set>
                                      <p:cBhvr>
                                        <p:cTn id="18" dur="1" fill="hold">
                                          <p:stCondLst>
                                            <p:cond delay="0"/>
                                          </p:stCondLst>
                                        </p:cTn>
                                        <p:tgtEl>
                                          <p:spTgt spid="316"/>
                                        </p:tgtEl>
                                        <p:attrNameLst>
                                          <p:attrName>style.visibility</p:attrName>
                                        </p:attrNameLst>
                                      </p:cBhvr>
                                      <p:to>
                                        <p:strVal val="visible"/>
                                      </p:to>
                                    </p:set>
                                  </p:childTnLst>
                                </p:cTn>
                              </p:par>
                              <p:par>
                                <p:cTn id="19" presetID="0" presetClass="path" presetSubtype="0" accel="50000" decel="50000" fill="hold" nodeType="withEffect">
                                  <p:stCondLst>
                                    <p:cond delay="0"/>
                                  </p:stCondLst>
                                  <p:childTnLst>
                                    <p:animMotion origin="layout" path="M -0.11632 -0.1922 L -0.36146 -0.12044 " pathEditMode="fixed" rAng="0" ptsTypes="AA">
                                      <p:cBhvr>
                                        <p:cTn id="20" dur="2000" fill="hold"/>
                                        <p:tgtEl>
                                          <p:spTgt spid="316"/>
                                        </p:tgtEl>
                                        <p:attrNameLst>
                                          <p:attrName>ppt_x</p:attrName>
                                          <p:attrName>ppt_y</p:attrName>
                                        </p:attrNameLst>
                                      </p:cBhvr>
                                      <p:rCtr x="-12257" y="3588"/>
                                    </p:animMotion>
                                  </p:childTnLst>
                                </p:cTn>
                              </p:par>
                              <p:par>
                                <p:cTn id="21" presetID="0" presetClass="path" presetSubtype="0" accel="50000" decel="50000" fill="hold" nodeType="withEffect">
                                  <p:stCondLst>
                                    <p:cond delay="0"/>
                                  </p:stCondLst>
                                  <p:childTnLst>
                                    <p:animMotion origin="layout" path="M 0.06441 -0.39329 L -0.16458 -0.3257 " pathEditMode="relative" rAng="0" ptsTypes="AA">
                                      <p:cBhvr>
                                        <p:cTn id="22" dur="2000" fill="hold"/>
                                        <p:tgtEl>
                                          <p:spTgt spid="307"/>
                                        </p:tgtEl>
                                        <p:attrNameLst>
                                          <p:attrName>ppt_x</p:attrName>
                                          <p:attrName>ppt_y</p:attrName>
                                        </p:attrNameLst>
                                      </p:cBhvr>
                                      <p:rCtr x="-11458" y="3380"/>
                                    </p:animMotion>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298"/>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01"/>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304"/>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307"/>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316"/>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310"/>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3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5606458" cy="646331"/>
          </a:xfrm>
          <a:prstGeom prst="rect">
            <a:avLst/>
          </a:prstGeom>
          <a:noFill/>
        </p:spPr>
        <p:txBody>
          <a:bodyPr wrap="none" rtlCol="0">
            <a:spAutoFit/>
          </a:bodyPr>
          <a:lstStyle/>
          <a:p>
            <a:r>
              <a:rPr lang="en-US" sz="3600" dirty="0" smtClean="0">
                <a:latin typeface="Helvetica Neue Light"/>
                <a:cs typeface="Helvetica Neue Light"/>
              </a:rPr>
              <a:t>The ABD algorithm (sketch)</a:t>
            </a:r>
            <a:endParaRPr lang="en-US" sz="3600" dirty="0">
              <a:latin typeface="Helvetica Neue Light"/>
              <a:cs typeface="Helvetica Neue Light"/>
            </a:endParaRPr>
          </a:p>
        </p:txBody>
      </p:sp>
      <p:sp>
        <p:nvSpPr>
          <p:cNvPr id="5" name="Slide Number Placeholder 4"/>
          <p:cNvSpPr>
            <a:spLocks noGrp="1"/>
          </p:cNvSpPr>
          <p:nvPr>
            <p:ph type="sldNum" sz="quarter" idx="12"/>
          </p:nvPr>
        </p:nvSpPr>
        <p:spPr/>
        <p:txBody>
          <a:bodyPr/>
          <a:lstStyle/>
          <a:p>
            <a:fld id="{2BAAB71D-D585-B642-9E27-EE5DC697D035}" type="slidenum">
              <a:rPr lang="en-US" smtClean="0"/>
              <a:t>28</a:t>
            </a:fld>
            <a:endParaRPr lang="en-US"/>
          </a:p>
        </p:txBody>
      </p:sp>
      <p:sp>
        <p:nvSpPr>
          <p:cNvPr id="114" name="TextBox 113"/>
          <p:cNvSpPr txBox="1"/>
          <p:nvPr/>
        </p:nvSpPr>
        <p:spPr>
          <a:xfrm>
            <a:off x="4286250" y="3952875"/>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pic>
        <p:nvPicPr>
          <p:cNvPr id="143" name="Picture 142"/>
          <p:cNvPicPr>
            <a:picLocks noChangeAspect="1"/>
          </p:cNvPicPr>
          <p:nvPr/>
        </p:nvPicPr>
        <p:blipFill>
          <a:blip r:embed="rId3"/>
          <a:stretch>
            <a:fillRect/>
          </a:stretch>
        </p:blipFill>
        <p:spPr>
          <a:xfrm>
            <a:off x="2724150" y="1139828"/>
            <a:ext cx="711200" cy="685800"/>
          </a:xfrm>
          <a:prstGeom prst="rect">
            <a:avLst/>
          </a:prstGeom>
          <a:ln>
            <a:noFill/>
            <a:prstDash val="dot"/>
            <a:headEnd type="arrow"/>
            <a:tailEnd type="arrow"/>
          </a:ln>
        </p:spPr>
      </p:pic>
      <p:pic>
        <p:nvPicPr>
          <p:cNvPr id="144" name="Picture 143"/>
          <p:cNvPicPr>
            <a:picLocks noChangeAspect="1"/>
          </p:cNvPicPr>
          <p:nvPr/>
        </p:nvPicPr>
        <p:blipFill>
          <a:blip r:embed="rId3"/>
          <a:stretch>
            <a:fillRect/>
          </a:stretch>
        </p:blipFill>
        <p:spPr>
          <a:xfrm>
            <a:off x="4479925" y="1139828"/>
            <a:ext cx="711200" cy="685800"/>
          </a:xfrm>
          <a:prstGeom prst="rect">
            <a:avLst/>
          </a:prstGeom>
          <a:ln>
            <a:noFill/>
            <a:prstDash val="dot"/>
            <a:headEnd type="arrow"/>
            <a:tailEnd type="arrow"/>
          </a:ln>
        </p:spPr>
      </p:pic>
      <p:pic>
        <p:nvPicPr>
          <p:cNvPr id="145" name="Picture 144"/>
          <p:cNvPicPr>
            <a:picLocks noChangeAspect="1"/>
          </p:cNvPicPr>
          <p:nvPr/>
        </p:nvPicPr>
        <p:blipFill>
          <a:blip r:embed="rId3"/>
          <a:stretch>
            <a:fillRect/>
          </a:stretch>
        </p:blipFill>
        <p:spPr>
          <a:xfrm>
            <a:off x="6489700" y="1292228"/>
            <a:ext cx="711200" cy="685800"/>
          </a:xfrm>
          <a:prstGeom prst="rect">
            <a:avLst/>
          </a:prstGeom>
          <a:ln w="3175" cmpd="sng">
            <a:noFill/>
            <a:prstDash val="dot"/>
            <a:headEnd type="arrow"/>
            <a:tailEnd type="arrow"/>
          </a:ln>
        </p:spPr>
      </p:pic>
      <p:pic>
        <p:nvPicPr>
          <p:cNvPr id="146" name="Picture 145"/>
          <p:cNvPicPr>
            <a:picLocks noChangeAspect="1"/>
          </p:cNvPicPr>
          <p:nvPr/>
        </p:nvPicPr>
        <p:blipFill>
          <a:blip r:embed="rId3"/>
          <a:stretch>
            <a:fillRect/>
          </a:stretch>
        </p:blipFill>
        <p:spPr>
          <a:xfrm>
            <a:off x="2724150" y="2720978"/>
            <a:ext cx="711200" cy="685800"/>
          </a:xfrm>
          <a:prstGeom prst="rect">
            <a:avLst/>
          </a:prstGeom>
          <a:ln>
            <a:noFill/>
            <a:prstDash val="dot"/>
            <a:headEnd type="arrow"/>
            <a:tailEnd type="arrow"/>
          </a:ln>
        </p:spPr>
      </p:pic>
      <p:pic>
        <p:nvPicPr>
          <p:cNvPr id="147" name="Picture 146"/>
          <p:cNvPicPr>
            <a:picLocks noChangeAspect="1"/>
          </p:cNvPicPr>
          <p:nvPr/>
        </p:nvPicPr>
        <p:blipFill>
          <a:blip r:embed="rId3"/>
          <a:stretch>
            <a:fillRect/>
          </a:stretch>
        </p:blipFill>
        <p:spPr>
          <a:xfrm>
            <a:off x="4479925" y="2873378"/>
            <a:ext cx="711200" cy="685800"/>
          </a:xfrm>
          <a:prstGeom prst="rect">
            <a:avLst/>
          </a:prstGeom>
          <a:ln>
            <a:noFill/>
            <a:prstDash val="dot"/>
            <a:headEnd type="arrow"/>
            <a:tailEnd type="arrow"/>
          </a:ln>
        </p:spPr>
      </p:pic>
      <p:pic>
        <p:nvPicPr>
          <p:cNvPr id="148" name="Picture 147"/>
          <p:cNvPicPr>
            <a:picLocks noChangeAspect="1"/>
          </p:cNvPicPr>
          <p:nvPr/>
        </p:nvPicPr>
        <p:blipFill>
          <a:blip r:embed="rId3"/>
          <a:stretch>
            <a:fillRect/>
          </a:stretch>
        </p:blipFill>
        <p:spPr>
          <a:xfrm>
            <a:off x="6489700" y="2952753"/>
            <a:ext cx="711200" cy="685800"/>
          </a:xfrm>
          <a:prstGeom prst="rect">
            <a:avLst/>
          </a:prstGeom>
          <a:ln w="3175" cmpd="sng">
            <a:noFill/>
            <a:prstDash val="dot"/>
            <a:headEnd type="arrow"/>
            <a:tailEnd type="arrow"/>
          </a:ln>
        </p:spPr>
      </p:pic>
      <p:pic>
        <p:nvPicPr>
          <p:cNvPr id="149" name="Picture 148"/>
          <p:cNvPicPr>
            <a:picLocks noChangeAspect="1"/>
          </p:cNvPicPr>
          <p:nvPr/>
        </p:nvPicPr>
        <p:blipFill>
          <a:blip r:embed="rId4"/>
          <a:stretch>
            <a:fillRect/>
          </a:stretch>
        </p:blipFill>
        <p:spPr>
          <a:xfrm>
            <a:off x="871490" y="3162303"/>
            <a:ext cx="793749" cy="793749"/>
          </a:xfrm>
          <a:prstGeom prst="rect">
            <a:avLst/>
          </a:prstGeom>
        </p:spPr>
      </p:pic>
      <p:pic>
        <p:nvPicPr>
          <p:cNvPr id="150" name="Picture 149"/>
          <p:cNvPicPr>
            <a:picLocks noChangeAspect="1"/>
          </p:cNvPicPr>
          <p:nvPr/>
        </p:nvPicPr>
        <p:blipFill>
          <a:blip r:embed="rId4"/>
          <a:stretch>
            <a:fillRect/>
          </a:stretch>
        </p:blipFill>
        <p:spPr>
          <a:xfrm>
            <a:off x="871490" y="653306"/>
            <a:ext cx="777553" cy="777553"/>
          </a:xfrm>
          <a:prstGeom prst="rect">
            <a:avLst/>
          </a:prstGeom>
        </p:spPr>
      </p:pic>
      <p:pic>
        <p:nvPicPr>
          <p:cNvPr id="151" name="Picture 150"/>
          <p:cNvPicPr>
            <a:picLocks noChangeAspect="1"/>
          </p:cNvPicPr>
          <p:nvPr/>
        </p:nvPicPr>
        <p:blipFill>
          <a:blip r:embed="rId4"/>
          <a:stretch>
            <a:fillRect/>
          </a:stretch>
        </p:blipFill>
        <p:spPr>
          <a:xfrm>
            <a:off x="7810289" y="503832"/>
            <a:ext cx="777553" cy="777553"/>
          </a:xfrm>
          <a:prstGeom prst="rect">
            <a:avLst/>
          </a:prstGeom>
        </p:spPr>
      </p:pic>
      <p:pic>
        <p:nvPicPr>
          <p:cNvPr id="152" name="Picture 151"/>
          <p:cNvPicPr>
            <a:picLocks noChangeAspect="1"/>
          </p:cNvPicPr>
          <p:nvPr/>
        </p:nvPicPr>
        <p:blipFill>
          <a:blip r:embed="rId4"/>
          <a:stretch>
            <a:fillRect/>
          </a:stretch>
        </p:blipFill>
        <p:spPr>
          <a:xfrm>
            <a:off x="7794093" y="3162303"/>
            <a:ext cx="793749" cy="793749"/>
          </a:xfrm>
          <a:prstGeom prst="rect">
            <a:avLst/>
          </a:prstGeom>
        </p:spPr>
      </p:pic>
      <p:cxnSp>
        <p:nvCxnSpPr>
          <p:cNvPr id="153" name="Straight Arrow Connector 152"/>
          <p:cNvCxnSpPr>
            <a:stCxn id="150" idx="3"/>
            <a:endCxn id="143"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4" name="Straight Arrow Connector 153"/>
          <p:cNvCxnSpPr>
            <a:stCxn id="150" idx="3"/>
            <a:endCxn id="146"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a:stCxn id="152" idx="1"/>
            <a:endCxn id="144"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6" name="Straight Arrow Connector 155"/>
          <p:cNvCxnSpPr>
            <a:stCxn id="151" idx="1"/>
            <a:endCxn id="144"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a:stCxn id="149" idx="3"/>
            <a:endCxn id="143"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8" name="Straight Arrow Connector 157"/>
          <p:cNvCxnSpPr>
            <a:stCxn id="151" idx="1"/>
            <a:endCxn id="146"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9" name="Straight Arrow Connector 158"/>
          <p:cNvCxnSpPr>
            <a:stCxn id="151" idx="1"/>
            <a:endCxn id="147"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0" name="Straight Arrow Connector 159"/>
          <p:cNvCxnSpPr>
            <a:stCxn id="150" idx="3"/>
            <a:endCxn id="147"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1" name="Straight Arrow Connector 160"/>
          <p:cNvCxnSpPr>
            <a:stCxn id="151" idx="1"/>
            <a:endCxn id="148"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2" name="Straight Arrow Connector 161"/>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3" name="Straight Arrow Connector 162"/>
          <p:cNvCxnSpPr>
            <a:stCxn id="152" idx="1"/>
            <a:endCxn id="146"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4" name="Straight Arrow Connector 163"/>
          <p:cNvCxnSpPr>
            <a:stCxn id="152" idx="1"/>
            <a:endCxn id="147"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5" name="Straight Arrow Connector 164"/>
          <p:cNvCxnSpPr>
            <a:stCxn id="152" idx="1"/>
            <a:endCxn id="145"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6" name="Straight Arrow Connector 165"/>
          <p:cNvCxnSpPr>
            <a:stCxn id="152" idx="1"/>
            <a:endCxn id="143"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7" name="Straight Arrow Connector 166"/>
          <p:cNvCxnSpPr>
            <a:stCxn id="149" idx="3"/>
            <a:endCxn id="144"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8" name="Straight Arrow Connector 167"/>
          <p:cNvCxnSpPr>
            <a:stCxn id="149" idx="3"/>
            <a:endCxn id="145"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9" name="Straight Arrow Connector 168"/>
          <p:cNvCxnSpPr>
            <a:stCxn id="149" idx="3"/>
            <a:endCxn id="147" idx="1"/>
          </p:cNvCxnSpPr>
          <p:nvPr/>
        </p:nvCxnSpPr>
        <p:spPr>
          <a:xfrm flipV="1">
            <a:off x="1665239" y="3216278"/>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70" name="Straight Arrow Connector 169"/>
          <p:cNvCxnSpPr>
            <a:stCxn id="150" idx="3"/>
          </p:cNvCxnSpPr>
          <p:nvPr/>
        </p:nvCxnSpPr>
        <p:spPr>
          <a:xfrm>
            <a:off x="1649043" y="1042083"/>
            <a:ext cx="4812082" cy="55804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71" name="Straight Arrow Connector 170"/>
          <p:cNvCxnSpPr>
            <a:stCxn id="150" idx="3"/>
            <a:endCxn id="144"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grpSp>
        <p:nvGrpSpPr>
          <p:cNvPr id="172" name="Group 171"/>
          <p:cNvGrpSpPr/>
          <p:nvPr/>
        </p:nvGrpSpPr>
        <p:grpSpPr>
          <a:xfrm>
            <a:off x="2717800" y="1324624"/>
            <a:ext cx="717550" cy="399619"/>
            <a:chOff x="5521325" y="3924302"/>
            <a:chExt cx="717550" cy="399619"/>
          </a:xfrm>
        </p:grpSpPr>
        <p:sp>
          <p:nvSpPr>
            <p:cNvPr id="173" name="Rectangle 172"/>
            <p:cNvSpPr/>
            <p:nvPr/>
          </p:nvSpPr>
          <p:spPr>
            <a:xfrm>
              <a:off x="5521325" y="3924302"/>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4" name="Picture 173"/>
            <p:cNvPicPr>
              <a:picLocks noChangeAspect="1"/>
            </p:cNvPicPr>
            <p:nvPr/>
          </p:nvPicPr>
          <p:blipFill>
            <a:blip r:embed="rId5"/>
            <a:stretch>
              <a:fillRect/>
            </a:stretch>
          </p:blipFill>
          <p:spPr>
            <a:xfrm>
              <a:off x="5521325" y="3959230"/>
              <a:ext cx="717550" cy="353991"/>
            </a:xfrm>
            <a:prstGeom prst="rect">
              <a:avLst/>
            </a:prstGeom>
          </p:spPr>
        </p:pic>
      </p:grpSp>
      <p:grpSp>
        <p:nvGrpSpPr>
          <p:cNvPr id="175" name="Group 174"/>
          <p:cNvGrpSpPr/>
          <p:nvPr/>
        </p:nvGrpSpPr>
        <p:grpSpPr>
          <a:xfrm>
            <a:off x="4478385" y="1426009"/>
            <a:ext cx="712740" cy="399619"/>
            <a:chOff x="6722688" y="4092362"/>
            <a:chExt cx="712740" cy="399619"/>
          </a:xfrm>
        </p:grpSpPr>
        <p:sp>
          <p:nvSpPr>
            <p:cNvPr id="176" name="Rectangle 175"/>
            <p:cNvSpPr/>
            <p:nvPr/>
          </p:nvSpPr>
          <p:spPr>
            <a:xfrm>
              <a:off x="6722688" y="4092362"/>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7" name="Picture 176"/>
            <p:cNvPicPr>
              <a:picLocks noChangeAspect="1"/>
            </p:cNvPicPr>
            <p:nvPr/>
          </p:nvPicPr>
          <p:blipFill>
            <a:blip r:embed="rId6"/>
            <a:stretch>
              <a:fillRect/>
            </a:stretch>
          </p:blipFill>
          <p:spPr>
            <a:xfrm>
              <a:off x="6738563" y="4109525"/>
              <a:ext cx="673100" cy="332063"/>
            </a:xfrm>
            <a:prstGeom prst="rect">
              <a:avLst/>
            </a:prstGeom>
          </p:spPr>
        </p:pic>
      </p:grpSp>
      <p:grpSp>
        <p:nvGrpSpPr>
          <p:cNvPr id="178" name="Group 177"/>
          <p:cNvGrpSpPr/>
          <p:nvPr/>
        </p:nvGrpSpPr>
        <p:grpSpPr>
          <a:xfrm>
            <a:off x="6533939" y="1530353"/>
            <a:ext cx="730250" cy="399619"/>
            <a:chOff x="2829020" y="4102315"/>
            <a:chExt cx="730250" cy="399619"/>
          </a:xfrm>
        </p:grpSpPr>
        <p:sp>
          <p:nvSpPr>
            <p:cNvPr id="179" name="Rectangle 178"/>
            <p:cNvSpPr/>
            <p:nvPr/>
          </p:nvSpPr>
          <p:spPr>
            <a:xfrm>
              <a:off x="2829020" y="4102315"/>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0" name="Picture 179"/>
            <p:cNvPicPr>
              <a:picLocks noChangeAspect="1"/>
            </p:cNvPicPr>
            <p:nvPr/>
          </p:nvPicPr>
          <p:blipFill>
            <a:blip r:embed="rId7"/>
            <a:stretch>
              <a:fillRect/>
            </a:stretch>
          </p:blipFill>
          <p:spPr>
            <a:xfrm>
              <a:off x="2829020" y="4131707"/>
              <a:ext cx="730250" cy="360257"/>
            </a:xfrm>
            <a:prstGeom prst="rect">
              <a:avLst/>
            </a:prstGeom>
          </p:spPr>
        </p:pic>
      </p:grpSp>
      <p:grpSp>
        <p:nvGrpSpPr>
          <p:cNvPr id="181" name="Group 180"/>
          <p:cNvGrpSpPr/>
          <p:nvPr/>
        </p:nvGrpSpPr>
        <p:grpSpPr>
          <a:xfrm>
            <a:off x="2717800" y="2916538"/>
            <a:ext cx="712740" cy="399619"/>
            <a:chOff x="1633168" y="4092362"/>
            <a:chExt cx="712740" cy="399619"/>
          </a:xfrm>
        </p:grpSpPr>
        <p:sp>
          <p:nvSpPr>
            <p:cNvPr id="182" name="Rectangle 181"/>
            <p:cNvSpPr/>
            <p:nvPr/>
          </p:nvSpPr>
          <p:spPr>
            <a:xfrm>
              <a:off x="1633168" y="4092362"/>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3" name="Picture 182"/>
            <p:cNvPicPr>
              <a:picLocks noChangeAspect="1"/>
            </p:cNvPicPr>
            <p:nvPr/>
          </p:nvPicPr>
          <p:blipFill>
            <a:blip r:embed="rId8"/>
            <a:stretch>
              <a:fillRect/>
            </a:stretch>
          </p:blipFill>
          <p:spPr>
            <a:xfrm>
              <a:off x="1649364" y="4121997"/>
              <a:ext cx="647821" cy="319592"/>
            </a:xfrm>
            <a:prstGeom prst="rect">
              <a:avLst/>
            </a:prstGeom>
          </p:spPr>
        </p:pic>
      </p:grpSp>
      <p:grpSp>
        <p:nvGrpSpPr>
          <p:cNvPr id="184" name="Group 183"/>
          <p:cNvGrpSpPr/>
          <p:nvPr/>
        </p:nvGrpSpPr>
        <p:grpSpPr>
          <a:xfrm>
            <a:off x="4696538" y="3016468"/>
            <a:ext cx="712740" cy="399619"/>
            <a:chOff x="3383010" y="3257336"/>
            <a:chExt cx="712740" cy="399619"/>
          </a:xfrm>
        </p:grpSpPr>
        <p:sp>
          <p:nvSpPr>
            <p:cNvPr id="185" name="Rectangle 184"/>
            <p:cNvSpPr/>
            <p:nvPr/>
          </p:nvSpPr>
          <p:spPr>
            <a:xfrm>
              <a:off x="3383010" y="3257336"/>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6" name="Picture 185"/>
            <p:cNvPicPr>
              <a:picLocks noChangeAspect="1"/>
            </p:cNvPicPr>
            <p:nvPr/>
          </p:nvPicPr>
          <p:blipFill>
            <a:blip r:embed="rId9"/>
            <a:stretch>
              <a:fillRect/>
            </a:stretch>
          </p:blipFill>
          <p:spPr>
            <a:xfrm>
              <a:off x="3419475" y="3279777"/>
              <a:ext cx="676275" cy="333629"/>
            </a:xfrm>
            <a:prstGeom prst="rect">
              <a:avLst/>
            </a:prstGeom>
          </p:spPr>
        </p:pic>
      </p:grpSp>
      <p:sp>
        <p:nvSpPr>
          <p:cNvPr id="187" name="Rectangle 186"/>
          <p:cNvSpPr/>
          <p:nvPr/>
        </p:nvSpPr>
        <p:spPr>
          <a:xfrm>
            <a:off x="8471468" y="517330"/>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8" name="Picture 187"/>
          <p:cNvPicPr>
            <a:picLocks noChangeAspect="1"/>
          </p:cNvPicPr>
          <p:nvPr/>
        </p:nvPicPr>
        <p:blipFill>
          <a:blip r:embed="rId10"/>
          <a:stretch>
            <a:fillRect/>
          </a:stretch>
        </p:blipFill>
        <p:spPr>
          <a:xfrm>
            <a:off x="8476717" y="562006"/>
            <a:ext cx="639554" cy="307318"/>
          </a:xfrm>
          <a:prstGeom prst="rect">
            <a:avLst/>
          </a:prstGeom>
        </p:spPr>
      </p:pic>
      <p:cxnSp>
        <p:nvCxnSpPr>
          <p:cNvPr id="192" name="Straight Arrow Connector 191"/>
          <p:cNvCxnSpPr/>
          <p:nvPr/>
        </p:nvCxnSpPr>
        <p:spPr>
          <a:xfrm flipH="1">
            <a:off x="5191125" y="892609"/>
            <a:ext cx="2619164" cy="590119"/>
          </a:xfrm>
          <a:prstGeom prst="straightConnector1">
            <a:avLst/>
          </a:prstGeom>
          <a:ln w="3175"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cxnSp>
        <p:nvCxnSpPr>
          <p:cNvPr id="193" name="Straight Arrow Connector 192"/>
          <p:cNvCxnSpPr/>
          <p:nvPr/>
        </p:nvCxnSpPr>
        <p:spPr>
          <a:xfrm flipH="1">
            <a:off x="3435350" y="892609"/>
            <a:ext cx="4374939" cy="2171269"/>
          </a:xfrm>
          <a:prstGeom prst="straightConnector1">
            <a:avLst/>
          </a:prstGeom>
          <a:ln w="6350"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cxnSp>
        <p:nvCxnSpPr>
          <p:cNvPr id="194" name="Straight Arrow Connector 193"/>
          <p:cNvCxnSpPr/>
          <p:nvPr/>
        </p:nvCxnSpPr>
        <p:spPr>
          <a:xfrm flipH="1">
            <a:off x="5191125" y="892609"/>
            <a:ext cx="2619164" cy="2323669"/>
          </a:xfrm>
          <a:prstGeom prst="straightConnector1">
            <a:avLst/>
          </a:prstGeom>
          <a:ln w="3175"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cxnSp>
        <p:nvCxnSpPr>
          <p:cNvPr id="195" name="Straight Arrow Connector 194"/>
          <p:cNvCxnSpPr/>
          <p:nvPr/>
        </p:nvCxnSpPr>
        <p:spPr>
          <a:xfrm flipH="1">
            <a:off x="3435350" y="892609"/>
            <a:ext cx="4374939" cy="590119"/>
          </a:xfrm>
          <a:prstGeom prst="straightConnector1">
            <a:avLst/>
          </a:prstGeom>
          <a:ln w="3175"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sp>
        <p:nvSpPr>
          <p:cNvPr id="198" name="TextBox 197"/>
          <p:cNvSpPr txBox="1"/>
          <p:nvPr/>
        </p:nvSpPr>
        <p:spPr>
          <a:xfrm>
            <a:off x="423686" y="4333875"/>
            <a:ext cx="7932322" cy="2585323"/>
          </a:xfrm>
          <a:prstGeom prst="rect">
            <a:avLst/>
          </a:prstGeom>
          <a:noFill/>
        </p:spPr>
        <p:txBody>
          <a:bodyPr wrap="none" rtlCol="0">
            <a:spAutoFit/>
          </a:bodyPr>
          <a:lstStyle/>
          <a:p>
            <a:r>
              <a:rPr lang="en-US" dirty="0" smtClean="0">
                <a:solidFill>
                  <a:srgbClr val="D9D9D9"/>
                </a:solidFill>
                <a:latin typeface="Helvetica Neue Light"/>
                <a:cs typeface="Helvetica Neue Light"/>
              </a:rPr>
              <a:t>Write:</a:t>
            </a:r>
          </a:p>
          <a:p>
            <a:r>
              <a:rPr lang="en-US" dirty="0" smtClean="0">
                <a:solidFill>
                  <a:schemeClr val="bg1">
                    <a:lumMod val="85000"/>
                  </a:schemeClr>
                </a:solidFill>
                <a:latin typeface="Helvetica Neue Light"/>
                <a:cs typeface="Helvetica Neue Light"/>
              </a:rPr>
              <a:t>Send time-stamped value to every server; return after receiving </a:t>
            </a:r>
            <a:r>
              <a:rPr lang="en-US" dirty="0" err="1" smtClean="0">
                <a:solidFill>
                  <a:schemeClr val="bg1">
                    <a:lumMod val="85000"/>
                  </a:schemeClr>
                </a:solidFill>
                <a:latin typeface="Helvetica Neue Light"/>
                <a:cs typeface="Helvetica Neue Light"/>
              </a:rPr>
              <a:t>sufficeint</a:t>
            </a:r>
            <a:r>
              <a:rPr lang="en-US" dirty="0" smtClean="0">
                <a:solidFill>
                  <a:schemeClr val="bg1">
                    <a:lumMod val="85000"/>
                  </a:schemeClr>
                </a:solidFill>
                <a:latin typeface="Helvetica Neue Light"/>
                <a:cs typeface="Helvetica Neue Light"/>
              </a:rPr>
              <a:t> </a:t>
            </a:r>
            <a:r>
              <a:rPr lang="en-US" dirty="0" err="1" smtClean="0">
                <a:solidFill>
                  <a:schemeClr val="bg1">
                    <a:lumMod val="85000"/>
                  </a:schemeClr>
                </a:solidFill>
                <a:latin typeface="Helvetica Neue Light"/>
                <a:cs typeface="Helvetica Neue Light"/>
              </a:rPr>
              <a:t>acks</a:t>
            </a:r>
            <a:r>
              <a:rPr lang="en-US" dirty="0" smtClean="0">
                <a:solidFill>
                  <a:schemeClr val="bg1">
                    <a:lumMod val="85000"/>
                  </a:schemeClr>
                </a:solidFill>
                <a:latin typeface="Helvetica Neue Light"/>
                <a:cs typeface="Helvetica Neue Light"/>
              </a:rPr>
              <a:t>.</a:t>
            </a:r>
          </a:p>
          <a:p>
            <a:endParaRPr lang="en-US" dirty="0" smtClean="0">
              <a:solidFill>
                <a:schemeClr val="bg1">
                  <a:lumMod val="85000"/>
                </a:schemeClr>
              </a:solidFill>
              <a:latin typeface="Helvetica Neue Light"/>
              <a:cs typeface="Helvetica Neue Light"/>
            </a:endParaRPr>
          </a:p>
          <a:p>
            <a:r>
              <a:rPr lang="en-US" dirty="0" smtClean="0">
                <a:latin typeface="Helvetica Neue Light"/>
                <a:cs typeface="Helvetica Neue Light"/>
              </a:rPr>
              <a:t>Read: </a:t>
            </a:r>
          </a:p>
          <a:p>
            <a:r>
              <a:rPr lang="en-US" dirty="0" smtClean="0">
                <a:solidFill>
                  <a:schemeClr val="bg1">
                    <a:lumMod val="85000"/>
                  </a:schemeClr>
                </a:solidFill>
                <a:latin typeface="Helvetica Neue Light"/>
                <a:cs typeface="Helvetica Neue Light"/>
              </a:rPr>
              <a:t>Send read query; </a:t>
            </a:r>
            <a:r>
              <a:rPr lang="en-US" dirty="0" smtClean="0">
                <a:latin typeface="Helvetica Neue Light"/>
                <a:cs typeface="Helvetica Neue Light"/>
              </a:rPr>
              <a:t>wait for quorum of responses; </a:t>
            </a:r>
            <a:r>
              <a:rPr lang="en-US" dirty="0" smtClean="0">
                <a:solidFill>
                  <a:schemeClr val="bg1">
                    <a:lumMod val="85000"/>
                  </a:schemeClr>
                </a:solidFill>
                <a:latin typeface="Helvetica Neue Light"/>
                <a:cs typeface="Helvetica Neue Light"/>
              </a:rPr>
              <a:t>return with latest value.</a:t>
            </a:r>
          </a:p>
          <a:p>
            <a:endParaRPr lang="en-US" dirty="0" smtClean="0">
              <a:solidFill>
                <a:schemeClr val="bg1">
                  <a:lumMod val="85000"/>
                </a:schemeClr>
              </a:solidFill>
              <a:latin typeface="Helvetica Neue Light"/>
              <a:cs typeface="Helvetica Neue Light"/>
            </a:endParaRPr>
          </a:p>
          <a:p>
            <a:r>
              <a:rPr lang="en-US" dirty="0" smtClean="0">
                <a:solidFill>
                  <a:srgbClr val="000000"/>
                </a:solidFill>
                <a:latin typeface="Helvetica Neue Light"/>
                <a:cs typeface="Helvetica Neue Light"/>
              </a:rPr>
              <a:t>Servers:</a:t>
            </a:r>
          </a:p>
          <a:p>
            <a:r>
              <a:rPr lang="en-US" dirty="0" smtClean="0">
                <a:solidFill>
                  <a:schemeClr val="bg1">
                    <a:lumMod val="85000"/>
                  </a:schemeClr>
                </a:solidFill>
                <a:latin typeface="Helvetica Neue Light"/>
                <a:cs typeface="Helvetica Neue Light"/>
              </a:rPr>
              <a:t>Store latest value from server; send </a:t>
            </a:r>
            <a:r>
              <a:rPr lang="en-US" dirty="0" err="1" smtClean="0">
                <a:solidFill>
                  <a:schemeClr val="bg1">
                    <a:lumMod val="85000"/>
                  </a:schemeClr>
                </a:solidFill>
                <a:latin typeface="Helvetica Neue Light"/>
                <a:cs typeface="Helvetica Neue Light"/>
              </a:rPr>
              <a:t>ack</a:t>
            </a:r>
            <a:endParaRPr lang="en-US" dirty="0" smtClean="0">
              <a:solidFill>
                <a:schemeClr val="bg1">
                  <a:lumMod val="85000"/>
                </a:schemeClr>
              </a:solidFill>
              <a:latin typeface="Helvetica Neue Light"/>
              <a:cs typeface="Helvetica Neue Light"/>
            </a:endParaRPr>
          </a:p>
          <a:p>
            <a:r>
              <a:rPr lang="en-US" dirty="0" smtClean="0">
                <a:solidFill>
                  <a:srgbClr val="000000"/>
                </a:solidFill>
                <a:latin typeface="Helvetica Neue Light"/>
                <a:cs typeface="Helvetica Neue Light"/>
              </a:rPr>
              <a:t>Respond to read request with value</a:t>
            </a:r>
            <a:endParaRPr lang="en-US" dirty="0">
              <a:solidFill>
                <a:srgbClr val="000000"/>
              </a:solidFill>
              <a:latin typeface="Helvetica Neue Light"/>
              <a:cs typeface="Helvetica Neue Light"/>
            </a:endParaRPr>
          </a:p>
        </p:txBody>
      </p:sp>
      <p:sp>
        <p:nvSpPr>
          <p:cNvPr id="199" name="TextBox 198"/>
          <p:cNvSpPr txBox="1"/>
          <p:nvPr/>
        </p:nvSpPr>
        <p:spPr>
          <a:xfrm>
            <a:off x="375998" y="2165869"/>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200" name="TextBox 199"/>
          <p:cNvSpPr txBox="1"/>
          <p:nvPr/>
        </p:nvSpPr>
        <p:spPr>
          <a:xfrm>
            <a:off x="7670706" y="21018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Tree>
    <p:extLst>
      <p:ext uri="{BB962C8B-B14F-4D97-AF65-F5344CB8AC3E}">
        <p14:creationId xmlns:p14="http://schemas.microsoft.com/office/powerpoint/2010/main" val="4293446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1"/>
                                        </p:tgtEl>
                                        <p:attrNameLst>
                                          <p:attrName>style.visibility</p:attrName>
                                        </p:attrNameLst>
                                      </p:cBhvr>
                                      <p:to>
                                        <p:strVal val="visible"/>
                                      </p:to>
                                    </p:set>
                                  </p:childTnLst>
                                </p:cTn>
                              </p:par>
                            </p:childTnLst>
                          </p:cTn>
                        </p:par>
                        <p:par>
                          <p:cTn id="15" fill="hold">
                            <p:stCondLst>
                              <p:cond delay="0"/>
                            </p:stCondLst>
                            <p:childTnLst>
                              <p:par>
                                <p:cTn id="16" presetID="0" presetClass="path" presetSubtype="0" accel="50000" decel="50000" fill="hold" nodeType="afterEffect">
                                  <p:stCondLst>
                                    <p:cond delay="0"/>
                                  </p:stCondLst>
                                  <p:childTnLst>
                                    <p:animMotion origin="layout" path="M 8.88889E-6 -4.44444E-6 L 0.46667 -0.30277 " pathEditMode="relative" ptsTypes="AA">
                                      <p:cBhvr>
                                        <p:cTn id="17" dur="2000" fill="hold"/>
                                        <p:tgtEl>
                                          <p:spTgt spid="181"/>
                                        </p:tgtEl>
                                        <p:attrNameLst>
                                          <p:attrName>ppt_x</p:attrName>
                                          <p:attrName>ppt_y</p:attrName>
                                        </p:attrNameLst>
                                      </p:cBhvr>
                                    </p:animMotion>
                                  </p:childTnLst>
                                </p:cTn>
                              </p:par>
                            </p:childTnLst>
                          </p:cTn>
                        </p:par>
                        <p:par>
                          <p:cTn id="18" fill="hold">
                            <p:stCondLst>
                              <p:cond delay="2000"/>
                            </p:stCondLst>
                            <p:childTnLst>
                              <p:par>
                                <p:cTn id="19" presetID="0" presetClass="path" presetSubtype="0" accel="50000" decel="50000" fill="hold" nodeType="afterEffect">
                                  <p:stCondLst>
                                    <p:cond delay="0"/>
                                  </p:stCondLst>
                                  <p:childTnLst>
                                    <p:animMotion origin="layout" path="M 5.55556E-6 -7.40741E-7 L 0.47449 -0.08912 " pathEditMode="relative" ptsTypes="AA">
                                      <p:cBhvr>
                                        <p:cTn id="20" dur="2000" fill="hold"/>
                                        <p:tgtEl>
                                          <p:spTgt spid="172"/>
                                        </p:tgtEl>
                                        <p:attrNameLst>
                                          <p:attrName>ppt_x</p:attrName>
                                          <p:attrName>ppt_y</p:attrName>
                                        </p:attrNameLst>
                                      </p:cBhvr>
                                    </p:animMotion>
                                  </p:childTnLst>
                                </p:cTn>
                              </p:par>
                            </p:childTnLst>
                          </p:cTn>
                        </p:par>
                        <p:par>
                          <p:cTn id="21" fill="hold">
                            <p:stCondLst>
                              <p:cond delay="4000"/>
                            </p:stCondLst>
                            <p:childTnLst>
                              <p:par>
                                <p:cTn id="22" presetID="0" presetClass="path" presetSubtype="0" accel="50000" decel="50000" fill="hold" nodeType="afterEffect">
                                  <p:stCondLst>
                                    <p:cond delay="0"/>
                                  </p:stCondLst>
                                  <p:childTnLst>
                                    <p:animMotion origin="layout" path="M 1.66667E-6 -1.85185E-6 L 0.27274 -0.10486 " pathEditMode="relative" rAng="0" ptsTypes="AA">
                                      <p:cBhvr>
                                        <p:cTn id="23" dur="2000" fill="hold"/>
                                        <p:tgtEl>
                                          <p:spTgt spid="175"/>
                                        </p:tgtEl>
                                        <p:attrNameLst>
                                          <p:attrName>ppt_x</p:attrName>
                                          <p:attrName>ppt_y</p:attrName>
                                        </p:attrNameLst>
                                      </p:cBhvr>
                                      <p:rCtr x="13628" y="-5255"/>
                                    </p:animMotion>
                                  </p:childTnLst>
                                </p:cTn>
                              </p:par>
                              <p:par>
                                <p:cTn id="24" presetID="0" presetClass="path" presetSubtype="0" accel="50000" decel="50000" fill="hold" nodeType="withEffect">
                                  <p:stCondLst>
                                    <p:cond delay="0"/>
                                  </p:stCondLst>
                                  <p:childTnLst>
                                    <p:animMotion origin="layout" path="M 8.33333E-6 -1.11111E-6 L 0.28959 -0.30347 " pathEditMode="relative" ptsTypes="AA">
                                      <p:cBhvr>
                                        <p:cTn id="25" dur="2000" fill="hold"/>
                                        <p:tgtEl>
                                          <p:spTgt spid="184"/>
                                        </p:tgtEl>
                                        <p:attrNameLst>
                                          <p:attrName>ppt_x</p:attrName>
                                          <p:attrName>ppt_y</p:attrName>
                                        </p:attrNameLst>
                                      </p:cBhvr>
                                    </p:animMotion>
                                  </p:childTnLst>
                                </p:cTn>
                              </p:par>
                              <p:par>
                                <p:cTn id="26" presetID="0" presetClass="path" presetSubtype="0" accel="50000" decel="50000" fill="hold" nodeType="withEffect">
                                  <p:stCondLst>
                                    <p:cond delay="0"/>
                                  </p:stCondLst>
                                  <p:childTnLst>
                                    <p:animMotion origin="layout" path="M -4.72222E-6 3.7037E-7 L 0.08768 -0.11319 " pathEditMode="relative" rAng="0" ptsTypes="AA">
                                      <p:cBhvr>
                                        <p:cTn id="27" dur="2000" fill="hold"/>
                                        <p:tgtEl>
                                          <p:spTgt spid="178"/>
                                        </p:tgtEl>
                                        <p:attrNameLst>
                                          <p:attrName>ppt_x</p:attrName>
                                          <p:attrName>ppt_y</p:attrName>
                                        </p:attrNameLst>
                                      </p:cBhvr>
                                      <p:rCtr x="4375" y="-5671"/>
                                    </p:animMotion>
                                  </p:childTnLst>
                                </p:cTn>
                              </p:par>
                            </p:childTnLst>
                          </p:cTn>
                        </p:par>
                        <p:par>
                          <p:cTn id="28" fill="hold">
                            <p:stCondLst>
                              <p:cond delay="6000"/>
                            </p:stCondLst>
                            <p:childTnLst>
                              <p:par>
                                <p:cTn id="29" presetID="9" presetClass="entr" presetSubtype="0" fill="hold" grpId="0" nodeType="afterEffect">
                                  <p:stCondLst>
                                    <p:cond delay="0"/>
                                  </p:stCondLst>
                                  <p:childTnLst>
                                    <p:set>
                                      <p:cBhvr>
                                        <p:cTn id="30" dur="1" fill="hold">
                                          <p:stCondLst>
                                            <p:cond delay="0"/>
                                          </p:stCondLst>
                                        </p:cTn>
                                        <p:tgtEl>
                                          <p:spTgt spid="187"/>
                                        </p:tgtEl>
                                        <p:attrNameLst>
                                          <p:attrName>style.visibility</p:attrName>
                                        </p:attrNameLst>
                                      </p:cBhvr>
                                      <p:to>
                                        <p:strVal val="visible"/>
                                      </p:to>
                                    </p:set>
                                    <p:animEffect transition="in" filter="dissolve">
                                      <p:cBhvr>
                                        <p:cTn id="31" dur="500"/>
                                        <p:tgtEl>
                                          <p:spTgt spid="187"/>
                                        </p:tgtEl>
                                      </p:cBhvr>
                                    </p:animEffect>
                                  </p:childTnLst>
                                </p:cTn>
                              </p:par>
                              <p:par>
                                <p:cTn id="32" presetID="9" presetClass="exit" presetSubtype="0" fill="hold" nodeType="withEffect">
                                  <p:stCondLst>
                                    <p:cond delay="0"/>
                                  </p:stCondLst>
                                  <p:childTnLst>
                                    <p:animEffect transition="out" filter="dissolve">
                                      <p:cBhvr>
                                        <p:cTn id="33" dur="500"/>
                                        <p:tgtEl>
                                          <p:spTgt spid="175"/>
                                        </p:tgtEl>
                                      </p:cBhvr>
                                    </p:animEffect>
                                    <p:set>
                                      <p:cBhvr>
                                        <p:cTn id="34" dur="1" fill="hold">
                                          <p:stCondLst>
                                            <p:cond delay="499"/>
                                          </p:stCondLst>
                                        </p:cTn>
                                        <p:tgtEl>
                                          <p:spTgt spid="175"/>
                                        </p:tgtEl>
                                        <p:attrNameLst>
                                          <p:attrName>style.visibility</p:attrName>
                                        </p:attrNameLst>
                                      </p:cBhvr>
                                      <p:to>
                                        <p:strVal val="hidden"/>
                                      </p:to>
                                    </p:set>
                                  </p:childTnLst>
                                </p:cTn>
                              </p:par>
                              <p:par>
                                <p:cTn id="35" presetID="9" presetClass="exit" presetSubtype="0" fill="hold" nodeType="withEffect">
                                  <p:stCondLst>
                                    <p:cond delay="0"/>
                                  </p:stCondLst>
                                  <p:childTnLst>
                                    <p:animEffect transition="out" filter="dissolve">
                                      <p:cBhvr>
                                        <p:cTn id="36" dur="500"/>
                                        <p:tgtEl>
                                          <p:spTgt spid="172"/>
                                        </p:tgtEl>
                                      </p:cBhvr>
                                    </p:animEffect>
                                    <p:set>
                                      <p:cBhvr>
                                        <p:cTn id="37" dur="1" fill="hold">
                                          <p:stCondLst>
                                            <p:cond delay="499"/>
                                          </p:stCondLst>
                                        </p:cTn>
                                        <p:tgtEl>
                                          <p:spTgt spid="172"/>
                                        </p:tgtEl>
                                        <p:attrNameLst>
                                          <p:attrName>style.visibility</p:attrName>
                                        </p:attrNameLst>
                                      </p:cBhvr>
                                      <p:to>
                                        <p:strVal val="hidden"/>
                                      </p:to>
                                    </p:set>
                                  </p:childTnLst>
                                </p:cTn>
                              </p:par>
                              <p:par>
                                <p:cTn id="38" presetID="9" presetClass="exit" presetSubtype="0" fill="hold" nodeType="withEffect">
                                  <p:stCondLst>
                                    <p:cond delay="0"/>
                                  </p:stCondLst>
                                  <p:childTnLst>
                                    <p:animEffect transition="out" filter="dissolve">
                                      <p:cBhvr>
                                        <p:cTn id="39" dur="500"/>
                                        <p:tgtEl>
                                          <p:spTgt spid="181"/>
                                        </p:tgtEl>
                                      </p:cBhvr>
                                    </p:animEffect>
                                    <p:set>
                                      <p:cBhvr>
                                        <p:cTn id="40" dur="1" fill="hold">
                                          <p:stCondLst>
                                            <p:cond delay="499"/>
                                          </p:stCondLst>
                                        </p:cTn>
                                        <p:tgtEl>
                                          <p:spTgt spid="181"/>
                                        </p:tgtEl>
                                        <p:attrNameLst>
                                          <p:attrName>style.visibility</p:attrName>
                                        </p:attrNameLst>
                                      </p:cBhvr>
                                      <p:to>
                                        <p:strVal val="hidden"/>
                                      </p:to>
                                    </p:set>
                                  </p:childTnLst>
                                </p:cTn>
                              </p:par>
                              <p:par>
                                <p:cTn id="41" presetID="9" presetClass="exit" presetSubtype="0" fill="hold" nodeType="withEffect">
                                  <p:stCondLst>
                                    <p:cond delay="0"/>
                                  </p:stCondLst>
                                  <p:childTnLst>
                                    <p:animEffect transition="out" filter="dissolve">
                                      <p:cBhvr>
                                        <p:cTn id="42" dur="500"/>
                                        <p:tgtEl>
                                          <p:spTgt spid="184"/>
                                        </p:tgtEl>
                                      </p:cBhvr>
                                    </p:animEffect>
                                    <p:set>
                                      <p:cBhvr>
                                        <p:cTn id="43" dur="1" fill="hold">
                                          <p:stCondLst>
                                            <p:cond delay="499"/>
                                          </p:stCondLst>
                                        </p:cTn>
                                        <p:tgtEl>
                                          <p:spTgt spid="184"/>
                                        </p:tgtEl>
                                        <p:attrNameLst>
                                          <p:attrName>style.visibility</p:attrName>
                                        </p:attrNameLst>
                                      </p:cBhvr>
                                      <p:to>
                                        <p:strVal val="hidden"/>
                                      </p:to>
                                    </p:set>
                                  </p:childTnLst>
                                </p:cTn>
                              </p:par>
                              <p:par>
                                <p:cTn id="44" presetID="9" presetClass="exit" presetSubtype="0" fill="hold" nodeType="withEffect">
                                  <p:stCondLst>
                                    <p:cond delay="0"/>
                                  </p:stCondLst>
                                  <p:childTnLst>
                                    <p:animEffect transition="out" filter="dissolve">
                                      <p:cBhvr>
                                        <p:cTn id="45" dur="500"/>
                                        <p:tgtEl>
                                          <p:spTgt spid="178"/>
                                        </p:tgtEl>
                                      </p:cBhvr>
                                    </p:animEffect>
                                    <p:set>
                                      <p:cBhvr>
                                        <p:cTn id="46" dur="1" fill="hold">
                                          <p:stCondLst>
                                            <p:cond delay="499"/>
                                          </p:stCondLst>
                                        </p:cTn>
                                        <p:tgtEl>
                                          <p:spTgt spid="178"/>
                                        </p:tgtEl>
                                        <p:attrNameLst>
                                          <p:attrName>style.visibility</p:attrName>
                                        </p:attrNameLst>
                                      </p:cBhvr>
                                      <p:to>
                                        <p:strVal val="hidden"/>
                                      </p:to>
                                    </p:set>
                                  </p:childTnLst>
                                </p:cTn>
                              </p:par>
                              <p:par>
                                <p:cTn id="47" presetID="9" presetClass="entr" presetSubtype="0" fill="hold" nodeType="withEffect">
                                  <p:stCondLst>
                                    <p:cond delay="0"/>
                                  </p:stCondLst>
                                  <p:childTnLst>
                                    <p:set>
                                      <p:cBhvr>
                                        <p:cTn id="48" dur="1" fill="hold">
                                          <p:stCondLst>
                                            <p:cond delay="0"/>
                                          </p:stCondLst>
                                        </p:cTn>
                                        <p:tgtEl>
                                          <p:spTgt spid="188"/>
                                        </p:tgtEl>
                                        <p:attrNameLst>
                                          <p:attrName>style.visibility</p:attrName>
                                        </p:attrNameLst>
                                      </p:cBhvr>
                                      <p:to>
                                        <p:strVal val="visible"/>
                                      </p:to>
                                    </p:set>
                                    <p:animEffect transition="in" filter="dissolve">
                                      <p:cBhvr>
                                        <p:cTn id="49" dur="500"/>
                                        <p:tgtEl>
                                          <p:spTgt spid="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5606458" cy="646331"/>
          </a:xfrm>
          <a:prstGeom prst="rect">
            <a:avLst/>
          </a:prstGeom>
          <a:noFill/>
        </p:spPr>
        <p:txBody>
          <a:bodyPr wrap="none" rtlCol="0">
            <a:spAutoFit/>
          </a:bodyPr>
          <a:lstStyle/>
          <a:p>
            <a:r>
              <a:rPr lang="en-US" sz="3600" dirty="0" smtClean="0">
                <a:latin typeface="Helvetica Neue Light"/>
                <a:cs typeface="Helvetica Neue Light"/>
              </a:rPr>
              <a:t>The ABD algorithm (sketch)</a:t>
            </a:r>
            <a:endParaRPr lang="en-US" sz="3600" dirty="0">
              <a:latin typeface="Helvetica Neue Light"/>
              <a:cs typeface="Helvetica Neue Light"/>
            </a:endParaRPr>
          </a:p>
        </p:txBody>
      </p:sp>
      <p:sp>
        <p:nvSpPr>
          <p:cNvPr id="5" name="Slide Number Placeholder 4"/>
          <p:cNvSpPr>
            <a:spLocks noGrp="1"/>
          </p:cNvSpPr>
          <p:nvPr>
            <p:ph type="sldNum" sz="quarter" idx="12"/>
          </p:nvPr>
        </p:nvSpPr>
        <p:spPr/>
        <p:txBody>
          <a:bodyPr/>
          <a:lstStyle/>
          <a:p>
            <a:fld id="{2BAAB71D-D585-B642-9E27-EE5DC697D035}" type="slidenum">
              <a:rPr lang="en-US" smtClean="0"/>
              <a:t>29</a:t>
            </a:fld>
            <a:endParaRPr lang="en-US"/>
          </a:p>
        </p:txBody>
      </p:sp>
      <p:sp>
        <p:nvSpPr>
          <p:cNvPr id="114" name="TextBox 113"/>
          <p:cNvSpPr txBox="1"/>
          <p:nvPr/>
        </p:nvSpPr>
        <p:spPr>
          <a:xfrm>
            <a:off x="4286250" y="3952875"/>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pic>
        <p:nvPicPr>
          <p:cNvPr id="143" name="Picture 142"/>
          <p:cNvPicPr>
            <a:picLocks noChangeAspect="1"/>
          </p:cNvPicPr>
          <p:nvPr/>
        </p:nvPicPr>
        <p:blipFill>
          <a:blip r:embed="rId3"/>
          <a:stretch>
            <a:fillRect/>
          </a:stretch>
        </p:blipFill>
        <p:spPr>
          <a:xfrm>
            <a:off x="2724150" y="1139828"/>
            <a:ext cx="711200" cy="685800"/>
          </a:xfrm>
          <a:prstGeom prst="rect">
            <a:avLst/>
          </a:prstGeom>
          <a:ln>
            <a:noFill/>
            <a:prstDash val="dot"/>
            <a:headEnd type="arrow"/>
            <a:tailEnd type="arrow"/>
          </a:ln>
        </p:spPr>
      </p:pic>
      <p:pic>
        <p:nvPicPr>
          <p:cNvPr id="144" name="Picture 143"/>
          <p:cNvPicPr>
            <a:picLocks noChangeAspect="1"/>
          </p:cNvPicPr>
          <p:nvPr/>
        </p:nvPicPr>
        <p:blipFill>
          <a:blip r:embed="rId3"/>
          <a:stretch>
            <a:fillRect/>
          </a:stretch>
        </p:blipFill>
        <p:spPr>
          <a:xfrm>
            <a:off x="4479925" y="1139828"/>
            <a:ext cx="711200" cy="685800"/>
          </a:xfrm>
          <a:prstGeom prst="rect">
            <a:avLst/>
          </a:prstGeom>
          <a:ln>
            <a:noFill/>
            <a:prstDash val="dot"/>
            <a:headEnd type="arrow"/>
            <a:tailEnd type="arrow"/>
          </a:ln>
        </p:spPr>
      </p:pic>
      <p:pic>
        <p:nvPicPr>
          <p:cNvPr id="145" name="Picture 144"/>
          <p:cNvPicPr>
            <a:picLocks noChangeAspect="1"/>
          </p:cNvPicPr>
          <p:nvPr/>
        </p:nvPicPr>
        <p:blipFill>
          <a:blip r:embed="rId3"/>
          <a:stretch>
            <a:fillRect/>
          </a:stretch>
        </p:blipFill>
        <p:spPr>
          <a:xfrm>
            <a:off x="6489700" y="1292228"/>
            <a:ext cx="711200" cy="685800"/>
          </a:xfrm>
          <a:prstGeom prst="rect">
            <a:avLst/>
          </a:prstGeom>
          <a:ln w="3175" cmpd="sng">
            <a:noFill/>
            <a:prstDash val="dot"/>
            <a:headEnd type="arrow"/>
            <a:tailEnd type="arrow"/>
          </a:ln>
        </p:spPr>
      </p:pic>
      <p:pic>
        <p:nvPicPr>
          <p:cNvPr id="146" name="Picture 145"/>
          <p:cNvPicPr>
            <a:picLocks noChangeAspect="1"/>
          </p:cNvPicPr>
          <p:nvPr/>
        </p:nvPicPr>
        <p:blipFill>
          <a:blip r:embed="rId3"/>
          <a:stretch>
            <a:fillRect/>
          </a:stretch>
        </p:blipFill>
        <p:spPr>
          <a:xfrm>
            <a:off x="2724150" y="2720978"/>
            <a:ext cx="711200" cy="685800"/>
          </a:xfrm>
          <a:prstGeom prst="rect">
            <a:avLst/>
          </a:prstGeom>
          <a:ln>
            <a:noFill/>
            <a:prstDash val="dot"/>
            <a:headEnd type="arrow"/>
            <a:tailEnd type="arrow"/>
          </a:ln>
        </p:spPr>
      </p:pic>
      <p:pic>
        <p:nvPicPr>
          <p:cNvPr id="147" name="Picture 146"/>
          <p:cNvPicPr>
            <a:picLocks noChangeAspect="1"/>
          </p:cNvPicPr>
          <p:nvPr/>
        </p:nvPicPr>
        <p:blipFill>
          <a:blip r:embed="rId3"/>
          <a:stretch>
            <a:fillRect/>
          </a:stretch>
        </p:blipFill>
        <p:spPr>
          <a:xfrm>
            <a:off x="4479925" y="2873378"/>
            <a:ext cx="711200" cy="685800"/>
          </a:xfrm>
          <a:prstGeom prst="rect">
            <a:avLst/>
          </a:prstGeom>
          <a:ln>
            <a:noFill/>
            <a:prstDash val="dot"/>
            <a:headEnd type="arrow"/>
            <a:tailEnd type="arrow"/>
          </a:ln>
        </p:spPr>
      </p:pic>
      <p:pic>
        <p:nvPicPr>
          <p:cNvPr id="148" name="Picture 147"/>
          <p:cNvPicPr>
            <a:picLocks noChangeAspect="1"/>
          </p:cNvPicPr>
          <p:nvPr/>
        </p:nvPicPr>
        <p:blipFill>
          <a:blip r:embed="rId3"/>
          <a:stretch>
            <a:fillRect/>
          </a:stretch>
        </p:blipFill>
        <p:spPr>
          <a:xfrm>
            <a:off x="6489700" y="2952753"/>
            <a:ext cx="711200" cy="685800"/>
          </a:xfrm>
          <a:prstGeom prst="rect">
            <a:avLst/>
          </a:prstGeom>
          <a:ln w="3175" cmpd="sng">
            <a:noFill/>
            <a:prstDash val="dot"/>
            <a:headEnd type="arrow"/>
            <a:tailEnd type="arrow"/>
          </a:ln>
        </p:spPr>
      </p:pic>
      <p:pic>
        <p:nvPicPr>
          <p:cNvPr id="149" name="Picture 148"/>
          <p:cNvPicPr>
            <a:picLocks noChangeAspect="1"/>
          </p:cNvPicPr>
          <p:nvPr/>
        </p:nvPicPr>
        <p:blipFill>
          <a:blip r:embed="rId4"/>
          <a:stretch>
            <a:fillRect/>
          </a:stretch>
        </p:blipFill>
        <p:spPr>
          <a:xfrm>
            <a:off x="871490" y="3162303"/>
            <a:ext cx="793749" cy="793749"/>
          </a:xfrm>
          <a:prstGeom prst="rect">
            <a:avLst/>
          </a:prstGeom>
        </p:spPr>
      </p:pic>
      <p:pic>
        <p:nvPicPr>
          <p:cNvPr id="150" name="Picture 149"/>
          <p:cNvPicPr>
            <a:picLocks noChangeAspect="1"/>
          </p:cNvPicPr>
          <p:nvPr/>
        </p:nvPicPr>
        <p:blipFill>
          <a:blip r:embed="rId4"/>
          <a:stretch>
            <a:fillRect/>
          </a:stretch>
        </p:blipFill>
        <p:spPr>
          <a:xfrm>
            <a:off x="871490" y="653306"/>
            <a:ext cx="777553" cy="777553"/>
          </a:xfrm>
          <a:prstGeom prst="rect">
            <a:avLst/>
          </a:prstGeom>
        </p:spPr>
      </p:pic>
      <p:pic>
        <p:nvPicPr>
          <p:cNvPr id="151" name="Picture 150"/>
          <p:cNvPicPr>
            <a:picLocks noChangeAspect="1"/>
          </p:cNvPicPr>
          <p:nvPr/>
        </p:nvPicPr>
        <p:blipFill>
          <a:blip r:embed="rId4"/>
          <a:stretch>
            <a:fillRect/>
          </a:stretch>
        </p:blipFill>
        <p:spPr>
          <a:xfrm>
            <a:off x="7810289" y="503832"/>
            <a:ext cx="777553" cy="777553"/>
          </a:xfrm>
          <a:prstGeom prst="rect">
            <a:avLst/>
          </a:prstGeom>
        </p:spPr>
      </p:pic>
      <p:pic>
        <p:nvPicPr>
          <p:cNvPr id="152" name="Picture 151"/>
          <p:cNvPicPr>
            <a:picLocks noChangeAspect="1"/>
          </p:cNvPicPr>
          <p:nvPr/>
        </p:nvPicPr>
        <p:blipFill>
          <a:blip r:embed="rId4"/>
          <a:stretch>
            <a:fillRect/>
          </a:stretch>
        </p:blipFill>
        <p:spPr>
          <a:xfrm>
            <a:off x="7794093" y="3162303"/>
            <a:ext cx="793749" cy="793749"/>
          </a:xfrm>
          <a:prstGeom prst="rect">
            <a:avLst/>
          </a:prstGeom>
        </p:spPr>
      </p:pic>
      <p:cxnSp>
        <p:nvCxnSpPr>
          <p:cNvPr id="153" name="Straight Arrow Connector 152"/>
          <p:cNvCxnSpPr>
            <a:stCxn id="150" idx="3"/>
            <a:endCxn id="143"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4" name="Straight Arrow Connector 153"/>
          <p:cNvCxnSpPr>
            <a:stCxn id="150" idx="3"/>
            <a:endCxn id="146"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a:stCxn id="152" idx="1"/>
            <a:endCxn id="144"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6" name="Straight Arrow Connector 155"/>
          <p:cNvCxnSpPr>
            <a:stCxn id="151" idx="1"/>
            <a:endCxn id="144"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a:stCxn id="149" idx="3"/>
            <a:endCxn id="143"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8" name="Straight Arrow Connector 157"/>
          <p:cNvCxnSpPr>
            <a:stCxn id="151" idx="1"/>
            <a:endCxn id="146"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9" name="Straight Arrow Connector 158"/>
          <p:cNvCxnSpPr>
            <a:stCxn id="151" idx="1"/>
            <a:endCxn id="147"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0" name="Straight Arrow Connector 159"/>
          <p:cNvCxnSpPr>
            <a:stCxn id="150" idx="3"/>
            <a:endCxn id="147"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1" name="Straight Arrow Connector 160"/>
          <p:cNvCxnSpPr>
            <a:stCxn id="151" idx="1"/>
            <a:endCxn id="148"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2" name="Straight Arrow Connector 161"/>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3" name="Straight Arrow Connector 162"/>
          <p:cNvCxnSpPr>
            <a:stCxn id="152" idx="1"/>
            <a:endCxn id="146"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4" name="Straight Arrow Connector 163"/>
          <p:cNvCxnSpPr>
            <a:stCxn id="152" idx="1"/>
            <a:endCxn id="147"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5" name="Straight Arrow Connector 164"/>
          <p:cNvCxnSpPr>
            <a:stCxn id="152" idx="1"/>
            <a:endCxn id="145"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6" name="Straight Arrow Connector 165"/>
          <p:cNvCxnSpPr>
            <a:stCxn id="152" idx="1"/>
            <a:endCxn id="143"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7" name="Straight Arrow Connector 166"/>
          <p:cNvCxnSpPr>
            <a:stCxn id="149" idx="3"/>
            <a:endCxn id="144" idx="2"/>
          </p:cNvCxnSpPr>
          <p:nvPr/>
        </p:nvCxnSpPr>
        <p:spPr>
          <a:xfrm flipV="1">
            <a:off x="1665239" y="1825628"/>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8" name="Straight Arrow Connector 167"/>
          <p:cNvCxnSpPr>
            <a:stCxn id="149" idx="3"/>
            <a:endCxn id="145"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9" name="Straight Arrow Connector 168"/>
          <p:cNvCxnSpPr>
            <a:stCxn id="149" idx="3"/>
            <a:endCxn id="147" idx="1"/>
          </p:cNvCxnSpPr>
          <p:nvPr/>
        </p:nvCxnSpPr>
        <p:spPr>
          <a:xfrm flipV="1">
            <a:off x="1665239" y="3216278"/>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70" name="Straight Arrow Connector 169"/>
          <p:cNvCxnSpPr>
            <a:stCxn id="150" idx="3"/>
          </p:cNvCxnSpPr>
          <p:nvPr/>
        </p:nvCxnSpPr>
        <p:spPr>
          <a:xfrm>
            <a:off x="1649043" y="1042083"/>
            <a:ext cx="4812082" cy="55804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71" name="Straight Arrow Connector 170"/>
          <p:cNvCxnSpPr>
            <a:stCxn id="150" idx="3"/>
            <a:endCxn id="144"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187" name="Rectangle 186"/>
          <p:cNvSpPr/>
          <p:nvPr/>
        </p:nvSpPr>
        <p:spPr>
          <a:xfrm>
            <a:off x="8471468" y="517330"/>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8" name="Picture 187"/>
          <p:cNvPicPr>
            <a:picLocks noChangeAspect="1"/>
          </p:cNvPicPr>
          <p:nvPr/>
        </p:nvPicPr>
        <p:blipFill>
          <a:blip r:embed="rId5"/>
          <a:stretch>
            <a:fillRect/>
          </a:stretch>
        </p:blipFill>
        <p:spPr>
          <a:xfrm>
            <a:off x="8476717" y="562006"/>
            <a:ext cx="639554" cy="307318"/>
          </a:xfrm>
          <a:prstGeom prst="rect">
            <a:avLst/>
          </a:prstGeom>
        </p:spPr>
      </p:pic>
      <p:cxnSp>
        <p:nvCxnSpPr>
          <p:cNvPr id="192" name="Straight Arrow Connector 191"/>
          <p:cNvCxnSpPr/>
          <p:nvPr/>
        </p:nvCxnSpPr>
        <p:spPr>
          <a:xfrm flipH="1">
            <a:off x="5191125" y="892609"/>
            <a:ext cx="2619164" cy="590119"/>
          </a:xfrm>
          <a:prstGeom prst="straightConnector1">
            <a:avLst/>
          </a:prstGeom>
          <a:ln w="3175" cmpd="sng">
            <a:solidFill>
              <a:srgbClr val="FF0000"/>
            </a:solidFill>
            <a:prstDash val="solid"/>
            <a:headEnd type="none"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193" name="Straight Arrow Connector 192"/>
          <p:cNvCxnSpPr/>
          <p:nvPr/>
        </p:nvCxnSpPr>
        <p:spPr>
          <a:xfrm flipH="1">
            <a:off x="3435350" y="892609"/>
            <a:ext cx="4374939" cy="2171269"/>
          </a:xfrm>
          <a:prstGeom prst="straightConnector1">
            <a:avLst/>
          </a:prstGeom>
          <a:ln w="6350" cmpd="sng">
            <a:solidFill>
              <a:srgbClr val="FF0000"/>
            </a:solidFill>
            <a:prstDash val="solid"/>
            <a:headEnd type="none"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194" name="Straight Arrow Connector 193"/>
          <p:cNvCxnSpPr/>
          <p:nvPr/>
        </p:nvCxnSpPr>
        <p:spPr>
          <a:xfrm flipH="1">
            <a:off x="5409278" y="892609"/>
            <a:ext cx="2401011" cy="2146300"/>
          </a:xfrm>
          <a:prstGeom prst="straightConnector1">
            <a:avLst/>
          </a:prstGeom>
          <a:ln w="3175" cmpd="sng">
            <a:solidFill>
              <a:srgbClr val="FF0000"/>
            </a:solidFill>
            <a:prstDash val="solid"/>
            <a:headEnd type="none"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195" name="Straight Arrow Connector 194"/>
          <p:cNvCxnSpPr/>
          <p:nvPr/>
        </p:nvCxnSpPr>
        <p:spPr>
          <a:xfrm flipH="1">
            <a:off x="3435350" y="892609"/>
            <a:ext cx="4374939" cy="590119"/>
          </a:xfrm>
          <a:prstGeom prst="straightConnector1">
            <a:avLst/>
          </a:prstGeom>
          <a:ln w="3175" cmpd="sng">
            <a:solidFill>
              <a:srgbClr val="FF0000"/>
            </a:solidFill>
            <a:prstDash val="solid"/>
            <a:headEnd type="none" w="lg" len="lg"/>
            <a:tailEnd type="triangle" w="lg" len="lg"/>
          </a:ln>
        </p:spPr>
        <p:style>
          <a:lnRef idx="2">
            <a:schemeClr val="accent1"/>
          </a:lnRef>
          <a:fillRef idx="0">
            <a:schemeClr val="accent1"/>
          </a:fillRef>
          <a:effectRef idx="1">
            <a:schemeClr val="accent1"/>
          </a:effectRef>
          <a:fontRef idx="minor">
            <a:schemeClr val="tx1"/>
          </a:fontRef>
        </p:style>
      </p:cxnSp>
      <p:sp>
        <p:nvSpPr>
          <p:cNvPr id="198" name="TextBox 197"/>
          <p:cNvSpPr txBox="1"/>
          <p:nvPr/>
        </p:nvSpPr>
        <p:spPr>
          <a:xfrm>
            <a:off x="423686" y="4333875"/>
            <a:ext cx="8800264" cy="2585323"/>
          </a:xfrm>
          <a:prstGeom prst="rect">
            <a:avLst/>
          </a:prstGeom>
          <a:noFill/>
        </p:spPr>
        <p:txBody>
          <a:bodyPr wrap="none" rtlCol="0">
            <a:spAutoFit/>
          </a:bodyPr>
          <a:lstStyle/>
          <a:p>
            <a:r>
              <a:rPr lang="en-US" dirty="0" smtClean="0">
                <a:solidFill>
                  <a:srgbClr val="D9D9D9"/>
                </a:solidFill>
                <a:latin typeface="Helvetica Neue Light"/>
                <a:cs typeface="Helvetica Neue Light"/>
              </a:rPr>
              <a:t>Write:</a:t>
            </a:r>
          </a:p>
          <a:p>
            <a:r>
              <a:rPr lang="en-US" dirty="0" smtClean="0">
                <a:solidFill>
                  <a:schemeClr val="bg1">
                    <a:lumMod val="85000"/>
                  </a:schemeClr>
                </a:solidFill>
                <a:latin typeface="Helvetica Neue Light"/>
                <a:cs typeface="Helvetica Neue Light"/>
              </a:rPr>
              <a:t>Send time-stamped value to every server; return after receiving </a:t>
            </a:r>
            <a:r>
              <a:rPr lang="en-US" dirty="0" err="1" smtClean="0">
                <a:solidFill>
                  <a:schemeClr val="bg1">
                    <a:lumMod val="85000"/>
                  </a:schemeClr>
                </a:solidFill>
                <a:latin typeface="Helvetica Neue Light"/>
                <a:cs typeface="Helvetica Neue Light"/>
              </a:rPr>
              <a:t>sufficeint</a:t>
            </a:r>
            <a:r>
              <a:rPr lang="en-US" dirty="0" smtClean="0">
                <a:solidFill>
                  <a:schemeClr val="bg1">
                    <a:lumMod val="85000"/>
                  </a:schemeClr>
                </a:solidFill>
                <a:latin typeface="Helvetica Neue Light"/>
                <a:cs typeface="Helvetica Neue Light"/>
              </a:rPr>
              <a:t> </a:t>
            </a:r>
            <a:r>
              <a:rPr lang="en-US" dirty="0" err="1" smtClean="0">
                <a:solidFill>
                  <a:schemeClr val="bg1">
                    <a:lumMod val="85000"/>
                  </a:schemeClr>
                </a:solidFill>
                <a:latin typeface="Helvetica Neue Light"/>
                <a:cs typeface="Helvetica Neue Light"/>
              </a:rPr>
              <a:t>acks</a:t>
            </a:r>
            <a:r>
              <a:rPr lang="en-US" dirty="0" smtClean="0">
                <a:solidFill>
                  <a:schemeClr val="bg1">
                    <a:lumMod val="85000"/>
                  </a:schemeClr>
                </a:solidFill>
                <a:latin typeface="Helvetica Neue Light"/>
                <a:cs typeface="Helvetica Neue Light"/>
              </a:rPr>
              <a:t>.</a:t>
            </a:r>
          </a:p>
          <a:p>
            <a:endParaRPr lang="en-US" dirty="0" smtClean="0">
              <a:solidFill>
                <a:schemeClr val="bg1">
                  <a:lumMod val="85000"/>
                </a:schemeClr>
              </a:solidFill>
              <a:latin typeface="Helvetica Neue Light"/>
              <a:cs typeface="Helvetica Neue Light"/>
            </a:endParaRPr>
          </a:p>
          <a:p>
            <a:r>
              <a:rPr lang="en-US" dirty="0" smtClean="0">
                <a:latin typeface="Helvetica Neue Light"/>
                <a:cs typeface="Helvetica Neue Light"/>
              </a:rPr>
              <a:t>Read: </a:t>
            </a:r>
          </a:p>
          <a:p>
            <a:r>
              <a:rPr lang="en-US" dirty="0" smtClean="0">
                <a:solidFill>
                  <a:schemeClr val="bg1">
                    <a:lumMod val="85000"/>
                  </a:schemeClr>
                </a:solidFill>
                <a:latin typeface="Helvetica Neue Light"/>
                <a:cs typeface="Helvetica Neue Light"/>
              </a:rPr>
              <a:t>Send read query; wait for quorum responses</a:t>
            </a:r>
            <a:r>
              <a:rPr lang="en-US" dirty="0" smtClean="0">
                <a:latin typeface="Helvetica Neue Light"/>
                <a:cs typeface="Helvetica Neue Light"/>
              </a:rPr>
              <a:t>; send latest value to </a:t>
            </a:r>
            <a:r>
              <a:rPr lang="en-US" dirty="0" err="1" smtClean="0">
                <a:latin typeface="Helvetica Neue Light"/>
                <a:cs typeface="Helvetica Neue Light"/>
              </a:rPr>
              <a:t>quourm</a:t>
            </a:r>
            <a:r>
              <a:rPr lang="en-US" dirty="0" smtClean="0">
                <a:latin typeface="Helvetica Neue Light"/>
                <a:cs typeface="Helvetica Neue Light"/>
              </a:rPr>
              <a:t>; </a:t>
            </a:r>
            <a:r>
              <a:rPr lang="en-US" dirty="0" smtClean="0">
                <a:solidFill>
                  <a:schemeClr val="bg1">
                    <a:lumMod val="85000"/>
                  </a:schemeClr>
                </a:solidFill>
                <a:latin typeface="Helvetica Neue Light"/>
                <a:cs typeface="Helvetica Neue Light"/>
              </a:rPr>
              <a:t>latest value.</a:t>
            </a:r>
          </a:p>
          <a:p>
            <a:endParaRPr lang="en-US" dirty="0" smtClean="0">
              <a:solidFill>
                <a:schemeClr val="bg1">
                  <a:lumMod val="85000"/>
                </a:schemeClr>
              </a:solidFill>
              <a:latin typeface="Helvetica Neue Light"/>
              <a:cs typeface="Helvetica Neue Light"/>
            </a:endParaRPr>
          </a:p>
          <a:p>
            <a:r>
              <a:rPr lang="en-US" dirty="0" smtClean="0">
                <a:solidFill>
                  <a:srgbClr val="000000"/>
                </a:solidFill>
                <a:latin typeface="Helvetica Neue Light"/>
                <a:cs typeface="Helvetica Neue Light"/>
              </a:rPr>
              <a:t>Servers:</a:t>
            </a:r>
          </a:p>
          <a:p>
            <a:r>
              <a:rPr lang="en-US" dirty="0" smtClean="0">
                <a:solidFill>
                  <a:schemeClr val="bg1">
                    <a:lumMod val="85000"/>
                  </a:schemeClr>
                </a:solidFill>
                <a:latin typeface="Helvetica Neue Light"/>
                <a:cs typeface="Helvetica Neue Light"/>
              </a:rPr>
              <a:t>Store latest value from server; send </a:t>
            </a:r>
            <a:r>
              <a:rPr lang="en-US" dirty="0" err="1" smtClean="0">
                <a:solidFill>
                  <a:schemeClr val="bg1">
                    <a:lumMod val="85000"/>
                  </a:schemeClr>
                </a:solidFill>
                <a:latin typeface="Helvetica Neue Light"/>
                <a:cs typeface="Helvetica Neue Light"/>
              </a:rPr>
              <a:t>ack</a:t>
            </a:r>
            <a:endParaRPr lang="en-US" dirty="0" smtClean="0">
              <a:solidFill>
                <a:schemeClr val="bg1">
                  <a:lumMod val="85000"/>
                </a:schemeClr>
              </a:solidFill>
              <a:latin typeface="Helvetica Neue Light"/>
              <a:cs typeface="Helvetica Neue Light"/>
            </a:endParaRPr>
          </a:p>
          <a:p>
            <a:r>
              <a:rPr lang="en-US" dirty="0" smtClean="0">
                <a:solidFill>
                  <a:srgbClr val="000000"/>
                </a:solidFill>
                <a:latin typeface="Helvetica Neue Light"/>
                <a:cs typeface="Helvetica Neue Light"/>
              </a:rPr>
              <a:t>Respond to read request with value</a:t>
            </a:r>
            <a:endParaRPr lang="en-US" dirty="0">
              <a:solidFill>
                <a:srgbClr val="000000"/>
              </a:solidFill>
              <a:latin typeface="Helvetica Neue Light"/>
              <a:cs typeface="Helvetica Neue Light"/>
            </a:endParaRPr>
          </a:p>
        </p:txBody>
      </p:sp>
      <p:sp>
        <p:nvSpPr>
          <p:cNvPr id="199" name="TextBox 198"/>
          <p:cNvSpPr txBox="1"/>
          <p:nvPr/>
        </p:nvSpPr>
        <p:spPr>
          <a:xfrm>
            <a:off x="375998" y="2165869"/>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200" name="TextBox 199"/>
          <p:cNvSpPr txBox="1"/>
          <p:nvPr/>
        </p:nvSpPr>
        <p:spPr>
          <a:xfrm>
            <a:off x="7670706" y="21018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cxnSp>
        <p:nvCxnSpPr>
          <p:cNvPr id="59" name="Straight Arrow Connector 58"/>
          <p:cNvCxnSpPr>
            <a:stCxn id="151" idx="1"/>
            <a:endCxn id="148" idx="0"/>
          </p:cNvCxnSpPr>
          <p:nvPr/>
        </p:nvCxnSpPr>
        <p:spPr>
          <a:xfrm flipH="1">
            <a:off x="6845300" y="892609"/>
            <a:ext cx="964989" cy="2060144"/>
          </a:xfrm>
          <a:prstGeom prst="straightConnector1">
            <a:avLst/>
          </a:prstGeom>
          <a:ln w="3175" cmpd="sng">
            <a:solidFill>
              <a:srgbClr val="FF0000"/>
            </a:solidFill>
            <a:prstDash val="solid"/>
            <a:headEnd type="none" w="lg" len="lg"/>
            <a:tailEnd type="triangle" w="lg" len="lg"/>
          </a:ln>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8151691" y="1473634"/>
            <a:ext cx="644803" cy="399619"/>
            <a:chOff x="8151691" y="1473634"/>
            <a:chExt cx="644803" cy="399619"/>
          </a:xfrm>
        </p:grpSpPr>
        <p:sp>
          <p:nvSpPr>
            <p:cNvPr id="69" name="Rectangle 68"/>
            <p:cNvSpPr/>
            <p:nvPr/>
          </p:nvSpPr>
          <p:spPr>
            <a:xfrm>
              <a:off x="8151691" y="1473634"/>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0" name="Picture 69"/>
            <p:cNvPicPr>
              <a:picLocks noChangeAspect="1"/>
            </p:cNvPicPr>
            <p:nvPr/>
          </p:nvPicPr>
          <p:blipFill>
            <a:blip r:embed="rId5"/>
            <a:stretch>
              <a:fillRect/>
            </a:stretch>
          </p:blipFill>
          <p:spPr>
            <a:xfrm>
              <a:off x="8156940" y="1518310"/>
              <a:ext cx="639554" cy="307318"/>
            </a:xfrm>
            <a:prstGeom prst="rect">
              <a:avLst/>
            </a:prstGeom>
          </p:spPr>
        </p:pic>
      </p:grpSp>
      <p:grpSp>
        <p:nvGrpSpPr>
          <p:cNvPr id="72" name="Group 71"/>
          <p:cNvGrpSpPr/>
          <p:nvPr/>
        </p:nvGrpSpPr>
        <p:grpSpPr>
          <a:xfrm>
            <a:off x="8304091" y="1626034"/>
            <a:ext cx="644803" cy="399619"/>
            <a:chOff x="8151691" y="1473634"/>
            <a:chExt cx="644803" cy="399619"/>
          </a:xfrm>
        </p:grpSpPr>
        <p:sp>
          <p:nvSpPr>
            <p:cNvPr id="73" name="Rectangle 72"/>
            <p:cNvSpPr/>
            <p:nvPr/>
          </p:nvSpPr>
          <p:spPr>
            <a:xfrm>
              <a:off x="8151691" y="1473634"/>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4" name="Picture 73"/>
            <p:cNvPicPr>
              <a:picLocks noChangeAspect="1"/>
            </p:cNvPicPr>
            <p:nvPr/>
          </p:nvPicPr>
          <p:blipFill>
            <a:blip r:embed="rId5"/>
            <a:stretch>
              <a:fillRect/>
            </a:stretch>
          </p:blipFill>
          <p:spPr>
            <a:xfrm>
              <a:off x="8156940" y="1518310"/>
              <a:ext cx="639554" cy="307318"/>
            </a:xfrm>
            <a:prstGeom prst="rect">
              <a:avLst/>
            </a:prstGeom>
          </p:spPr>
        </p:pic>
      </p:grpSp>
      <p:grpSp>
        <p:nvGrpSpPr>
          <p:cNvPr id="75" name="Group 74"/>
          <p:cNvGrpSpPr/>
          <p:nvPr/>
        </p:nvGrpSpPr>
        <p:grpSpPr>
          <a:xfrm>
            <a:off x="8456491" y="1778434"/>
            <a:ext cx="644803" cy="399619"/>
            <a:chOff x="8151691" y="1473634"/>
            <a:chExt cx="644803" cy="399619"/>
          </a:xfrm>
        </p:grpSpPr>
        <p:sp>
          <p:nvSpPr>
            <p:cNvPr id="76" name="Rectangle 75"/>
            <p:cNvSpPr/>
            <p:nvPr/>
          </p:nvSpPr>
          <p:spPr>
            <a:xfrm>
              <a:off x="8151691" y="1473634"/>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7" name="Picture 76"/>
            <p:cNvPicPr>
              <a:picLocks noChangeAspect="1"/>
            </p:cNvPicPr>
            <p:nvPr/>
          </p:nvPicPr>
          <p:blipFill>
            <a:blip r:embed="rId5"/>
            <a:stretch>
              <a:fillRect/>
            </a:stretch>
          </p:blipFill>
          <p:spPr>
            <a:xfrm>
              <a:off x="8156940" y="1518310"/>
              <a:ext cx="639554" cy="307318"/>
            </a:xfrm>
            <a:prstGeom prst="rect">
              <a:avLst/>
            </a:prstGeom>
          </p:spPr>
        </p:pic>
      </p:grpSp>
      <p:grpSp>
        <p:nvGrpSpPr>
          <p:cNvPr id="78" name="Group 77"/>
          <p:cNvGrpSpPr/>
          <p:nvPr/>
        </p:nvGrpSpPr>
        <p:grpSpPr>
          <a:xfrm>
            <a:off x="8608891" y="1930834"/>
            <a:ext cx="644803" cy="399619"/>
            <a:chOff x="8151691" y="1473634"/>
            <a:chExt cx="644803" cy="399619"/>
          </a:xfrm>
        </p:grpSpPr>
        <p:sp>
          <p:nvSpPr>
            <p:cNvPr id="79" name="Rectangle 78"/>
            <p:cNvSpPr/>
            <p:nvPr/>
          </p:nvSpPr>
          <p:spPr>
            <a:xfrm>
              <a:off x="8151691" y="1473634"/>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0" name="Picture 79"/>
            <p:cNvPicPr>
              <a:picLocks noChangeAspect="1"/>
            </p:cNvPicPr>
            <p:nvPr/>
          </p:nvPicPr>
          <p:blipFill>
            <a:blip r:embed="rId5"/>
            <a:stretch>
              <a:fillRect/>
            </a:stretch>
          </p:blipFill>
          <p:spPr>
            <a:xfrm>
              <a:off x="8156940" y="1518310"/>
              <a:ext cx="639554" cy="307318"/>
            </a:xfrm>
            <a:prstGeom prst="rect">
              <a:avLst/>
            </a:prstGeom>
          </p:spPr>
        </p:pic>
      </p:grpSp>
      <p:grpSp>
        <p:nvGrpSpPr>
          <p:cNvPr id="81" name="Group 80"/>
          <p:cNvGrpSpPr/>
          <p:nvPr/>
        </p:nvGrpSpPr>
        <p:grpSpPr>
          <a:xfrm>
            <a:off x="8456491" y="2847354"/>
            <a:ext cx="644803" cy="399619"/>
            <a:chOff x="8151691" y="1473634"/>
            <a:chExt cx="644803" cy="399619"/>
          </a:xfrm>
        </p:grpSpPr>
        <p:sp>
          <p:nvSpPr>
            <p:cNvPr id="82" name="Rectangle 81"/>
            <p:cNvSpPr/>
            <p:nvPr/>
          </p:nvSpPr>
          <p:spPr>
            <a:xfrm>
              <a:off x="8151691" y="1473634"/>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3" name="Picture 82"/>
            <p:cNvPicPr>
              <a:picLocks noChangeAspect="1"/>
            </p:cNvPicPr>
            <p:nvPr/>
          </p:nvPicPr>
          <p:blipFill>
            <a:blip r:embed="rId5"/>
            <a:stretch>
              <a:fillRect/>
            </a:stretch>
          </p:blipFill>
          <p:spPr>
            <a:xfrm>
              <a:off x="8156940" y="1518310"/>
              <a:ext cx="639554" cy="307318"/>
            </a:xfrm>
            <a:prstGeom prst="rect">
              <a:avLst/>
            </a:prstGeom>
          </p:spPr>
        </p:pic>
      </p:grpSp>
      <p:grpSp>
        <p:nvGrpSpPr>
          <p:cNvPr id="84" name="Group 83"/>
          <p:cNvGrpSpPr/>
          <p:nvPr/>
        </p:nvGrpSpPr>
        <p:grpSpPr>
          <a:xfrm>
            <a:off x="8608891" y="2999754"/>
            <a:ext cx="644803" cy="399619"/>
            <a:chOff x="8151691" y="1473634"/>
            <a:chExt cx="644803" cy="399619"/>
          </a:xfrm>
        </p:grpSpPr>
        <p:sp>
          <p:nvSpPr>
            <p:cNvPr id="85" name="Rectangle 84"/>
            <p:cNvSpPr/>
            <p:nvPr/>
          </p:nvSpPr>
          <p:spPr>
            <a:xfrm>
              <a:off x="8151691" y="1473634"/>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6" name="Picture 85"/>
            <p:cNvPicPr>
              <a:picLocks noChangeAspect="1"/>
            </p:cNvPicPr>
            <p:nvPr/>
          </p:nvPicPr>
          <p:blipFill>
            <a:blip r:embed="rId5"/>
            <a:stretch>
              <a:fillRect/>
            </a:stretch>
          </p:blipFill>
          <p:spPr>
            <a:xfrm>
              <a:off x="8156940" y="1518310"/>
              <a:ext cx="639554" cy="307318"/>
            </a:xfrm>
            <a:prstGeom prst="rect">
              <a:avLst/>
            </a:prstGeom>
          </p:spPr>
        </p:pic>
      </p:grpSp>
    </p:spTree>
    <p:extLst>
      <p:ext uri="{BB962C8B-B14F-4D97-AF65-F5344CB8AC3E}">
        <p14:creationId xmlns:p14="http://schemas.microsoft.com/office/powerpoint/2010/main" val="29329486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par>
                                <p:cTn id="19" presetID="0" presetClass="path" presetSubtype="0" accel="50000" decel="50000" fill="hold" nodeType="withEffect">
                                  <p:stCondLst>
                                    <p:cond delay="0"/>
                                  </p:stCondLst>
                                  <p:childTnLst>
                                    <p:animMotion origin="layout" path="M -0.07483 -0.11319 L -0.53594 -0.03657 " pathEditMode="fixed" ptsTypes="AA">
                                      <p:cBhvr>
                                        <p:cTn id="20" dur="2000" fill="hold"/>
                                        <p:tgtEl>
                                          <p:spTgt spid="7"/>
                                        </p:tgtEl>
                                        <p:attrNameLst>
                                          <p:attrName>ppt_x</p:attrName>
                                          <p:attrName>ppt_y</p:attrName>
                                        </p:attrNameLst>
                                      </p:cBhvr>
                                    </p:animMotion>
                                  </p:childTnLst>
                                </p:cTn>
                              </p:par>
                              <p:par>
                                <p:cTn id="21" presetID="0" presetClass="path" presetSubtype="0" accel="50000" decel="50000" fill="hold" nodeType="withEffect">
                                  <p:stCondLst>
                                    <p:cond delay="0"/>
                                  </p:stCondLst>
                                  <p:childTnLst>
                                    <p:animMotion origin="layout" path="M -0.09132 -0.13541 L -0.35642 -0.05254 " pathEditMode="fixed" rAng="0" ptsTypes="AA">
                                      <p:cBhvr>
                                        <p:cTn id="22" dur="2000" fill="hold"/>
                                        <p:tgtEl>
                                          <p:spTgt spid="72"/>
                                        </p:tgtEl>
                                        <p:attrNameLst>
                                          <p:attrName>ppt_x</p:attrName>
                                          <p:attrName>ppt_y</p:attrName>
                                        </p:attrNameLst>
                                      </p:cBhvr>
                                      <p:rCtr x="-13264" y="4144"/>
                                    </p:animMotion>
                                  </p:childTnLst>
                                </p:cTn>
                              </p:par>
                              <p:par>
                                <p:cTn id="23" presetID="0" presetClass="path" presetSubtype="0" accel="50000" decel="50000" fill="hold" nodeType="withEffect">
                                  <p:stCondLst>
                                    <p:cond delay="0"/>
                                  </p:stCondLst>
                                  <p:childTnLst>
                                    <p:animMotion origin="layout" path="M -0.10799 -0.15764 L -0.56927 0.15717 " pathEditMode="fixed" rAng="0" ptsTypes="AA">
                                      <p:cBhvr>
                                        <p:cTn id="24" dur="2000" fill="hold"/>
                                        <p:tgtEl>
                                          <p:spTgt spid="75"/>
                                        </p:tgtEl>
                                        <p:attrNameLst>
                                          <p:attrName>ppt_x</p:attrName>
                                          <p:attrName>ppt_y</p:attrName>
                                        </p:attrNameLst>
                                      </p:cBhvr>
                                      <p:rCtr x="-23073" y="15741"/>
                                    </p:animMotion>
                                  </p:childTnLst>
                                </p:cTn>
                              </p:par>
                              <p:par>
                                <p:cTn id="25" presetID="0" presetClass="path" presetSubtype="0" accel="50000" decel="50000" fill="hold" nodeType="withEffect">
                                  <p:stCondLst>
                                    <p:cond delay="0"/>
                                  </p:stCondLst>
                                  <p:childTnLst>
                                    <p:animMotion origin="layout" path="M -0.12466 -0.17986 L -0.38976 0.13518 " pathEditMode="fixed" rAng="0" ptsTypes="AA">
                                      <p:cBhvr>
                                        <p:cTn id="26" dur="2000" fill="hold"/>
                                        <p:tgtEl>
                                          <p:spTgt spid="78"/>
                                        </p:tgtEl>
                                        <p:attrNameLst>
                                          <p:attrName>ppt_x</p:attrName>
                                          <p:attrName>ppt_y</p:attrName>
                                        </p:attrNameLst>
                                      </p:cBhvr>
                                      <p:rCtr x="-13264" y="15741"/>
                                    </p:animMotion>
                                  </p:childTnLst>
                                </p:cTn>
                              </p:par>
                              <p:par>
                                <p:cTn id="27" presetID="0" presetClass="path" presetSubtype="0" accel="50000" decel="50000" fill="hold" nodeType="withEffect">
                                  <p:stCondLst>
                                    <p:cond delay="0"/>
                                  </p:stCondLst>
                                  <p:childTnLst>
                                    <p:animMotion origin="layout" path="M -0.10781 -0.31342 L -0.20642 -0.02963 " pathEditMode="fixed" rAng="0" ptsTypes="AA">
                                      <p:cBhvr>
                                        <p:cTn id="28" dur="2000" fill="hold"/>
                                        <p:tgtEl>
                                          <p:spTgt spid="81"/>
                                        </p:tgtEl>
                                        <p:attrNameLst>
                                          <p:attrName>ppt_x</p:attrName>
                                          <p:attrName>ppt_y</p:attrName>
                                        </p:attrNameLst>
                                      </p:cBhvr>
                                      <p:rCtr x="-4931" y="14190"/>
                                    </p:animMotion>
                                  </p:childTnLst>
                                </p:cTn>
                              </p:par>
                              <p:par>
                                <p:cTn id="29" presetID="0" presetClass="path" presetSubtype="0" accel="50000" decel="50000" fill="hold" nodeType="withEffect">
                                  <p:stCondLst>
                                    <p:cond delay="0"/>
                                  </p:stCondLst>
                                  <p:childTnLst>
                                    <p:animMotion origin="layout" path="M -0.12448 -0.33565 L -0.19705 -0.25255 " pathEditMode="fixed" rAng="0" ptsTypes="AA">
                                      <p:cBhvr>
                                        <p:cTn id="30" dur="2000" fill="hold"/>
                                        <p:tgtEl>
                                          <p:spTgt spid="84"/>
                                        </p:tgtEl>
                                        <p:attrNameLst>
                                          <p:attrName>ppt_x</p:attrName>
                                          <p:attrName>ppt_y</p:attrName>
                                        </p:attrNameLst>
                                      </p:cBhvr>
                                      <p:rCtr x="-3628" y="41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Helvetica Neue Light"/>
                <a:cs typeface="Helvetica Neue Light"/>
              </a:rPr>
              <a:t>Locality, Repair Bandwidth, Caching and Content Distribution</a:t>
            </a:r>
          </a:p>
          <a:p>
            <a:pPr lvl="1"/>
            <a:r>
              <a:rPr lang="en-US" sz="1800" dirty="0" smtClean="0">
                <a:latin typeface="Helvetica Neue Light"/>
                <a:cs typeface="Helvetica Neue Light"/>
              </a:rPr>
              <a:t>[</a:t>
            </a:r>
            <a:r>
              <a:rPr lang="en-US" sz="1800" dirty="0" err="1" smtClean="0">
                <a:latin typeface="Helvetica Neue Light"/>
                <a:cs typeface="Helvetica Neue Light"/>
              </a:rPr>
              <a:t>Gopalan</a:t>
            </a:r>
            <a:r>
              <a:rPr lang="en-US" sz="1800" dirty="0" smtClean="0">
                <a:latin typeface="Helvetica Neue Light"/>
                <a:cs typeface="Helvetica Neue Light"/>
              </a:rPr>
              <a:t> et. al 2011, </a:t>
            </a:r>
            <a:r>
              <a:rPr lang="en-US" sz="1800" dirty="0" err="1" smtClean="0">
                <a:latin typeface="Helvetica Neue Light"/>
                <a:cs typeface="Helvetica Neue Light"/>
              </a:rPr>
              <a:t>Dimakis</a:t>
            </a:r>
            <a:r>
              <a:rPr lang="en-US" sz="1800" dirty="0" smtClean="0">
                <a:latin typeface="Helvetica Neue Light"/>
                <a:cs typeface="Helvetica Neue Light"/>
              </a:rPr>
              <a:t>-Godfrey-Wu-Wainwright- 10, Wu-</a:t>
            </a:r>
            <a:r>
              <a:rPr lang="en-US" sz="1800" dirty="0" err="1" smtClean="0">
                <a:latin typeface="Helvetica Neue Light"/>
                <a:cs typeface="Helvetica Neue Light"/>
              </a:rPr>
              <a:t>Dimakis</a:t>
            </a:r>
            <a:r>
              <a:rPr lang="en-US" sz="1800" dirty="0" smtClean="0">
                <a:latin typeface="Helvetica Neue Light"/>
                <a:cs typeface="Helvetica Neue Light"/>
              </a:rPr>
              <a:t> 09, </a:t>
            </a:r>
            <a:r>
              <a:rPr lang="en-US" sz="1800" dirty="0" err="1" smtClean="0">
                <a:latin typeface="Helvetica Neue Light"/>
                <a:cs typeface="Helvetica Neue Light"/>
              </a:rPr>
              <a:t>Niesen</a:t>
            </a:r>
            <a:r>
              <a:rPr lang="en-US" sz="1800" dirty="0" smtClean="0">
                <a:latin typeface="Helvetica Neue Light"/>
                <a:cs typeface="Helvetica Neue Light"/>
              </a:rPr>
              <a:t>-Ali 12] </a:t>
            </a:r>
          </a:p>
          <a:p>
            <a:pPr marL="0" indent="0">
              <a:buNone/>
            </a:pPr>
            <a:endParaRPr lang="en-US" sz="2800" dirty="0">
              <a:latin typeface="Helvetica Neue Light"/>
              <a:cs typeface="Helvetica Neue Light"/>
            </a:endParaRPr>
          </a:p>
        </p:txBody>
      </p:sp>
      <p:sp>
        <p:nvSpPr>
          <p:cNvPr id="4" name="TextBox 3"/>
          <p:cNvSpPr txBox="1"/>
          <p:nvPr/>
        </p:nvSpPr>
        <p:spPr>
          <a:xfrm>
            <a:off x="457200" y="288377"/>
            <a:ext cx="7872786" cy="646331"/>
          </a:xfrm>
          <a:prstGeom prst="rect">
            <a:avLst/>
          </a:prstGeom>
          <a:noFill/>
        </p:spPr>
        <p:txBody>
          <a:bodyPr wrap="none" rtlCol="0">
            <a:spAutoFit/>
          </a:bodyPr>
          <a:lstStyle/>
          <a:p>
            <a:r>
              <a:rPr lang="en-US" sz="3600" dirty="0" smtClean="0">
                <a:latin typeface="Helvetica Neue Light"/>
                <a:cs typeface="Helvetica Neue Light"/>
              </a:rPr>
              <a:t>Erasure Coding for Distributed Storage</a:t>
            </a:r>
            <a:endParaRPr lang="en-US" sz="3600" dirty="0">
              <a:latin typeface="Helvetica Neue Light"/>
              <a:cs typeface="Helvetica Neue Light"/>
            </a:endParaRPr>
          </a:p>
        </p:txBody>
      </p:sp>
    </p:spTree>
    <p:extLst>
      <p:ext uri="{BB962C8B-B14F-4D97-AF65-F5344CB8AC3E}">
        <p14:creationId xmlns:p14="http://schemas.microsoft.com/office/powerpoint/2010/main" val="309819262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5606458" cy="646331"/>
          </a:xfrm>
          <a:prstGeom prst="rect">
            <a:avLst/>
          </a:prstGeom>
          <a:noFill/>
        </p:spPr>
        <p:txBody>
          <a:bodyPr wrap="none" rtlCol="0">
            <a:spAutoFit/>
          </a:bodyPr>
          <a:lstStyle/>
          <a:p>
            <a:r>
              <a:rPr lang="en-US" sz="3600" dirty="0" smtClean="0">
                <a:latin typeface="Helvetica Neue Light"/>
                <a:cs typeface="Helvetica Neue Light"/>
              </a:rPr>
              <a:t>The ABD algorithm (sketch)</a:t>
            </a:r>
            <a:endParaRPr lang="en-US" sz="3600" dirty="0">
              <a:latin typeface="Helvetica Neue Light"/>
              <a:cs typeface="Helvetica Neue Light"/>
            </a:endParaRPr>
          </a:p>
        </p:txBody>
      </p:sp>
      <p:sp>
        <p:nvSpPr>
          <p:cNvPr id="5" name="Slide Number Placeholder 4"/>
          <p:cNvSpPr>
            <a:spLocks noGrp="1"/>
          </p:cNvSpPr>
          <p:nvPr>
            <p:ph type="sldNum" sz="quarter" idx="12"/>
          </p:nvPr>
        </p:nvSpPr>
        <p:spPr/>
        <p:txBody>
          <a:bodyPr/>
          <a:lstStyle/>
          <a:p>
            <a:fld id="{2BAAB71D-D585-B642-9E27-EE5DC697D035}" type="slidenum">
              <a:rPr lang="en-US" smtClean="0"/>
              <a:t>30</a:t>
            </a:fld>
            <a:endParaRPr lang="en-US"/>
          </a:p>
        </p:txBody>
      </p:sp>
      <p:sp>
        <p:nvSpPr>
          <p:cNvPr id="114" name="TextBox 113"/>
          <p:cNvSpPr txBox="1"/>
          <p:nvPr/>
        </p:nvSpPr>
        <p:spPr>
          <a:xfrm>
            <a:off x="4286250" y="3952875"/>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pic>
        <p:nvPicPr>
          <p:cNvPr id="143" name="Picture 142"/>
          <p:cNvPicPr>
            <a:picLocks noChangeAspect="1"/>
          </p:cNvPicPr>
          <p:nvPr/>
        </p:nvPicPr>
        <p:blipFill>
          <a:blip r:embed="rId3"/>
          <a:stretch>
            <a:fillRect/>
          </a:stretch>
        </p:blipFill>
        <p:spPr>
          <a:xfrm>
            <a:off x="2724150" y="1139828"/>
            <a:ext cx="711200" cy="685800"/>
          </a:xfrm>
          <a:prstGeom prst="rect">
            <a:avLst/>
          </a:prstGeom>
          <a:ln>
            <a:noFill/>
            <a:prstDash val="dot"/>
            <a:headEnd type="arrow"/>
            <a:tailEnd type="arrow"/>
          </a:ln>
        </p:spPr>
      </p:pic>
      <p:pic>
        <p:nvPicPr>
          <p:cNvPr id="144" name="Picture 143"/>
          <p:cNvPicPr>
            <a:picLocks noChangeAspect="1"/>
          </p:cNvPicPr>
          <p:nvPr/>
        </p:nvPicPr>
        <p:blipFill>
          <a:blip r:embed="rId3"/>
          <a:stretch>
            <a:fillRect/>
          </a:stretch>
        </p:blipFill>
        <p:spPr>
          <a:xfrm>
            <a:off x="4479925" y="1139828"/>
            <a:ext cx="711200" cy="685800"/>
          </a:xfrm>
          <a:prstGeom prst="rect">
            <a:avLst/>
          </a:prstGeom>
          <a:ln>
            <a:noFill/>
            <a:prstDash val="dot"/>
            <a:headEnd type="arrow"/>
            <a:tailEnd type="arrow"/>
          </a:ln>
        </p:spPr>
      </p:pic>
      <p:pic>
        <p:nvPicPr>
          <p:cNvPr id="145" name="Picture 144"/>
          <p:cNvPicPr>
            <a:picLocks noChangeAspect="1"/>
          </p:cNvPicPr>
          <p:nvPr/>
        </p:nvPicPr>
        <p:blipFill>
          <a:blip r:embed="rId3"/>
          <a:stretch>
            <a:fillRect/>
          </a:stretch>
        </p:blipFill>
        <p:spPr>
          <a:xfrm>
            <a:off x="6489700" y="1292228"/>
            <a:ext cx="711200" cy="685800"/>
          </a:xfrm>
          <a:prstGeom prst="rect">
            <a:avLst/>
          </a:prstGeom>
          <a:ln w="3175" cmpd="sng">
            <a:noFill/>
            <a:prstDash val="dot"/>
            <a:headEnd type="arrow"/>
            <a:tailEnd type="arrow"/>
          </a:ln>
        </p:spPr>
      </p:pic>
      <p:pic>
        <p:nvPicPr>
          <p:cNvPr id="146" name="Picture 145"/>
          <p:cNvPicPr>
            <a:picLocks noChangeAspect="1"/>
          </p:cNvPicPr>
          <p:nvPr/>
        </p:nvPicPr>
        <p:blipFill>
          <a:blip r:embed="rId3"/>
          <a:stretch>
            <a:fillRect/>
          </a:stretch>
        </p:blipFill>
        <p:spPr>
          <a:xfrm>
            <a:off x="2724150" y="2720978"/>
            <a:ext cx="711200" cy="685800"/>
          </a:xfrm>
          <a:prstGeom prst="rect">
            <a:avLst/>
          </a:prstGeom>
          <a:ln>
            <a:noFill/>
            <a:prstDash val="dot"/>
            <a:headEnd type="arrow"/>
            <a:tailEnd type="arrow"/>
          </a:ln>
        </p:spPr>
      </p:pic>
      <p:pic>
        <p:nvPicPr>
          <p:cNvPr id="147" name="Picture 146"/>
          <p:cNvPicPr>
            <a:picLocks noChangeAspect="1"/>
          </p:cNvPicPr>
          <p:nvPr/>
        </p:nvPicPr>
        <p:blipFill>
          <a:blip r:embed="rId3"/>
          <a:stretch>
            <a:fillRect/>
          </a:stretch>
        </p:blipFill>
        <p:spPr>
          <a:xfrm>
            <a:off x="4479925" y="2873378"/>
            <a:ext cx="711200" cy="685800"/>
          </a:xfrm>
          <a:prstGeom prst="rect">
            <a:avLst/>
          </a:prstGeom>
          <a:ln>
            <a:noFill/>
            <a:prstDash val="dot"/>
            <a:headEnd type="arrow"/>
            <a:tailEnd type="arrow"/>
          </a:ln>
        </p:spPr>
      </p:pic>
      <p:pic>
        <p:nvPicPr>
          <p:cNvPr id="148" name="Picture 147"/>
          <p:cNvPicPr>
            <a:picLocks noChangeAspect="1"/>
          </p:cNvPicPr>
          <p:nvPr/>
        </p:nvPicPr>
        <p:blipFill>
          <a:blip r:embed="rId3"/>
          <a:stretch>
            <a:fillRect/>
          </a:stretch>
        </p:blipFill>
        <p:spPr>
          <a:xfrm>
            <a:off x="6489700" y="2952753"/>
            <a:ext cx="711200" cy="685800"/>
          </a:xfrm>
          <a:prstGeom prst="rect">
            <a:avLst/>
          </a:prstGeom>
          <a:ln w="3175" cmpd="sng">
            <a:noFill/>
            <a:prstDash val="dot"/>
            <a:headEnd type="arrow"/>
            <a:tailEnd type="arrow"/>
          </a:ln>
        </p:spPr>
      </p:pic>
      <p:pic>
        <p:nvPicPr>
          <p:cNvPr id="149" name="Picture 148"/>
          <p:cNvPicPr>
            <a:picLocks noChangeAspect="1"/>
          </p:cNvPicPr>
          <p:nvPr/>
        </p:nvPicPr>
        <p:blipFill>
          <a:blip r:embed="rId4"/>
          <a:stretch>
            <a:fillRect/>
          </a:stretch>
        </p:blipFill>
        <p:spPr>
          <a:xfrm>
            <a:off x="871490" y="3162303"/>
            <a:ext cx="793749" cy="793749"/>
          </a:xfrm>
          <a:prstGeom prst="rect">
            <a:avLst/>
          </a:prstGeom>
        </p:spPr>
      </p:pic>
      <p:pic>
        <p:nvPicPr>
          <p:cNvPr id="150" name="Picture 149"/>
          <p:cNvPicPr>
            <a:picLocks noChangeAspect="1"/>
          </p:cNvPicPr>
          <p:nvPr/>
        </p:nvPicPr>
        <p:blipFill>
          <a:blip r:embed="rId4"/>
          <a:stretch>
            <a:fillRect/>
          </a:stretch>
        </p:blipFill>
        <p:spPr>
          <a:xfrm>
            <a:off x="871490" y="653306"/>
            <a:ext cx="777553" cy="777553"/>
          </a:xfrm>
          <a:prstGeom prst="rect">
            <a:avLst/>
          </a:prstGeom>
        </p:spPr>
      </p:pic>
      <p:pic>
        <p:nvPicPr>
          <p:cNvPr id="151" name="Picture 150"/>
          <p:cNvPicPr>
            <a:picLocks noChangeAspect="1"/>
          </p:cNvPicPr>
          <p:nvPr/>
        </p:nvPicPr>
        <p:blipFill>
          <a:blip r:embed="rId4"/>
          <a:stretch>
            <a:fillRect/>
          </a:stretch>
        </p:blipFill>
        <p:spPr>
          <a:xfrm>
            <a:off x="7810289" y="503832"/>
            <a:ext cx="777553" cy="777553"/>
          </a:xfrm>
          <a:prstGeom prst="rect">
            <a:avLst/>
          </a:prstGeom>
        </p:spPr>
      </p:pic>
      <p:pic>
        <p:nvPicPr>
          <p:cNvPr id="152" name="Picture 151"/>
          <p:cNvPicPr>
            <a:picLocks noChangeAspect="1"/>
          </p:cNvPicPr>
          <p:nvPr/>
        </p:nvPicPr>
        <p:blipFill>
          <a:blip r:embed="rId4"/>
          <a:stretch>
            <a:fillRect/>
          </a:stretch>
        </p:blipFill>
        <p:spPr>
          <a:xfrm>
            <a:off x="7794093" y="3162303"/>
            <a:ext cx="793749" cy="793749"/>
          </a:xfrm>
          <a:prstGeom prst="rect">
            <a:avLst/>
          </a:prstGeom>
        </p:spPr>
      </p:pic>
      <p:cxnSp>
        <p:nvCxnSpPr>
          <p:cNvPr id="153" name="Straight Arrow Connector 152"/>
          <p:cNvCxnSpPr>
            <a:stCxn id="150" idx="3"/>
            <a:endCxn id="143" idx="1"/>
          </p:cNvCxnSpPr>
          <p:nvPr/>
        </p:nvCxnSpPr>
        <p:spPr>
          <a:xfrm>
            <a:off x="1649043" y="1042083"/>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4" name="Straight Arrow Connector 153"/>
          <p:cNvCxnSpPr>
            <a:stCxn id="150" idx="3"/>
            <a:endCxn id="146" idx="1"/>
          </p:cNvCxnSpPr>
          <p:nvPr/>
        </p:nvCxnSpPr>
        <p:spPr>
          <a:xfrm>
            <a:off x="1649043" y="1042083"/>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a:stCxn id="152" idx="1"/>
            <a:endCxn id="144" idx="2"/>
          </p:cNvCxnSpPr>
          <p:nvPr/>
        </p:nvCxnSpPr>
        <p:spPr>
          <a:xfrm flipH="1" flipV="1">
            <a:off x="4835525" y="1825628"/>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6" name="Straight Arrow Connector 155"/>
          <p:cNvCxnSpPr>
            <a:stCxn id="151" idx="1"/>
            <a:endCxn id="144" idx="3"/>
          </p:cNvCxnSpPr>
          <p:nvPr/>
        </p:nvCxnSpPr>
        <p:spPr>
          <a:xfrm flipH="1">
            <a:off x="5191125" y="892609"/>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a:stCxn id="149" idx="3"/>
            <a:endCxn id="143" idx="2"/>
          </p:cNvCxnSpPr>
          <p:nvPr/>
        </p:nvCxnSpPr>
        <p:spPr>
          <a:xfrm flipV="1">
            <a:off x="1665239" y="1825628"/>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8" name="Straight Arrow Connector 157"/>
          <p:cNvCxnSpPr>
            <a:stCxn id="151" idx="1"/>
            <a:endCxn id="146" idx="3"/>
          </p:cNvCxnSpPr>
          <p:nvPr/>
        </p:nvCxnSpPr>
        <p:spPr>
          <a:xfrm flipH="1">
            <a:off x="3435350" y="892609"/>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59" name="Straight Arrow Connector 158"/>
          <p:cNvCxnSpPr>
            <a:stCxn id="151" idx="1"/>
            <a:endCxn id="147" idx="3"/>
          </p:cNvCxnSpPr>
          <p:nvPr/>
        </p:nvCxnSpPr>
        <p:spPr>
          <a:xfrm flipH="1">
            <a:off x="5191125" y="892609"/>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0" name="Straight Arrow Connector 159"/>
          <p:cNvCxnSpPr>
            <a:stCxn id="150" idx="3"/>
            <a:endCxn id="147" idx="0"/>
          </p:cNvCxnSpPr>
          <p:nvPr/>
        </p:nvCxnSpPr>
        <p:spPr>
          <a:xfrm>
            <a:off x="1649043" y="1042083"/>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1" name="Straight Arrow Connector 160"/>
          <p:cNvCxnSpPr>
            <a:stCxn id="151" idx="1"/>
            <a:endCxn id="148" idx="0"/>
          </p:cNvCxnSpPr>
          <p:nvPr/>
        </p:nvCxnSpPr>
        <p:spPr>
          <a:xfrm flipH="1">
            <a:off x="6845300" y="892609"/>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2" name="Straight Arrow Connector 161"/>
          <p:cNvCxnSpPr/>
          <p:nvPr/>
        </p:nvCxnSpPr>
        <p:spPr>
          <a:xfrm>
            <a:off x="1665239" y="1042083"/>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3" name="Straight Arrow Connector 162"/>
          <p:cNvCxnSpPr>
            <a:stCxn id="152" idx="1"/>
            <a:endCxn id="146" idx="3"/>
          </p:cNvCxnSpPr>
          <p:nvPr/>
        </p:nvCxnSpPr>
        <p:spPr>
          <a:xfrm flipH="1" flipV="1">
            <a:off x="3435350" y="3063878"/>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4" name="Straight Arrow Connector 163"/>
          <p:cNvCxnSpPr>
            <a:stCxn id="152" idx="1"/>
            <a:endCxn id="147" idx="3"/>
          </p:cNvCxnSpPr>
          <p:nvPr/>
        </p:nvCxnSpPr>
        <p:spPr>
          <a:xfrm flipH="1" flipV="1">
            <a:off x="5191125" y="3216278"/>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5" name="Straight Arrow Connector 164"/>
          <p:cNvCxnSpPr>
            <a:stCxn id="152" idx="1"/>
            <a:endCxn id="145" idx="2"/>
          </p:cNvCxnSpPr>
          <p:nvPr/>
        </p:nvCxnSpPr>
        <p:spPr>
          <a:xfrm flipH="1" flipV="1">
            <a:off x="6845300" y="1978028"/>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6" name="Straight Arrow Connector 165"/>
          <p:cNvCxnSpPr>
            <a:stCxn id="152" idx="1"/>
            <a:endCxn id="143" idx="3"/>
          </p:cNvCxnSpPr>
          <p:nvPr/>
        </p:nvCxnSpPr>
        <p:spPr>
          <a:xfrm flipH="1" flipV="1">
            <a:off x="3435350" y="1482728"/>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7" name="Straight Arrow Connector 166"/>
          <p:cNvCxnSpPr/>
          <p:nvPr/>
        </p:nvCxnSpPr>
        <p:spPr>
          <a:xfrm flipV="1">
            <a:off x="1665239" y="1854206"/>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8" name="Straight Arrow Connector 167"/>
          <p:cNvCxnSpPr>
            <a:stCxn id="149" idx="3"/>
            <a:endCxn id="145" idx="2"/>
          </p:cNvCxnSpPr>
          <p:nvPr/>
        </p:nvCxnSpPr>
        <p:spPr>
          <a:xfrm flipV="1">
            <a:off x="1665239" y="1978028"/>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69" name="Straight Arrow Connector 168"/>
          <p:cNvCxnSpPr>
            <a:stCxn id="149" idx="3"/>
            <a:endCxn id="147" idx="1"/>
          </p:cNvCxnSpPr>
          <p:nvPr/>
        </p:nvCxnSpPr>
        <p:spPr>
          <a:xfrm flipV="1">
            <a:off x="1665239" y="3216278"/>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70" name="Straight Arrow Connector 169"/>
          <p:cNvCxnSpPr>
            <a:stCxn id="150" idx="3"/>
          </p:cNvCxnSpPr>
          <p:nvPr/>
        </p:nvCxnSpPr>
        <p:spPr>
          <a:xfrm>
            <a:off x="1649043" y="1042083"/>
            <a:ext cx="4812082" cy="55804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71" name="Straight Arrow Connector 170"/>
          <p:cNvCxnSpPr>
            <a:stCxn id="150" idx="3"/>
            <a:endCxn id="144" idx="1"/>
          </p:cNvCxnSpPr>
          <p:nvPr/>
        </p:nvCxnSpPr>
        <p:spPr>
          <a:xfrm>
            <a:off x="1649043" y="1042083"/>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187" name="Rectangle 186"/>
          <p:cNvSpPr/>
          <p:nvPr/>
        </p:nvSpPr>
        <p:spPr>
          <a:xfrm>
            <a:off x="8471468" y="608630"/>
            <a:ext cx="644803"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8" name="Picture 187"/>
          <p:cNvPicPr>
            <a:picLocks noChangeAspect="1"/>
          </p:cNvPicPr>
          <p:nvPr/>
        </p:nvPicPr>
        <p:blipFill>
          <a:blip r:embed="rId5"/>
          <a:stretch>
            <a:fillRect/>
          </a:stretch>
        </p:blipFill>
        <p:spPr>
          <a:xfrm>
            <a:off x="8476717" y="653306"/>
            <a:ext cx="639554" cy="307318"/>
          </a:xfrm>
          <a:prstGeom prst="rect">
            <a:avLst/>
          </a:prstGeom>
        </p:spPr>
      </p:pic>
      <p:cxnSp>
        <p:nvCxnSpPr>
          <p:cNvPr id="192" name="Straight Arrow Connector 191"/>
          <p:cNvCxnSpPr/>
          <p:nvPr/>
        </p:nvCxnSpPr>
        <p:spPr>
          <a:xfrm flipH="1">
            <a:off x="5191125" y="892609"/>
            <a:ext cx="2619164" cy="590119"/>
          </a:xfrm>
          <a:prstGeom prst="straightConnector1">
            <a:avLst/>
          </a:prstGeom>
          <a:ln w="3175"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cxnSp>
        <p:nvCxnSpPr>
          <p:cNvPr id="193" name="Straight Arrow Connector 192"/>
          <p:cNvCxnSpPr/>
          <p:nvPr/>
        </p:nvCxnSpPr>
        <p:spPr>
          <a:xfrm flipH="1">
            <a:off x="3435350" y="892609"/>
            <a:ext cx="4374939" cy="2171269"/>
          </a:xfrm>
          <a:prstGeom prst="straightConnector1">
            <a:avLst/>
          </a:prstGeom>
          <a:ln w="6350"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cxnSp>
        <p:nvCxnSpPr>
          <p:cNvPr id="194" name="Straight Arrow Connector 193"/>
          <p:cNvCxnSpPr/>
          <p:nvPr/>
        </p:nvCxnSpPr>
        <p:spPr>
          <a:xfrm flipH="1">
            <a:off x="5191125" y="892609"/>
            <a:ext cx="2619164" cy="2323669"/>
          </a:xfrm>
          <a:prstGeom prst="straightConnector1">
            <a:avLst/>
          </a:prstGeom>
          <a:ln w="3175"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cxnSp>
        <p:nvCxnSpPr>
          <p:cNvPr id="195" name="Straight Arrow Connector 194"/>
          <p:cNvCxnSpPr/>
          <p:nvPr/>
        </p:nvCxnSpPr>
        <p:spPr>
          <a:xfrm flipH="1">
            <a:off x="3435350" y="892609"/>
            <a:ext cx="4374939" cy="590119"/>
          </a:xfrm>
          <a:prstGeom prst="straightConnector1">
            <a:avLst/>
          </a:prstGeom>
          <a:ln w="3175" cmpd="sng">
            <a:solidFill>
              <a:srgbClr val="FF0000"/>
            </a:solidFill>
            <a:prstDash val="solid"/>
            <a:headEnd type="triangle" w="lg" len="lg"/>
            <a:tailEnd type="none" w="lg" len="lg"/>
          </a:ln>
        </p:spPr>
        <p:style>
          <a:lnRef idx="2">
            <a:schemeClr val="accent1"/>
          </a:lnRef>
          <a:fillRef idx="0">
            <a:schemeClr val="accent1"/>
          </a:fillRef>
          <a:effectRef idx="1">
            <a:schemeClr val="accent1"/>
          </a:effectRef>
          <a:fontRef idx="minor">
            <a:schemeClr val="tx1"/>
          </a:fontRef>
        </p:style>
      </p:cxnSp>
      <p:sp>
        <p:nvSpPr>
          <p:cNvPr id="198" name="TextBox 197"/>
          <p:cNvSpPr txBox="1"/>
          <p:nvPr/>
        </p:nvSpPr>
        <p:spPr>
          <a:xfrm>
            <a:off x="423686" y="4333875"/>
            <a:ext cx="8548193" cy="2585323"/>
          </a:xfrm>
          <a:prstGeom prst="rect">
            <a:avLst/>
          </a:prstGeom>
          <a:noFill/>
        </p:spPr>
        <p:txBody>
          <a:bodyPr wrap="none" rtlCol="0">
            <a:spAutoFit/>
          </a:bodyPr>
          <a:lstStyle/>
          <a:p>
            <a:r>
              <a:rPr lang="en-US" dirty="0" smtClean="0">
                <a:solidFill>
                  <a:srgbClr val="D9D9D9"/>
                </a:solidFill>
                <a:latin typeface="Helvetica Neue Light"/>
                <a:cs typeface="Helvetica Neue Light"/>
              </a:rPr>
              <a:t>Write:</a:t>
            </a:r>
          </a:p>
          <a:p>
            <a:r>
              <a:rPr lang="en-US" dirty="0" smtClean="0">
                <a:solidFill>
                  <a:schemeClr val="bg1">
                    <a:lumMod val="85000"/>
                  </a:schemeClr>
                </a:solidFill>
                <a:latin typeface="Helvetica Neue Light"/>
                <a:cs typeface="Helvetica Neue Light"/>
              </a:rPr>
              <a:t>Send time-stamped value to every server; return after receiving </a:t>
            </a:r>
            <a:r>
              <a:rPr lang="en-US" dirty="0" err="1" smtClean="0">
                <a:solidFill>
                  <a:schemeClr val="bg1">
                    <a:lumMod val="85000"/>
                  </a:schemeClr>
                </a:solidFill>
                <a:latin typeface="Helvetica Neue Light"/>
                <a:cs typeface="Helvetica Neue Light"/>
              </a:rPr>
              <a:t>sufficeint</a:t>
            </a:r>
            <a:r>
              <a:rPr lang="en-US" dirty="0" smtClean="0">
                <a:solidFill>
                  <a:schemeClr val="bg1">
                    <a:lumMod val="85000"/>
                  </a:schemeClr>
                </a:solidFill>
                <a:latin typeface="Helvetica Neue Light"/>
                <a:cs typeface="Helvetica Neue Light"/>
              </a:rPr>
              <a:t> </a:t>
            </a:r>
            <a:r>
              <a:rPr lang="en-US" dirty="0" err="1" smtClean="0">
                <a:solidFill>
                  <a:schemeClr val="bg1">
                    <a:lumMod val="85000"/>
                  </a:schemeClr>
                </a:solidFill>
                <a:latin typeface="Helvetica Neue Light"/>
                <a:cs typeface="Helvetica Neue Light"/>
              </a:rPr>
              <a:t>acks</a:t>
            </a:r>
            <a:r>
              <a:rPr lang="en-US" dirty="0" smtClean="0">
                <a:solidFill>
                  <a:schemeClr val="bg1">
                    <a:lumMod val="85000"/>
                  </a:schemeClr>
                </a:solidFill>
                <a:latin typeface="Helvetica Neue Light"/>
                <a:cs typeface="Helvetica Neue Light"/>
              </a:rPr>
              <a:t>.</a:t>
            </a:r>
          </a:p>
          <a:p>
            <a:endParaRPr lang="en-US" dirty="0" smtClean="0">
              <a:solidFill>
                <a:schemeClr val="bg1">
                  <a:lumMod val="85000"/>
                </a:schemeClr>
              </a:solidFill>
              <a:latin typeface="Helvetica Neue Light"/>
              <a:cs typeface="Helvetica Neue Light"/>
            </a:endParaRPr>
          </a:p>
          <a:p>
            <a:r>
              <a:rPr lang="en-US" dirty="0" smtClean="0">
                <a:latin typeface="Helvetica Neue Light"/>
                <a:cs typeface="Helvetica Neue Light"/>
              </a:rPr>
              <a:t>Read: </a:t>
            </a:r>
          </a:p>
          <a:p>
            <a:r>
              <a:rPr lang="en-US" dirty="0" smtClean="0">
                <a:solidFill>
                  <a:schemeClr val="bg1">
                    <a:lumMod val="85000"/>
                  </a:schemeClr>
                </a:solidFill>
                <a:latin typeface="Helvetica Neue Light"/>
                <a:cs typeface="Helvetica Neue Light"/>
              </a:rPr>
              <a:t>Send read query; </a:t>
            </a:r>
            <a:r>
              <a:rPr lang="en-US" dirty="0" smtClean="0">
                <a:solidFill>
                  <a:srgbClr val="D9D9D9"/>
                </a:solidFill>
                <a:latin typeface="Helvetica Neue Light"/>
                <a:cs typeface="Helvetica Neue Light"/>
              </a:rPr>
              <a:t>wait for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 responses</a:t>
            </a:r>
            <a:r>
              <a:rPr lang="en-US" dirty="0" smtClean="0">
                <a:solidFill>
                  <a:schemeClr val="bg1">
                    <a:lumMod val="85000"/>
                  </a:schemeClr>
                </a:solidFill>
                <a:latin typeface="Helvetica Neue Light"/>
                <a:cs typeface="Helvetica Neue Light"/>
              </a:rPr>
              <a:t>;</a:t>
            </a:r>
            <a:r>
              <a:rPr lang="en-US" dirty="0">
                <a:solidFill>
                  <a:schemeClr val="bg1">
                    <a:lumMod val="85000"/>
                  </a:schemeClr>
                </a:solidFill>
                <a:latin typeface="Helvetica Neue Light"/>
                <a:cs typeface="Helvetica Neue Light"/>
              </a:rPr>
              <a:t> send latest value to </a:t>
            </a:r>
            <a:r>
              <a:rPr lang="en-US" dirty="0" smtClean="0">
                <a:solidFill>
                  <a:schemeClr val="bg1">
                    <a:lumMod val="85000"/>
                  </a:schemeClr>
                </a:solidFill>
                <a:latin typeface="Helvetica Neue Light"/>
                <a:cs typeface="Helvetica Neue Light"/>
              </a:rPr>
              <a:t>servers;</a:t>
            </a:r>
          </a:p>
          <a:p>
            <a:r>
              <a:rPr lang="en-US" dirty="0" smtClean="0">
                <a:solidFill>
                  <a:srgbClr val="D9D9D9"/>
                </a:solidFill>
                <a:latin typeface="Helvetica Neue Light"/>
                <a:cs typeface="Helvetica Neue Light"/>
              </a:rPr>
              <a:t> </a:t>
            </a:r>
            <a:r>
              <a:rPr lang="en-US" dirty="0" smtClean="0">
                <a:latin typeface="Helvetica Neue Light"/>
                <a:cs typeface="Helvetica Neue Light"/>
              </a:rPr>
              <a:t>return latest value after receiving </a:t>
            </a:r>
            <a:r>
              <a:rPr lang="en-US" dirty="0" err="1" smtClean="0">
                <a:latin typeface="Helvetica Neue Light"/>
                <a:cs typeface="Helvetica Neue Light"/>
              </a:rPr>
              <a:t>acks</a:t>
            </a:r>
            <a:r>
              <a:rPr lang="en-US" dirty="0" smtClean="0">
                <a:latin typeface="Helvetica Neue Light"/>
                <a:cs typeface="Helvetica Neue Light"/>
              </a:rPr>
              <a:t> from quorum.</a:t>
            </a:r>
          </a:p>
          <a:p>
            <a:r>
              <a:rPr lang="en-US" dirty="0" smtClean="0">
                <a:solidFill>
                  <a:srgbClr val="000000"/>
                </a:solidFill>
                <a:latin typeface="Helvetica Neue Light"/>
                <a:cs typeface="Helvetica Neue Light"/>
              </a:rPr>
              <a:t>Servers:</a:t>
            </a:r>
          </a:p>
          <a:p>
            <a:r>
              <a:rPr lang="en-US" dirty="0" smtClean="0">
                <a:solidFill>
                  <a:schemeClr val="bg1">
                    <a:lumMod val="85000"/>
                  </a:schemeClr>
                </a:solidFill>
                <a:latin typeface="Helvetica Neue Light"/>
                <a:cs typeface="Helvetica Neue Light"/>
              </a:rPr>
              <a:t>Store latest value from server; send </a:t>
            </a:r>
            <a:r>
              <a:rPr lang="en-US" dirty="0" err="1" smtClean="0">
                <a:solidFill>
                  <a:schemeClr val="bg1">
                    <a:lumMod val="85000"/>
                  </a:schemeClr>
                </a:solidFill>
                <a:latin typeface="Helvetica Neue Light"/>
                <a:cs typeface="Helvetica Neue Light"/>
              </a:rPr>
              <a:t>ack</a:t>
            </a:r>
            <a:endParaRPr lang="en-US" dirty="0" smtClean="0">
              <a:solidFill>
                <a:schemeClr val="bg1">
                  <a:lumMod val="85000"/>
                </a:schemeClr>
              </a:solidFill>
              <a:latin typeface="Helvetica Neue Light"/>
              <a:cs typeface="Helvetica Neue Light"/>
            </a:endParaRPr>
          </a:p>
          <a:p>
            <a:r>
              <a:rPr lang="en-US" dirty="0" smtClean="0">
                <a:solidFill>
                  <a:srgbClr val="000000"/>
                </a:solidFill>
                <a:latin typeface="Helvetica Neue Light"/>
                <a:cs typeface="Helvetica Neue Light"/>
              </a:rPr>
              <a:t>Respond to read request with value</a:t>
            </a:r>
            <a:endParaRPr lang="en-US" dirty="0">
              <a:solidFill>
                <a:srgbClr val="000000"/>
              </a:solidFill>
              <a:latin typeface="Helvetica Neue Light"/>
              <a:cs typeface="Helvetica Neue Light"/>
            </a:endParaRPr>
          </a:p>
        </p:txBody>
      </p:sp>
      <p:sp>
        <p:nvSpPr>
          <p:cNvPr id="199" name="TextBox 198"/>
          <p:cNvSpPr txBox="1"/>
          <p:nvPr/>
        </p:nvSpPr>
        <p:spPr>
          <a:xfrm>
            <a:off x="375998" y="2165869"/>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200" name="TextBox 199"/>
          <p:cNvSpPr txBox="1"/>
          <p:nvPr/>
        </p:nvSpPr>
        <p:spPr>
          <a:xfrm>
            <a:off x="7670706" y="2101853"/>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grpSp>
        <p:nvGrpSpPr>
          <p:cNvPr id="62" name="Group 61"/>
          <p:cNvGrpSpPr/>
          <p:nvPr/>
        </p:nvGrpSpPr>
        <p:grpSpPr>
          <a:xfrm>
            <a:off x="4388908" y="1177851"/>
            <a:ext cx="676275" cy="444500"/>
            <a:chOff x="4110940" y="1112285"/>
            <a:chExt cx="676275" cy="444500"/>
          </a:xfrm>
        </p:grpSpPr>
        <p:sp>
          <p:nvSpPr>
            <p:cNvPr id="63" name="Rectangle 62"/>
            <p:cNvSpPr/>
            <p:nvPr/>
          </p:nvSpPr>
          <p:spPr>
            <a:xfrm>
              <a:off x="4110940" y="1112285"/>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4140884" y="1143005"/>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65" name="Group 64"/>
          <p:cNvGrpSpPr/>
          <p:nvPr/>
        </p:nvGrpSpPr>
        <p:grpSpPr>
          <a:xfrm>
            <a:off x="2724150" y="2850693"/>
            <a:ext cx="676275" cy="444500"/>
            <a:chOff x="5906718" y="3004585"/>
            <a:chExt cx="676275" cy="444500"/>
          </a:xfrm>
        </p:grpSpPr>
        <p:sp>
          <p:nvSpPr>
            <p:cNvPr id="66" name="Rectangle 65"/>
            <p:cNvSpPr/>
            <p:nvPr/>
          </p:nvSpPr>
          <p:spPr>
            <a:xfrm>
              <a:off x="5906718" y="3004585"/>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TextBox 66"/>
            <p:cNvSpPr txBox="1"/>
            <p:nvPr/>
          </p:nvSpPr>
          <p:spPr>
            <a:xfrm>
              <a:off x="5906718" y="3032128"/>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68" name="Group 67"/>
          <p:cNvGrpSpPr/>
          <p:nvPr/>
        </p:nvGrpSpPr>
        <p:grpSpPr>
          <a:xfrm>
            <a:off x="4514850" y="2823150"/>
            <a:ext cx="676275" cy="444500"/>
            <a:chOff x="4110940" y="2607710"/>
            <a:chExt cx="676275" cy="444500"/>
          </a:xfrm>
        </p:grpSpPr>
        <p:sp>
          <p:nvSpPr>
            <p:cNvPr id="69" name="Rectangle 68"/>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TextBox 69"/>
            <p:cNvSpPr txBox="1"/>
            <p:nvPr/>
          </p:nvSpPr>
          <p:spPr>
            <a:xfrm>
              <a:off x="4110940" y="2635253"/>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71" name="Group 70"/>
          <p:cNvGrpSpPr/>
          <p:nvPr/>
        </p:nvGrpSpPr>
        <p:grpSpPr>
          <a:xfrm>
            <a:off x="2759075" y="1377873"/>
            <a:ext cx="676275" cy="444500"/>
            <a:chOff x="5983239" y="1371603"/>
            <a:chExt cx="676275" cy="444500"/>
          </a:xfrm>
        </p:grpSpPr>
        <p:sp>
          <p:nvSpPr>
            <p:cNvPr id="72" name="Rectangle 71"/>
            <p:cNvSpPr/>
            <p:nvPr/>
          </p:nvSpPr>
          <p:spPr>
            <a:xfrm>
              <a:off x="5983239" y="1371603"/>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TextBox 72"/>
            <p:cNvSpPr txBox="1"/>
            <p:nvPr/>
          </p:nvSpPr>
          <p:spPr>
            <a:xfrm>
              <a:off x="5990637" y="1446771"/>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74" name="Group 73"/>
          <p:cNvGrpSpPr/>
          <p:nvPr/>
        </p:nvGrpSpPr>
        <p:grpSpPr>
          <a:xfrm>
            <a:off x="6461125" y="2927925"/>
            <a:ext cx="676275" cy="444500"/>
            <a:chOff x="4110940" y="2607710"/>
            <a:chExt cx="676275" cy="444500"/>
          </a:xfrm>
        </p:grpSpPr>
        <p:sp>
          <p:nvSpPr>
            <p:cNvPr id="75" name="Rectangle 74"/>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p:cNvSpPr txBox="1"/>
            <p:nvPr/>
          </p:nvSpPr>
          <p:spPr>
            <a:xfrm>
              <a:off x="4110940" y="2635253"/>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grpSp>
        <p:nvGrpSpPr>
          <p:cNvPr id="77" name="Group 76"/>
          <p:cNvGrpSpPr/>
          <p:nvPr/>
        </p:nvGrpSpPr>
        <p:grpSpPr>
          <a:xfrm>
            <a:off x="6499225" y="1433551"/>
            <a:ext cx="676275" cy="444500"/>
            <a:chOff x="4110940" y="2607710"/>
            <a:chExt cx="676275" cy="444500"/>
          </a:xfrm>
        </p:grpSpPr>
        <p:sp>
          <p:nvSpPr>
            <p:cNvPr id="78" name="Rectangle 77"/>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a:off x="4110940" y="2635253"/>
              <a:ext cx="646331" cy="369332"/>
            </a:xfrm>
            <a:prstGeom prst="rect">
              <a:avLst/>
            </a:prstGeom>
            <a:noFill/>
          </p:spPr>
          <p:txBody>
            <a:bodyPr wrap="none" rtlCol="0">
              <a:spAutoFit/>
            </a:bodyPr>
            <a:lstStyle/>
            <a:p>
              <a:r>
                <a:rPr lang="en-US" dirty="0" smtClean="0">
                  <a:latin typeface="Helvetica Neue Light"/>
                  <a:cs typeface="Helvetica Neue Light"/>
                </a:rPr>
                <a:t>ACK</a:t>
              </a:r>
              <a:endParaRPr lang="en-US" dirty="0">
                <a:latin typeface="Helvetica Neue Light"/>
                <a:cs typeface="Helvetica Neue Light"/>
              </a:endParaRPr>
            </a:p>
          </p:txBody>
        </p:sp>
      </p:grpSp>
    </p:spTree>
    <p:extLst>
      <p:ext uri="{BB962C8B-B14F-4D97-AF65-F5344CB8AC3E}">
        <p14:creationId xmlns:p14="http://schemas.microsoft.com/office/powerpoint/2010/main" val="119739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147"/>
                                        </p:tgtEl>
                                        <p:attrNameLst>
                                          <p:attrName>style.opacity</p:attrName>
                                        </p:attrNameLst>
                                      </p:cBhvr>
                                      <p:to>
                                        <p:strVal val="0.5"/>
                                      </p:to>
                                    </p:set>
                                    <p:animEffect filter="image" prLst="opacity: 0.5">
                                      <p:cBhvr rctx="IE">
                                        <p:cTn id="7" dur="indefinite"/>
                                        <p:tgtEl>
                                          <p:spTgt spid="147"/>
                                        </p:tgtEl>
                                      </p:cBhvr>
                                    </p:animEffect>
                                  </p:childTnLst>
                                </p:cTn>
                              </p:par>
                              <p:par>
                                <p:cTn id="8" presetID="9" presetClass="emph" presetSubtype="0" nodeType="withEffect">
                                  <p:stCondLst>
                                    <p:cond delay="0"/>
                                  </p:stCondLst>
                                  <p:childTnLst>
                                    <p:set>
                                      <p:cBhvr rctx="PPT">
                                        <p:cTn id="9" dur="indefinite"/>
                                        <p:tgtEl>
                                          <p:spTgt spid="148"/>
                                        </p:tgtEl>
                                        <p:attrNameLst>
                                          <p:attrName>style.opacity</p:attrName>
                                        </p:attrNameLst>
                                      </p:cBhvr>
                                      <p:to>
                                        <p:strVal val="0.5"/>
                                      </p:to>
                                    </p:set>
                                    <p:animEffect filter="image" prLst="opacity: 0.5">
                                      <p:cBhvr rctx="IE">
                                        <p:cTn id="10" dur="indefinite"/>
                                        <p:tgtEl>
                                          <p:spTgt spid="148"/>
                                        </p:tgtEl>
                                      </p:cBhvr>
                                    </p:animEffect>
                                  </p:childTnLst>
                                </p:cTn>
                              </p:par>
                              <p:par>
                                <p:cTn id="11" presetID="9" presetClass="emph" presetSubtype="0" nodeType="withEffect">
                                  <p:stCondLst>
                                    <p:cond delay="0"/>
                                  </p:stCondLst>
                                  <p:childTnLst>
                                    <p:set>
                                      <p:cBhvr rctx="PPT">
                                        <p:cTn id="12" dur="indefinite"/>
                                        <p:tgtEl>
                                          <p:spTgt spid="146"/>
                                        </p:tgtEl>
                                        <p:attrNameLst>
                                          <p:attrName>style.opacity</p:attrName>
                                        </p:attrNameLst>
                                      </p:cBhvr>
                                      <p:to>
                                        <p:strVal val="0.5"/>
                                      </p:to>
                                    </p:set>
                                    <p:animEffect filter="image" prLst="opacity: 0.5">
                                      <p:cBhvr rctx="IE">
                                        <p:cTn id="13" dur="indefinite"/>
                                        <p:tgtEl>
                                          <p:spTgt spid="146"/>
                                        </p:tgtEl>
                                      </p:cBhvr>
                                    </p:animEffect>
                                  </p:childTnLst>
                                </p:cTn>
                              </p:par>
                              <p:par>
                                <p:cTn id="14" presetID="9" presetClass="emph" presetSubtype="0" nodeType="withEffect">
                                  <p:stCondLst>
                                    <p:cond delay="0"/>
                                  </p:stCondLst>
                                  <p:childTnLst>
                                    <p:set>
                                      <p:cBhvr rctx="PPT">
                                        <p:cTn id="15" dur="indefinite"/>
                                        <p:tgtEl>
                                          <p:spTgt spid="143"/>
                                        </p:tgtEl>
                                        <p:attrNameLst>
                                          <p:attrName>style.opacity</p:attrName>
                                        </p:attrNameLst>
                                      </p:cBhvr>
                                      <p:to>
                                        <p:strVal val="0.5"/>
                                      </p:to>
                                    </p:set>
                                    <p:animEffect filter="image" prLst="opacity: 0.5">
                                      <p:cBhvr rctx="IE">
                                        <p:cTn id="16" dur="indefinite"/>
                                        <p:tgtEl>
                                          <p:spTgt spid="143"/>
                                        </p:tgtEl>
                                      </p:cBhvr>
                                    </p:animEffect>
                                  </p:childTnLst>
                                </p:cTn>
                              </p:par>
                              <p:par>
                                <p:cTn id="17" presetID="9" presetClass="emph" presetSubtype="0" nodeType="withEffect">
                                  <p:stCondLst>
                                    <p:cond delay="0"/>
                                  </p:stCondLst>
                                  <p:childTnLst>
                                    <p:set>
                                      <p:cBhvr rctx="PPT">
                                        <p:cTn id="18" dur="indefinite"/>
                                        <p:tgtEl>
                                          <p:spTgt spid="144"/>
                                        </p:tgtEl>
                                        <p:attrNameLst>
                                          <p:attrName>style.opacity</p:attrName>
                                        </p:attrNameLst>
                                      </p:cBhvr>
                                      <p:to>
                                        <p:strVal val="0.5"/>
                                      </p:to>
                                    </p:set>
                                    <p:animEffect filter="image" prLst="opacity: 0.5">
                                      <p:cBhvr rctx="IE">
                                        <p:cTn id="19" dur="indefinite"/>
                                        <p:tgtEl>
                                          <p:spTgt spid="144"/>
                                        </p:tgtEl>
                                      </p:cBhvr>
                                    </p:animEffect>
                                  </p:childTnLst>
                                </p:cTn>
                              </p:par>
                              <p:par>
                                <p:cTn id="20" presetID="9" presetClass="emph" presetSubtype="0" nodeType="withEffect">
                                  <p:stCondLst>
                                    <p:cond delay="0"/>
                                  </p:stCondLst>
                                  <p:childTnLst>
                                    <p:set>
                                      <p:cBhvr rctx="PPT">
                                        <p:cTn id="21" dur="indefinite"/>
                                        <p:tgtEl>
                                          <p:spTgt spid="145"/>
                                        </p:tgtEl>
                                        <p:attrNameLst>
                                          <p:attrName>style.opacity</p:attrName>
                                        </p:attrNameLst>
                                      </p:cBhvr>
                                      <p:to>
                                        <p:strVal val="0.5"/>
                                      </p:to>
                                    </p:set>
                                    <p:animEffect filter="image" prLst="opacity: 0.5">
                                      <p:cBhvr rctx="IE">
                                        <p:cTn id="22" dur="indefinite"/>
                                        <p:tgtEl>
                                          <p:spTgt spid="145"/>
                                        </p:tgtEl>
                                      </p:cBhvr>
                                    </p:animEffect>
                                  </p:childTnLst>
                                </p:cTn>
                              </p:par>
                              <p:par>
                                <p:cTn id="23" presetID="0" presetClass="path" presetSubtype="0" accel="50000" decel="50000" fill="hold" nodeType="withEffect">
                                  <p:stCondLst>
                                    <p:cond delay="0"/>
                                  </p:stCondLst>
                                  <p:childTnLst>
                                    <p:animMotion origin="layout" path="M 0.04341 0.00046 L 0.33889 -0.07477 " pathEditMode="relative" rAng="0" ptsTypes="AA">
                                      <p:cBhvr>
                                        <p:cTn id="24" dur="1500" fill="hold"/>
                                        <p:tgtEl>
                                          <p:spTgt spid="62"/>
                                        </p:tgtEl>
                                        <p:attrNameLst>
                                          <p:attrName>ppt_x</p:attrName>
                                          <p:attrName>ppt_y</p:attrName>
                                        </p:attrNameLst>
                                      </p:cBhvr>
                                      <p:rCtr x="14774" y="-3773"/>
                                    </p:animMotion>
                                  </p:childTnLst>
                                </p:cTn>
                              </p:par>
                              <p:par>
                                <p:cTn id="25" presetID="0" presetClass="path" presetSubtype="0" accel="50000" decel="50000" fill="hold" nodeType="withEffect">
                                  <p:stCondLst>
                                    <p:cond delay="0"/>
                                  </p:stCondLst>
                                  <p:childTnLst>
                                    <p:animMotion origin="layout" path="M 0.05451 -0.01158 L 0.52083 -0.31875 " pathEditMode="relative" rAng="0" ptsTypes="AA">
                                      <p:cBhvr>
                                        <p:cTn id="26" dur="1500" fill="hold"/>
                                        <p:tgtEl>
                                          <p:spTgt spid="65"/>
                                        </p:tgtEl>
                                        <p:attrNameLst>
                                          <p:attrName>ppt_x</p:attrName>
                                          <p:attrName>ppt_y</p:attrName>
                                        </p:attrNameLst>
                                      </p:cBhvr>
                                      <p:rCtr x="23316" y="-15370"/>
                                    </p:animMotion>
                                  </p:childTnLst>
                                </p:cTn>
                              </p:par>
                              <p:par>
                                <p:cTn id="27" presetID="0" presetClass="path" presetSubtype="0" accel="50000" decel="50000" fill="hold" nodeType="withEffect">
                                  <p:stCondLst>
                                    <p:cond delay="0"/>
                                  </p:stCondLst>
                                  <p:childTnLst>
                                    <p:animMotion origin="layout" path="M 0.02969 0.03148 L 0.32483 -0.31458 " pathEditMode="relative" rAng="0" ptsTypes="AA">
                                      <p:cBhvr>
                                        <p:cTn id="28" dur="1500" fill="hold"/>
                                        <p:tgtEl>
                                          <p:spTgt spid="68"/>
                                        </p:tgtEl>
                                        <p:attrNameLst>
                                          <p:attrName>ppt_x</p:attrName>
                                          <p:attrName>ppt_y</p:attrName>
                                        </p:attrNameLst>
                                      </p:cBhvr>
                                      <p:rCtr x="14757" y="-17315"/>
                                    </p:animMotion>
                                  </p:childTnLst>
                                </p:cTn>
                              </p:par>
                              <p:par>
                                <p:cTn id="29" presetID="0" presetClass="path" presetSubtype="0" accel="50000" decel="50000" fill="hold" nodeType="withEffect">
                                  <p:stCondLst>
                                    <p:cond delay="0"/>
                                  </p:stCondLst>
                                  <p:childTnLst>
                                    <p:animMotion origin="layout" path="M 0.05069 -0.02893 L 0.51701 -0.10393 " pathEditMode="relative" rAng="0" ptsTypes="AA">
                                      <p:cBhvr>
                                        <p:cTn id="30" dur="1500" fill="hold"/>
                                        <p:tgtEl>
                                          <p:spTgt spid="71"/>
                                        </p:tgtEl>
                                        <p:attrNameLst>
                                          <p:attrName>ppt_x</p:attrName>
                                          <p:attrName>ppt_y</p:attrName>
                                        </p:attrNameLst>
                                      </p:cBhvr>
                                      <p:rCtr x="23316" y="-3750"/>
                                    </p:animMotion>
                                  </p:childTnLst>
                                </p:cTn>
                              </p:par>
                              <p:par>
                                <p:cTn id="31" presetID="0" presetClass="path" presetSubtype="0" accel="50000" decel="50000" fill="hold" nodeType="withEffect">
                                  <p:stCondLst>
                                    <p:cond delay="0"/>
                                  </p:stCondLst>
                                  <p:childTnLst>
                                    <p:animMotion origin="layout" path="M 3.61111E-6 7.40741E-7 L 0.04132 -0.12685 " pathEditMode="relative" rAng="0" ptsTypes="AA">
                                      <p:cBhvr>
                                        <p:cTn id="32" dur="1500" fill="hold"/>
                                        <p:tgtEl>
                                          <p:spTgt spid="74"/>
                                        </p:tgtEl>
                                        <p:attrNameLst>
                                          <p:attrName>ppt_x</p:attrName>
                                          <p:attrName>ppt_y</p:attrName>
                                        </p:attrNameLst>
                                      </p:cBhvr>
                                      <p:rCtr x="2066" y="-634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9421" y="63053"/>
            <a:ext cx="6127669" cy="646331"/>
          </a:xfrm>
          <a:prstGeom prst="rect">
            <a:avLst/>
          </a:prstGeom>
          <a:noFill/>
        </p:spPr>
        <p:txBody>
          <a:bodyPr wrap="none" rtlCol="0">
            <a:spAutoFit/>
          </a:bodyPr>
          <a:lstStyle/>
          <a:p>
            <a:r>
              <a:rPr lang="en-US" sz="3600" dirty="0" smtClean="0">
                <a:latin typeface="Helvetica Neue Light"/>
                <a:cs typeface="Helvetica Neue Light"/>
              </a:rPr>
              <a:t>The ABD algorithm (summary)</a:t>
            </a:r>
            <a:endParaRPr lang="en-US" sz="3600" dirty="0">
              <a:latin typeface="Helvetica Neue Light"/>
              <a:cs typeface="Helvetica Neue Light"/>
            </a:endParaRPr>
          </a:p>
        </p:txBody>
      </p:sp>
      <p:sp>
        <p:nvSpPr>
          <p:cNvPr id="6" name="TextBox 5"/>
          <p:cNvSpPr txBox="1"/>
          <p:nvPr/>
        </p:nvSpPr>
        <p:spPr>
          <a:xfrm>
            <a:off x="0" y="1398817"/>
            <a:ext cx="9025467" cy="3970318"/>
          </a:xfrm>
          <a:prstGeom prst="rect">
            <a:avLst/>
          </a:prstGeom>
          <a:noFill/>
        </p:spPr>
        <p:txBody>
          <a:bodyPr wrap="square" rtlCol="0">
            <a:spAutoFit/>
          </a:bodyPr>
          <a:lstStyle/>
          <a:p>
            <a:pPr marL="285750" indent="-285750">
              <a:buFont typeface="Arial"/>
              <a:buChar char="•"/>
            </a:pPr>
            <a:r>
              <a:rPr lang="en-US" sz="2800" dirty="0" smtClean="0">
                <a:latin typeface="Helvetica Neue Light"/>
                <a:cs typeface="Helvetica Neue Light"/>
              </a:rPr>
              <a:t>The ABD algorithm ensures atomic operations.</a:t>
            </a:r>
          </a:p>
          <a:p>
            <a:endParaRPr lang="en-US" sz="2800" dirty="0" smtClean="0">
              <a:latin typeface="Helvetica Neue Light"/>
              <a:cs typeface="Helvetica Neue Light"/>
            </a:endParaRPr>
          </a:p>
          <a:p>
            <a:pPr marL="285750" indent="-285750">
              <a:buFont typeface="Arial"/>
              <a:buChar char="•"/>
            </a:pPr>
            <a:r>
              <a:rPr lang="en-US" sz="2800" dirty="0" smtClean="0">
                <a:latin typeface="Helvetica Neue Light"/>
                <a:cs typeface="Helvetica Neue Light"/>
              </a:rPr>
              <a:t>Operations terminate is ensured as long as </a:t>
            </a:r>
            <a:r>
              <a:rPr lang="en-US" sz="2800" i="1" dirty="0" smtClean="0">
                <a:latin typeface="Helvetica Neue Light"/>
                <a:cs typeface="Helvetica Neue Light"/>
              </a:rPr>
              <a:t>a majority of nodes do not fail</a:t>
            </a:r>
            <a:r>
              <a:rPr lang="en-US" sz="2800" dirty="0" smtClean="0">
                <a:latin typeface="Helvetica Neue Light"/>
                <a:cs typeface="Helvetica Neue Light"/>
              </a:rPr>
              <a:t>.</a:t>
            </a:r>
          </a:p>
          <a:p>
            <a:endParaRPr lang="en-US" sz="2800" dirty="0">
              <a:latin typeface="Helvetica Neue Light"/>
              <a:cs typeface="Helvetica Neue Light"/>
            </a:endParaRPr>
          </a:p>
          <a:p>
            <a:pPr marL="285750" indent="-285750">
              <a:buFont typeface="Arial"/>
              <a:buChar char="•"/>
            </a:pPr>
            <a:r>
              <a:rPr lang="en-US" sz="2800" dirty="0" smtClean="0">
                <a:latin typeface="Helvetica Neue Light"/>
                <a:cs typeface="Helvetica Neue Light"/>
              </a:rPr>
              <a:t>Implication: A networked distributed storage system can be used as shared memory.</a:t>
            </a:r>
          </a:p>
          <a:p>
            <a:endParaRPr lang="en-US" sz="2800" dirty="0" smtClean="0">
              <a:latin typeface="Helvetica Neue Light"/>
              <a:cs typeface="Helvetica Neue Light"/>
            </a:endParaRPr>
          </a:p>
          <a:p>
            <a:pPr marL="285750" indent="-285750">
              <a:buFont typeface="Arial"/>
              <a:buChar char="•"/>
            </a:pPr>
            <a:r>
              <a:rPr lang="en-US" sz="2800" dirty="0">
                <a:latin typeface="Helvetica Neue Light"/>
                <a:cs typeface="Helvetica Neue Light"/>
              </a:rPr>
              <a:t>R</a:t>
            </a:r>
            <a:r>
              <a:rPr lang="en-US" sz="2800" dirty="0" smtClean="0">
                <a:latin typeface="Helvetica Neue Light"/>
                <a:cs typeface="Helvetica Neue Light"/>
              </a:rPr>
              <a:t>eplication to ensure failure tolerance.</a:t>
            </a:r>
          </a:p>
        </p:txBody>
      </p:sp>
    </p:spTree>
    <p:extLst>
      <p:ext uri="{BB962C8B-B14F-4D97-AF65-F5344CB8AC3E}">
        <p14:creationId xmlns:p14="http://schemas.microsoft.com/office/powerpoint/2010/main" val="145890422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64060137"/>
              </p:ext>
            </p:extLst>
          </p:nvPr>
        </p:nvGraphicFramePr>
        <p:xfrm>
          <a:off x="2034524" y="990642"/>
          <a:ext cx="1582307" cy="4077616"/>
        </p:xfrm>
        <a:graphic>
          <a:graphicData uri="http://schemas.openxmlformats.org/drawingml/2006/table">
            <a:tbl>
              <a:tblPr firstRow="1" bandRow="1">
                <a:tableStyleId>{00A15C55-8517-42AA-B614-E9B94910E393}</a:tableStyleId>
              </a:tblPr>
              <a:tblGrid>
                <a:gridCol w="1582307"/>
              </a:tblGrid>
              <a:tr h="1019404">
                <a:tc>
                  <a:txBody>
                    <a:bodyPr/>
                    <a:lstStyle/>
                    <a:p>
                      <a:pPr algn="ctr"/>
                      <a:r>
                        <a:rPr lang="en-US" sz="2400" dirty="0" smtClean="0"/>
                        <a:t>ABD</a:t>
                      </a:r>
                      <a:endParaRPr lang="en-US" sz="2400" dirty="0">
                        <a:solidFill>
                          <a:srgbClr val="0D0D0D"/>
                        </a:solidFill>
                        <a:latin typeface="Helvetica Neue"/>
                        <a:cs typeface="Helvetica Neue"/>
                      </a:endParaRPr>
                    </a:p>
                  </a:txBody>
                  <a:tcPr anchor="ctr"/>
                </a:tc>
              </a:tr>
              <a:tr h="1019404">
                <a:tc>
                  <a:txBody>
                    <a:bodyPr/>
                    <a:lstStyle/>
                    <a:p>
                      <a:pPr algn="ctr"/>
                      <a:endParaRPr lang="en-US" sz="2400" dirty="0">
                        <a:solidFill>
                          <a:srgbClr val="0D0D0D"/>
                        </a:solidFill>
                        <a:latin typeface="Helvetica Neue"/>
                        <a:cs typeface="Helvetica Neue"/>
                      </a:endParaRPr>
                    </a:p>
                  </a:txBody>
                  <a:tcPr anchor="ctr"/>
                </a:tc>
              </a:tr>
              <a:tr h="1019404">
                <a:tc>
                  <a:txBody>
                    <a:bodyPr/>
                    <a:lstStyle/>
                    <a:p>
                      <a:pPr algn="ctr"/>
                      <a:endParaRPr lang="en-US" sz="2400" dirty="0">
                        <a:solidFill>
                          <a:srgbClr val="0D0D0D"/>
                        </a:solidFill>
                        <a:latin typeface="Helvetica Neue"/>
                        <a:cs typeface="Helvetica Neue"/>
                      </a:endParaRPr>
                    </a:p>
                  </a:txBody>
                  <a:tcPr anchor="ctr"/>
                </a:tc>
              </a:tr>
              <a:tr h="1019404">
                <a:tc>
                  <a:txBody>
                    <a:bodyPr/>
                    <a:lstStyle/>
                    <a:p>
                      <a:pPr algn="ctr"/>
                      <a:endParaRPr lang="en-US" sz="2400" dirty="0">
                        <a:solidFill>
                          <a:srgbClr val="0D0D0D"/>
                        </a:solidFill>
                        <a:latin typeface="Helvetica Neue"/>
                        <a:cs typeface="Helvetica Neue"/>
                      </a:endParaRPr>
                    </a:p>
                  </a:txBody>
                  <a:tcPr anchor="ctr"/>
                </a:tc>
              </a:tr>
            </a:tbl>
          </a:graphicData>
        </a:graphic>
      </p:graphicFrame>
      <p:sp>
        <p:nvSpPr>
          <p:cNvPr id="5" name="TextBox 4"/>
          <p:cNvSpPr txBox="1"/>
          <p:nvPr/>
        </p:nvSpPr>
        <p:spPr>
          <a:xfrm>
            <a:off x="493889" y="2581122"/>
            <a:ext cx="996735" cy="369332"/>
          </a:xfrm>
          <a:prstGeom prst="rect">
            <a:avLst/>
          </a:prstGeom>
          <a:noFill/>
        </p:spPr>
        <p:txBody>
          <a:bodyPr wrap="none" rtlCol="0">
            <a:spAutoFit/>
          </a:bodyPr>
          <a:lstStyle/>
          <a:p>
            <a:r>
              <a:rPr lang="en-US" dirty="0" smtClean="0">
                <a:latin typeface="Helvetica Neue"/>
                <a:cs typeface="Helvetica Neue"/>
              </a:rPr>
              <a:t>Storage</a:t>
            </a:r>
            <a:endParaRPr lang="en-US" dirty="0">
              <a:latin typeface="Helvetica Neue"/>
              <a:cs typeface="Helvetica Neue"/>
            </a:endParaRPr>
          </a:p>
        </p:txBody>
      </p:sp>
      <p:sp>
        <p:nvSpPr>
          <p:cNvPr id="6" name="TextBox 5"/>
          <p:cNvSpPr txBox="1"/>
          <p:nvPr/>
        </p:nvSpPr>
        <p:spPr>
          <a:xfrm>
            <a:off x="-55490" y="4467613"/>
            <a:ext cx="1999781" cy="707886"/>
          </a:xfrm>
          <a:prstGeom prst="rect">
            <a:avLst/>
          </a:prstGeom>
          <a:noFill/>
        </p:spPr>
        <p:txBody>
          <a:bodyPr wrap="none" rtlCol="0">
            <a:spAutoFit/>
          </a:bodyPr>
          <a:lstStyle/>
          <a:p>
            <a:pPr algn="ctr"/>
            <a:r>
              <a:rPr lang="en-US" sz="2000" dirty="0" smtClean="0">
                <a:latin typeface="Helvetica Neue"/>
                <a:cs typeface="Helvetica Neue"/>
              </a:rPr>
              <a:t>Communication</a:t>
            </a:r>
          </a:p>
          <a:p>
            <a:pPr algn="ctr"/>
            <a:r>
              <a:rPr lang="en-US" sz="2000" dirty="0" smtClean="0">
                <a:latin typeface="Helvetica Neue"/>
                <a:cs typeface="Helvetica Neue"/>
              </a:rPr>
              <a:t>(read)</a:t>
            </a:r>
            <a:endParaRPr lang="en-US" sz="2000" dirty="0">
              <a:latin typeface="Helvetica Neue"/>
              <a:cs typeface="Helvetica Neue"/>
            </a:endParaRPr>
          </a:p>
        </p:txBody>
      </p:sp>
      <p:sp>
        <p:nvSpPr>
          <p:cNvPr id="7" name="TextBox 6"/>
          <p:cNvSpPr txBox="1"/>
          <p:nvPr/>
        </p:nvSpPr>
        <p:spPr>
          <a:xfrm>
            <a:off x="-23036" y="3539152"/>
            <a:ext cx="1999781" cy="707886"/>
          </a:xfrm>
          <a:prstGeom prst="rect">
            <a:avLst/>
          </a:prstGeom>
          <a:noFill/>
        </p:spPr>
        <p:txBody>
          <a:bodyPr wrap="none" rtlCol="0">
            <a:spAutoFit/>
          </a:bodyPr>
          <a:lstStyle/>
          <a:p>
            <a:pPr algn="ctr"/>
            <a:r>
              <a:rPr lang="en-US" sz="2000" dirty="0" smtClean="0">
                <a:latin typeface="Helvetica Neue"/>
                <a:cs typeface="Helvetica Neue"/>
              </a:rPr>
              <a:t>Communication</a:t>
            </a:r>
          </a:p>
          <a:p>
            <a:pPr algn="ctr"/>
            <a:r>
              <a:rPr lang="en-US" sz="2000" dirty="0" smtClean="0">
                <a:latin typeface="Helvetica Neue"/>
                <a:cs typeface="Helvetica Neue"/>
              </a:rPr>
              <a:t>(write)</a:t>
            </a:r>
            <a:endParaRPr lang="en-US" sz="2000" dirty="0">
              <a:latin typeface="Helvetica Neue"/>
              <a:cs typeface="Helvetica Neue"/>
            </a:endParaRPr>
          </a:p>
        </p:txBody>
      </p:sp>
      <p:pic>
        <p:nvPicPr>
          <p:cNvPr id="8" name="Picture 7"/>
          <p:cNvPicPr>
            <a:picLocks noChangeAspect="1"/>
          </p:cNvPicPr>
          <p:nvPr/>
        </p:nvPicPr>
        <p:blipFill>
          <a:blip r:embed="rId3"/>
          <a:stretch>
            <a:fillRect/>
          </a:stretch>
        </p:blipFill>
        <p:spPr>
          <a:xfrm>
            <a:off x="2188200" y="2365222"/>
            <a:ext cx="1231900" cy="431800"/>
          </a:xfrm>
          <a:prstGeom prst="rect">
            <a:avLst/>
          </a:prstGeom>
        </p:spPr>
      </p:pic>
      <p:pic>
        <p:nvPicPr>
          <p:cNvPr id="9" name="Picture 8"/>
          <p:cNvPicPr>
            <a:picLocks noChangeAspect="1"/>
          </p:cNvPicPr>
          <p:nvPr/>
        </p:nvPicPr>
        <p:blipFill>
          <a:blip r:embed="rId3"/>
          <a:stretch>
            <a:fillRect/>
          </a:stretch>
        </p:blipFill>
        <p:spPr>
          <a:xfrm>
            <a:off x="2169792" y="3433217"/>
            <a:ext cx="1231900" cy="431800"/>
          </a:xfrm>
          <a:prstGeom prst="rect">
            <a:avLst/>
          </a:prstGeom>
        </p:spPr>
      </p:pic>
      <p:pic>
        <p:nvPicPr>
          <p:cNvPr id="10" name="Picture 9"/>
          <p:cNvPicPr>
            <a:picLocks noChangeAspect="1"/>
          </p:cNvPicPr>
          <p:nvPr/>
        </p:nvPicPr>
        <p:blipFill>
          <a:blip r:embed="rId4"/>
          <a:stretch>
            <a:fillRect/>
          </a:stretch>
        </p:blipFill>
        <p:spPr>
          <a:xfrm>
            <a:off x="2188200" y="4374982"/>
            <a:ext cx="1244600" cy="431800"/>
          </a:xfrm>
          <a:prstGeom prst="rect">
            <a:avLst/>
          </a:prstGeom>
        </p:spPr>
      </p:pic>
      <p:sp>
        <p:nvSpPr>
          <p:cNvPr id="11" name="TextBox 10"/>
          <p:cNvSpPr txBox="1"/>
          <p:nvPr/>
        </p:nvSpPr>
        <p:spPr>
          <a:xfrm>
            <a:off x="2408329" y="63053"/>
            <a:ext cx="4468914" cy="646331"/>
          </a:xfrm>
          <a:prstGeom prst="rect">
            <a:avLst/>
          </a:prstGeom>
          <a:noFill/>
        </p:spPr>
        <p:txBody>
          <a:bodyPr wrap="none" rtlCol="0">
            <a:spAutoFit/>
          </a:bodyPr>
          <a:lstStyle/>
          <a:p>
            <a:r>
              <a:rPr lang="en-US" sz="3600" dirty="0" smtClean="0">
                <a:latin typeface="Helvetica Neue Light"/>
                <a:cs typeface="Helvetica Neue Light"/>
              </a:rPr>
              <a:t>Performance Analysis</a:t>
            </a:r>
            <a:endParaRPr lang="en-US" sz="3600" dirty="0">
              <a:latin typeface="Helvetica Neue Light"/>
              <a:cs typeface="Helvetica Neue Light"/>
            </a:endParaRPr>
          </a:p>
        </p:txBody>
      </p:sp>
      <p:sp>
        <p:nvSpPr>
          <p:cNvPr id="3" name="TextBox 2"/>
          <p:cNvSpPr txBox="1"/>
          <p:nvPr/>
        </p:nvSpPr>
        <p:spPr>
          <a:xfrm>
            <a:off x="1473691" y="5701899"/>
            <a:ext cx="6032421" cy="646331"/>
          </a:xfrm>
          <a:prstGeom prst="rect">
            <a:avLst/>
          </a:prstGeom>
          <a:noFill/>
        </p:spPr>
        <p:txBody>
          <a:bodyPr wrap="none" rtlCol="0">
            <a:spAutoFit/>
          </a:bodyPr>
          <a:lstStyle/>
          <a:p>
            <a:pPr marL="285750" indent="-285750">
              <a:buFont typeface="Arial"/>
              <a:buChar char="•"/>
            </a:pPr>
            <a:r>
              <a:rPr lang="en-US" dirty="0">
                <a:latin typeface="Helvetica Neue Light"/>
                <a:cs typeface="Helvetica Neue Light"/>
              </a:rPr>
              <a:t>f</a:t>
            </a:r>
            <a:r>
              <a:rPr lang="en-US" dirty="0" smtClean="0">
                <a:latin typeface="Helvetica Neue Light"/>
                <a:cs typeface="Helvetica Neue Light"/>
              </a:rPr>
              <a:t>  represents number of failures</a:t>
            </a:r>
          </a:p>
          <a:p>
            <a:pPr marL="285750" indent="-285750">
              <a:buFont typeface="Arial"/>
              <a:buChar char="•"/>
            </a:pPr>
            <a:r>
              <a:rPr lang="en-US" dirty="0">
                <a:latin typeface="Helvetica Neue Light"/>
                <a:cs typeface="Helvetica Neue Light"/>
              </a:rPr>
              <a:t>a</a:t>
            </a:r>
            <a:r>
              <a:rPr lang="en-US" dirty="0" smtClean="0">
                <a:latin typeface="Helvetica Neue Light"/>
                <a:cs typeface="Helvetica Neue Light"/>
              </a:rPr>
              <a:t> lower communication cost algorithm in [Fan-Lynch 03]</a:t>
            </a:r>
            <a:endParaRPr lang="en-US" dirty="0">
              <a:latin typeface="Helvetica Neue Light"/>
              <a:cs typeface="Helvetica Neue Light"/>
            </a:endParaRPr>
          </a:p>
        </p:txBody>
      </p:sp>
    </p:spTree>
    <p:extLst>
      <p:ext uri="{BB962C8B-B14F-4D97-AF65-F5344CB8AC3E}">
        <p14:creationId xmlns:p14="http://schemas.microsoft.com/office/powerpoint/2010/main" val="3787164346"/>
      </p:ext>
    </p:extLst>
  </p:cSld>
  <p:clrMapOvr>
    <a:masterClrMapping/>
  </p:clrMapOvr>
  <mc:AlternateContent xmlns:mc="http://schemas.openxmlformats.org/markup-compatibility/2006" xmlns:p14="http://schemas.microsoft.com/office/powerpoint/2010/main">
    <mc:Choice Requires="p14">
      <p:transition spd="slow" p14:dur="2000" advTm="17381"/>
    </mc:Choice>
    <mc:Fallback xmlns="">
      <p:transition xmlns:p14="http://schemas.microsoft.com/office/powerpoint/2010/main" spd="slow" advTm="17381"/>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70831" y="1544547"/>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2BAAB71D-D585-B642-9E27-EE5DC697D035}" type="slidenum">
              <a:rPr lang="en-US" smtClean="0"/>
              <a:t>33</a:t>
            </a:fld>
            <a:endParaRPr lang="en-US"/>
          </a:p>
        </p:txBody>
      </p:sp>
      <p:sp>
        <p:nvSpPr>
          <p:cNvPr id="11" name="Title 8"/>
          <p:cNvSpPr txBox="1">
            <a:spLocks/>
          </p:cNvSpPr>
          <p:nvPr/>
        </p:nvSpPr>
        <p:spPr>
          <a:xfrm>
            <a:off x="940259" y="100697"/>
            <a:ext cx="7263527" cy="646331"/>
          </a:xfrm>
          <a:prstGeom prst="rect">
            <a:avLst/>
          </a:prstGeom>
          <a:noFill/>
        </p:spPr>
        <p:txBody>
          <a:bodyPr vert="horz" wrap="none" lIns="91440" tIns="45720" rIns="91440" bIns="4572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Helvetica Neue Light"/>
                <a:cs typeface="Helvetica Neue Light"/>
              </a:rPr>
              <a:t>Shared Memory Emulation - History</a:t>
            </a:r>
            <a:endParaRPr lang="en-US" sz="3600" dirty="0">
              <a:latin typeface="Helvetica Neue Light"/>
              <a:cs typeface="Helvetica Neue Light"/>
            </a:endParaRPr>
          </a:p>
        </p:txBody>
      </p:sp>
      <p:sp>
        <p:nvSpPr>
          <p:cNvPr id="2" name="Rectangle 1"/>
          <p:cNvSpPr/>
          <p:nvPr/>
        </p:nvSpPr>
        <p:spPr>
          <a:xfrm>
            <a:off x="170831" y="1544548"/>
            <a:ext cx="4559919" cy="954107"/>
          </a:xfrm>
          <a:prstGeom prst="rect">
            <a:avLst/>
          </a:prstGeom>
        </p:spPr>
        <p:txBody>
          <a:bodyPr wrap="square">
            <a:spAutoFit/>
          </a:bodyPr>
          <a:lstStyle/>
          <a:p>
            <a:pPr algn="ctr"/>
            <a:r>
              <a:rPr lang="en-US" sz="2800" dirty="0">
                <a:latin typeface="Helvetica Neue Light"/>
                <a:cs typeface="Helvetica Neue Light"/>
              </a:rPr>
              <a:t>Atomic </a:t>
            </a:r>
            <a:r>
              <a:rPr lang="en-US" sz="2800" dirty="0" smtClean="0">
                <a:latin typeface="Helvetica Neue Light"/>
                <a:cs typeface="Helvetica Neue Light"/>
              </a:rPr>
              <a:t>(consistent</a:t>
            </a:r>
            <a:r>
              <a:rPr lang="en-US" sz="2800" dirty="0">
                <a:latin typeface="Helvetica Neue Light"/>
                <a:cs typeface="Helvetica Neue Light"/>
              </a:rPr>
              <a:t>) s</a:t>
            </a:r>
            <a:r>
              <a:rPr lang="en-US" sz="2800" dirty="0" smtClean="0">
                <a:latin typeface="Helvetica Neue Light"/>
                <a:cs typeface="Helvetica Neue Light"/>
              </a:rPr>
              <a:t>hared </a:t>
            </a:r>
            <a:r>
              <a:rPr lang="en-US" sz="2800" dirty="0">
                <a:latin typeface="Helvetica Neue Light"/>
                <a:cs typeface="Helvetica Neue Light"/>
              </a:rPr>
              <a:t>m</a:t>
            </a:r>
            <a:r>
              <a:rPr lang="en-US" sz="2800" dirty="0" smtClean="0">
                <a:latin typeface="Helvetica Neue Light"/>
                <a:cs typeface="Helvetica Neue Light"/>
              </a:rPr>
              <a:t>emory</a:t>
            </a:r>
            <a:endParaRPr lang="en-US" sz="2800" dirty="0">
              <a:latin typeface="Helvetica Neue Light"/>
              <a:cs typeface="Helvetica Neue Light"/>
            </a:endParaRPr>
          </a:p>
        </p:txBody>
      </p:sp>
      <p:sp>
        <p:nvSpPr>
          <p:cNvPr id="13" name="Rounded Rectangle 12"/>
          <p:cNvSpPr/>
          <p:nvPr/>
        </p:nvSpPr>
        <p:spPr>
          <a:xfrm>
            <a:off x="186705" y="3228102"/>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6705" y="3180477"/>
            <a:ext cx="4575793" cy="954107"/>
          </a:xfrm>
          <a:prstGeom prst="rect">
            <a:avLst/>
          </a:prstGeom>
        </p:spPr>
        <p:txBody>
          <a:bodyPr wrap="square">
            <a:spAutoFit/>
          </a:bodyPr>
          <a:lstStyle/>
          <a:p>
            <a:pPr algn="ctr"/>
            <a:r>
              <a:rPr lang="en-US" sz="2800" dirty="0" smtClean="0">
                <a:latin typeface="Helvetica Neue Light"/>
                <a:cs typeface="Helvetica Neue Light"/>
              </a:rPr>
              <a:t>Emulation over distributed </a:t>
            </a:r>
            <a:r>
              <a:rPr lang="en-US" sz="2800" dirty="0">
                <a:latin typeface="Helvetica Neue Light"/>
                <a:cs typeface="Helvetica Neue Light"/>
              </a:rPr>
              <a:t>s</a:t>
            </a:r>
            <a:r>
              <a:rPr lang="en-US" sz="2800" dirty="0" smtClean="0">
                <a:latin typeface="Helvetica Neue Light"/>
                <a:cs typeface="Helvetica Neue Light"/>
              </a:rPr>
              <a:t>torage </a:t>
            </a:r>
            <a:r>
              <a:rPr lang="en-US" sz="2800" dirty="0">
                <a:latin typeface="Helvetica Neue Light"/>
                <a:cs typeface="Helvetica Neue Light"/>
              </a:rPr>
              <a:t>s</a:t>
            </a:r>
            <a:r>
              <a:rPr lang="en-US" sz="2800" dirty="0" smtClean="0">
                <a:latin typeface="Helvetica Neue Light"/>
                <a:cs typeface="Helvetica Neue Light"/>
              </a:rPr>
              <a:t>ystems</a:t>
            </a:r>
            <a:endParaRPr lang="en-US" sz="2800" dirty="0">
              <a:latin typeface="Helvetica Neue Light"/>
              <a:cs typeface="Helvetica Neue Light"/>
            </a:endParaRPr>
          </a:p>
        </p:txBody>
      </p:sp>
      <p:sp>
        <p:nvSpPr>
          <p:cNvPr id="19" name="Rounded Rectangle 18"/>
          <p:cNvSpPr/>
          <p:nvPr/>
        </p:nvSpPr>
        <p:spPr>
          <a:xfrm>
            <a:off x="202581" y="4944863"/>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800" dirty="0" smtClean="0">
                <a:solidFill>
                  <a:prstClr val="black"/>
                </a:solidFill>
                <a:latin typeface="Helvetica Neue Light"/>
                <a:cs typeface="Helvetica Neue Light"/>
              </a:rPr>
              <a:t>Costs of emulation</a:t>
            </a:r>
            <a:endParaRPr lang="en-US" sz="2800" dirty="0">
              <a:solidFill>
                <a:prstClr val="black"/>
              </a:solidFill>
              <a:latin typeface="Helvetica Neue Light"/>
              <a:cs typeface="Helvetica Neue Light"/>
            </a:endParaRPr>
          </a:p>
        </p:txBody>
      </p:sp>
      <p:sp>
        <p:nvSpPr>
          <p:cNvPr id="27" name="TextBox 26"/>
          <p:cNvSpPr txBox="1"/>
          <p:nvPr/>
        </p:nvSpPr>
        <p:spPr>
          <a:xfrm>
            <a:off x="4905375" y="1544548"/>
            <a:ext cx="1980029"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a:t>
            </a:r>
            <a:r>
              <a:rPr lang="en-US" dirty="0" err="1" smtClean="0">
                <a:latin typeface="Helvetica Neue Light"/>
                <a:cs typeface="Helvetica Neue Light"/>
              </a:rPr>
              <a:t>Lamport</a:t>
            </a:r>
            <a:r>
              <a:rPr lang="en-US" dirty="0" smtClean="0">
                <a:latin typeface="Helvetica Neue Light"/>
                <a:cs typeface="Helvetica Neue Light"/>
              </a:rPr>
              <a:t> 1986]</a:t>
            </a:r>
            <a:endParaRPr lang="en-US" dirty="0">
              <a:latin typeface="Helvetica Neue Light"/>
              <a:cs typeface="Helvetica Neue Light"/>
            </a:endParaRPr>
          </a:p>
        </p:txBody>
      </p:sp>
      <p:sp>
        <p:nvSpPr>
          <p:cNvPr id="30" name="TextBox 29"/>
          <p:cNvSpPr txBox="1"/>
          <p:nvPr/>
        </p:nvSpPr>
        <p:spPr>
          <a:xfrm>
            <a:off x="4902200" y="1852324"/>
            <a:ext cx="4225925" cy="646331"/>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Cornerstone of distributed computing and multi-processor programming</a:t>
            </a:r>
            <a:endParaRPr lang="en-US" dirty="0">
              <a:latin typeface="Helvetica Neue Light"/>
              <a:cs typeface="Helvetica Neue Light"/>
            </a:endParaRPr>
          </a:p>
        </p:txBody>
      </p:sp>
      <p:sp>
        <p:nvSpPr>
          <p:cNvPr id="32" name="TextBox 31"/>
          <p:cNvSpPr txBox="1"/>
          <p:nvPr/>
        </p:nvSpPr>
        <p:spPr>
          <a:xfrm>
            <a:off x="4930775" y="2989977"/>
            <a:ext cx="4149725" cy="1477328"/>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“ABD” algorithm [Attiya-Bar-Noy-Dolev95], 2011 </a:t>
            </a:r>
            <a:r>
              <a:rPr lang="en-US" dirty="0" err="1" smtClean="0">
                <a:latin typeface="Helvetica Neue Light"/>
                <a:cs typeface="Helvetica Neue Light"/>
              </a:rPr>
              <a:t>Dijsktra</a:t>
            </a:r>
            <a:r>
              <a:rPr lang="en-US" dirty="0" smtClean="0">
                <a:latin typeface="Helvetica Neue Light"/>
                <a:cs typeface="Helvetica Neue Light"/>
              </a:rPr>
              <a:t> Prize,</a:t>
            </a:r>
          </a:p>
          <a:p>
            <a:pPr marL="285750" indent="-285750">
              <a:buFont typeface="Arial"/>
              <a:buChar char="•"/>
            </a:pPr>
            <a:r>
              <a:rPr lang="en-US" dirty="0" smtClean="0">
                <a:latin typeface="Helvetica Neue Light"/>
                <a:cs typeface="Helvetica Neue Light"/>
              </a:rPr>
              <a:t>Amazon dynamo key-value store</a:t>
            </a:r>
          </a:p>
          <a:p>
            <a:r>
              <a:rPr lang="en-US" dirty="0">
                <a:latin typeface="Helvetica Neue Light"/>
                <a:cs typeface="Helvetica Neue Light"/>
              </a:rPr>
              <a:t> </a:t>
            </a:r>
            <a:r>
              <a:rPr lang="en-US" dirty="0" smtClean="0">
                <a:latin typeface="Helvetica Neue Light"/>
                <a:cs typeface="Helvetica Neue Light"/>
              </a:rPr>
              <a:t>   [</a:t>
            </a:r>
            <a:r>
              <a:rPr lang="en-US" dirty="0" err="1" smtClean="0">
                <a:latin typeface="Helvetica Neue Light"/>
                <a:cs typeface="Helvetica Neue Light"/>
              </a:rPr>
              <a:t>Decandia</a:t>
            </a:r>
            <a:r>
              <a:rPr lang="en-US" dirty="0" smtClean="0">
                <a:latin typeface="Helvetica Neue Light"/>
                <a:cs typeface="Helvetica Neue Light"/>
              </a:rPr>
              <a:t> et. </a:t>
            </a:r>
            <a:r>
              <a:rPr lang="en-US" dirty="0">
                <a:latin typeface="Helvetica Neue Light"/>
                <a:cs typeface="Helvetica Neue Light"/>
              </a:rPr>
              <a:t>a</a:t>
            </a:r>
            <a:r>
              <a:rPr lang="en-US" dirty="0" smtClean="0">
                <a:latin typeface="Helvetica Neue Light"/>
                <a:cs typeface="Helvetica Neue Light"/>
              </a:rPr>
              <a:t>l. 2008]</a:t>
            </a:r>
          </a:p>
          <a:p>
            <a:pPr marL="285750" indent="-285750">
              <a:buFont typeface="Arial"/>
              <a:buChar char="•"/>
            </a:pPr>
            <a:r>
              <a:rPr lang="en-US" dirty="0" smtClean="0">
                <a:latin typeface="Helvetica Neue Light"/>
                <a:cs typeface="Helvetica Neue Light"/>
              </a:rPr>
              <a:t>Replication-based </a:t>
            </a:r>
            <a:endParaRPr lang="en-US" dirty="0">
              <a:latin typeface="Helvetica Neue Light"/>
              <a:cs typeface="Helvetica Neue Light"/>
            </a:endParaRPr>
          </a:p>
        </p:txBody>
      </p:sp>
      <p:sp>
        <p:nvSpPr>
          <p:cNvPr id="34" name="TextBox 33"/>
          <p:cNvSpPr txBox="1"/>
          <p:nvPr/>
        </p:nvSpPr>
        <p:spPr>
          <a:xfrm>
            <a:off x="4902200" y="5111538"/>
            <a:ext cx="3801041"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Low cost </a:t>
            </a:r>
            <a:r>
              <a:rPr lang="en-US" dirty="0">
                <a:latin typeface="Helvetica Neue Light"/>
                <a:cs typeface="Helvetica Neue Light"/>
              </a:rPr>
              <a:t>c</a:t>
            </a:r>
            <a:r>
              <a:rPr lang="en-US" dirty="0" smtClean="0">
                <a:latin typeface="Helvetica Neue Light"/>
                <a:cs typeface="Helvetica Neue Light"/>
              </a:rPr>
              <a:t>oding based algorithm</a:t>
            </a:r>
            <a:endParaRPr lang="en-US" dirty="0">
              <a:latin typeface="Helvetica Neue Light"/>
              <a:cs typeface="Helvetica Neue Light"/>
            </a:endParaRPr>
          </a:p>
        </p:txBody>
      </p:sp>
      <p:sp>
        <p:nvSpPr>
          <p:cNvPr id="36" name="TextBox 35"/>
          <p:cNvSpPr txBox="1"/>
          <p:nvPr/>
        </p:nvSpPr>
        <p:spPr>
          <a:xfrm>
            <a:off x="4914900" y="5474064"/>
            <a:ext cx="3903633"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Communication and storage </a:t>
            </a:r>
            <a:r>
              <a:rPr lang="en-US" dirty="0">
                <a:latin typeface="Helvetica Neue Light"/>
                <a:cs typeface="Helvetica Neue Light"/>
              </a:rPr>
              <a:t>c</a:t>
            </a:r>
            <a:r>
              <a:rPr lang="en-US" dirty="0" smtClean="0">
                <a:latin typeface="Helvetica Neue Light"/>
                <a:cs typeface="Helvetica Neue Light"/>
              </a:rPr>
              <a:t>osts</a:t>
            </a:r>
            <a:endParaRPr lang="en-US" dirty="0">
              <a:latin typeface="Helvetica Neue Light"/>
              <a:cs typeface="Helvetica Neue Light"/>
            </a:endParaRPr>
          </a:p>
        </p:txBody>
      </p:sp>
      <p:sp>
        <p:nvSpPr>
          <p:cNvPr id="3" name="TextBox 2"/>
          <p:cNvSpPr txBox="1"/>
          <p:nvPr/>
        </p:nvSpPr>
        <p:spPr>
          <a:xfrm>
            <a:off x="1793875" y="5939393"/>
            <a:ext cx="1112380" cy="369332"/>
          </a:xfrm>
          <a:prstGeom prst="rect">
            <a:avLst/>
          </a:prstGeom>
          <a:noFill/>
        </p:spPr>
        <p:txBody>
          <a:bodyPr wrap="none" rtlCol="0">
            <a:spAutoFit/>
          </a:bodyPr>
          <a:lstStyle/>
          <a:p>
            <a:r>
              <a:rPr lang="en-US" dirty="0">
                <a:solidFill>
                  <a:srgbClr val="FF0000"/>
                </a:solidFill>
                <a:latin typeface="Helvetica Neue Light"/>
                <a:cs typeface="Helvetica Neue Light"/>
              </a:rPr>
              <a:t>(</a:t>
            </a:r>
            <a:r>
              <a:rPr lang="en-US" dirty="0" smtClean="0">
                <a:solidFill>
                  <a:srgbClr val="FF0000"/>
                </a:solidFill>
                <a:latin typeface="Helvetica Neue Light"/>
                <a:cs typeface="Helvetica Neue Light"/>
              </a:rPr>
              <a:t>This talk)</a:t>
            </a:r>
            <a:endParaRPr lang="en-US" dirty="0">
              <a:solidFill>
                <a:srgbClr val="FF0000"/>
              </a:solidFill>
              <a:latin typeface="Helvetica Neue Light"/>
              <a:cs typeface="Helvetica Neue Light"/>
            </a:endParaRPr>
          </a:p>
        </p:txBody>
      </p:sp>
      <p:sp>
        <p:nvSpPr>
          <p:cNvPr id="6" name="Rectangle 5"/>
          <p:cNvSpPr/>
          <p:nvPr/>
        </p:nvSpPr>
        <p:spPr>
          <a:xfrm>
            <a:off x="15875" y="1118950"/>
            <a:ext cx="9128125" cy="3366373"/>
          </a:xfrm>
          <a:prstGeom prst="rect">
            <a:avLst/>
          </a:prstGeom>
          <a:solidFill>
            <a:schemeClr val="bg1">
              <a:alpha val="5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4914900" y="5778519"/>
            <a:ext cx="3621504" cy="646331"/>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[C-Lynch-</a:t>
            </a:r>
            <a:r>
              <a:rPr lang="en-US" dirty="0" err="1" smtClean="0">
                <a:latin typeface="Helvetica Neue Light"/>
                <a:cs typeface="Helvetica Neue Light"/>
              </a:rPr>
              <a:t>Medard</a:t>
            </a:r>
            <a:r>
              <a:rPr lang="en-US" dirty="0" smtClean="0">
                <a:latin typeface="Helvetica Neue Light"/>
                <a:cs typeface="Helvetica Neue Light"/>
              </a:rPr>
              <a:t>-Musial 2014],</a:t>
            </a:r>
          </a:p>
          <a:p>
            <a:r>
              <a:rPr lang="en-US" dirty="0" smtClean="0">
                <a:latin typeface="Helvetica Neue Light"/>
                <a:cs typeface="Helvetica Neue Light"/>
              </a:rPr>
              <a:t>	preprint available</a:t>
            </a:r>
            <a:endParaRPr lang="en-US" dirty="0">
              <a:latin typeface="Helvetica Neue Light"/>
              <a:cs typeface="Helvetica Neue Light"/>
            </a:endParaRPr>
          </a:p>
        </p:txBody>
      </p:sp>
    </p:spTree>
    <p:extLst>
      <p:ext uri="{BB962C8B-B14F-4D97-AF65-F5344CB8AC3E}">
        <p14:creationId xmlns:p14="http://schemas.microsoft.com/office/powerpoint/2010/main" val="188403084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71027" y="100697"/>
            <a:ext cx="9001998" cy="646331"/>
          </a:xfrm>
          <a:prstGeom prst="rect">
            <a:avLst/>
          </a:prstGeom>
          <a:noFill/>
        </p:spPr>
        <p:txBody>
          <a:bodyPr vert="horz" wrap="none" lIns="91440" tIns="45720" rIns="91440" bIns="4572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smtClean="0">
                <a:latin typeface="Helvetica Neue Light"/>
                <a:cs typeface="Helvetica Neue Light"/>
              </a:rPr>
              <a:t>Shared Memory Emulation – Erasure Coding</a:t>
            </a:r>
            <a:endParaRPr lang="en-US" sz="3600" dirty="0">
              <a:latin typeface="Helvetica Neue Light"/>
              <a:cs typeface="Helvetica Neue Light"/>
            </a:endParaRPr>
          </a:p>
        </p:txBody>
      </p:sp>
      <p:sp>
        <p:nvSpPr>
          <p:cNvPr id="6" name="TextBox 5"/>
          <p:cNvSpPr txBox="1"/>
          <p:nvPr/>
        </p:nvSpPr>
        <p:spPr>
          <a:xfrm>
            <a:off x="71027" y="1568471"/>
            <a:ext cx="9025467" cy="4493538"/>
          </a:xfrm>
          <a:prstGeom prst="rect">
            <a:avLst/>
          </a:prstGeom>
          <a:noFill/>
        </p:spPr>
        <p:txBody>
          <a:bodyPr wrap="square" rtlCol="0">
            <a:spAutoFit/>
          </a:bodyPr>
          <a:lstStyle/>
          <a:p>
            <a:endParaRPr lang="en-US" dirty="0" smtClean="0">
              <a:latin typeface="Helvetica Neue Light"/>
              <a:cs typeface="Helvetica Neue Light"/>
            </a:endParaRPr>
          </a:p>
          <a:p>
            <a:pPr marL="285750" indent="-285750">
              <a:buFont typeface="Arial"/>
              <a:buChar char="•"/>
            </a:pPr>
            <a:r>
              <a:rPr lang="en-US" sz="2800" dirty="0" smtClean="0">
                <a:latin typeface="Helvetica Neue Light"/>
                <a:cs typeface="Helvetica Neue Light"/>
              </a:rPr>
              <a:t>[</a:t>
            </a:r>
            <a:r>
              <a:rPr lang="en-US" sz="2800" dirty="0">
                <a:latin typeface="Helvetica Neue Light"/>
                <a:cs typeface="Helvetica Neue Light"/>
              </a:rPr>
              <a:t>Hendricks-Ganger-Reiter 07, </a:t>
            </a:r>
            <a:r>
              <a:rPr lang="en-US" sz="2800" dirty="0" err="1">
                <a:latin typeface="Helvetica Neue Light"/>
                <a:cs typeface="Helvetica Neue Light"/>
              </a:rPr>
              <a:t>Dutta</a:t>
            </a:r>
            <a:r>
              <a:rPr lang="en-US" sz="2800" dirty="0">
                <a:latin typeface="Helvetica Neue Light"/>
                <a:cs typeface="Helvetica Neue Light"/>
              </a:rPr>
              <a:t>-</a:t>
            </a:r>
            <a:r>
              <a:rPr lang="en-US" sz="2800" dirty="0" err="1">
                <a:latin typeface="Helvetica Neue Light"/>
                <a:cs typeface="Helvetica Neue Light"/>
              </a:rPr>
              <a:t>Guerraoui</a:t>
            </a:r>
            <a:r>
              <a:rPr lang="en-US" sz="2800" dirty="0">
                <a:latin typeface="Helvetica Neue Light"/>
                <a:cs typeface="Helvetica Neue Light"/>
              </a:rPr>
              <a:t>-Levy 08, </a:t>
            </a:r>
            <a:r>
              <a:rPr lang="en-US" sz="2800" dirty="0" err="1">
                <a:latin typeface="Helvetica Neue Light"/>
                <a:cs typeface="Helvetica Neue Light"/>
              </a:rPr>
              <a:t>Dobre-et.al</a:t>
            </a:r>
            <a:r>
              <a:rPr lang="en-US" sz="2800" dirty="0">
                <a:latin typeface="Helvetica Neue Light"/>
                <a:cs typeface="Helvetica Neue Light"/>
              </a:rPr>
              <a:t> 13, </a:t>
            </a:r>
            <a:r>
              <a:rPr lang="en-US" sz="2800" dirty="0" err="1">
                <a:latin typeface="Helvetica Neue Light"/>
                <a:cs typeface="Helvetica Neue Light"/>
              </a:rPr>
              <a:t>Androulaki</a:t>
            </a:r>
            <a:r>
              <a:rPr lang="en-US" sz="2800" dirty="0">
                <a:latin typeface="Helvetica Neue Light"/>
                <a:cs typeface="Helvetica Neue Light"/>
              </a:rPr>
              <a:t> et. al 14</a:t>
            </a:r>
            <a:r>
              <a:rPr lang="en-US" sz="2800" dirty="0" smtClean="0">
                <a:latin typeface="Helvetica Neue Light"/>
                <a:cs typeface="Helvetica Neue Light"/>
              </a:rPr>
              <a:t>]</a:t>
            </a:r>
          </a:p>
          <a:p>
            <a:pPr marL="285750" indent="-285750">
              <a:buFont typeface="Arial"/>
              <a:buChar char="•"/>
            </a:pPr>
            <a:endParaRPr lang="en-US" sz="2800" dirty="0">
              <a:latin typeface="Helvetica Neue Light"/>
              <a:cs typeface="Helvetica Neue Light"/>
            </a:endParaRPr>
          </a:p>
          <a:p>
            <a:pPr marL="285750" indent="-285750">
              <a:buFont typeface="Arial"/>
              <a:buChar char="•"/>
            </a:pPr>
            <a:r>
              <a:rPr lang="en-US" sz="2800" dirty="0" smtClean="0">
                <a:latin typeface="Helvetica Neue Light"/>
                <a:cs typeface="Helvetica Neue Light"/>
              </a:rPr>
              <a:t>New algorithm, a formal analysis of costs</a:t>
            </a:r>
          </a:p>
          <a:p>
            <a:pPr marL="285750" indent="-285750">
              <a:buFont typeface="Arial"/>
              <a:buChar char="•"/>
            </a:pPr>
            <a:endParaRPr lang="en-US" sz="2800" dirty="0" smtClean="0">
              <a:latin typeface="Helvetica Neue Light"/>
              <a:cs typeface="Helvetica Neue Light"/>
            </a:endParaRPr>
          </a:p>
          <a:p>
            <a:pPr marL="285750" indent="-285750">
              <a:buFont typeface="Arial"/>
              <a:buChar char="•"/>
            </a:pPr>
            <a:r>
              <a:rPr lang="en-US" sz="2800" dirty="0" smtClean="0">
                <a:latin typeface="Helvetica Neue Light"/>
                <a:cs typeface="Helvetica Neue Light"/>
              </a:rPr>
              <a:t>Outperforms previous algorithms in certain aspects</a:t>
            </a:r>
          </a:p>
          <a:p>
            <a:pPr marL="742950" lvl="1" indent="-285750">
              <a:buFont typeface="Arial"/>
              <a:buChar char="•"/>
            </a:pPr>
            <a:r>
              <a:rPr lang="en-US" dirty="0" smtClean="0">
                <a:latin typeface="Helvetica Neue Light"/>
                <a:cs typeface="Helvetica Neue Light"/>
              </a:rPr>
              <a:t>Previous algorithms incur infinite worst-case storage costs</a:t>
            </a:r>
          </a:p>
          <a:p>
            <a:pPr marL="742950" lvl="1" indent="-285750">
              <a:buFont typeface="Arial"/>
              <a:buChar char="•"/>
            </a:pPr>
            <a:r>
              <a:rPr lang="en-US" dirty="0" smtClean="0">
                <a:latin typeface="Helvetica Neue Light"/>
                <a:cs typeface="Helvetica Neue Light"/>
              </a:rPr>
              <a:t>Previous algorithms incur large communication costs</a:t>
            </a:r>
          </a:p>
          <a:p>
            <a:pPr marL="742950" lvl="1" indent="-285750">
              <a:buFont typeface="Arial"/>
              <a:buChar char="•"/>
            </a:pPr>
            <a:endParaRPr lang="en-US" dirty="0" smtClean="0">
              <a:latin typeface="Helvetica Neue Light"/>
              <a:cs typeface="Helvetica Neue Light"/>
            </a:endParaRPr>
          </a:p>
          <a:p>
            <a:pPr marL="742950" lvl="1" indent="-285750">
              <a:buFontTx/>
              <a:buChar char="-"/>
            </a:pPr>
            <a:endParaRPr lang="en-US" dirty="0">
              <a:latin typeface="Helvetica Neue Light"/>
              <a:cs typeface="Helvetica Neue Light"/>
            </a:endParaRPr>
          </a:p>
          <a:p>
            <a:pPr marL="285750" indent="-285750">
              <a:buFont typeface="Arial"/>
              <a:buChar char="•"/>
            </a:pPr>
            <a:endParaRPr lang="en-US" sz="2800" dirty="0" smtClean="0">
              <a:latin typeface="Helvetica Neue Light"/>
              <a:cs typeface="Helvetica Neue Light"/>
            </a:endParaRPr>
          </a:p>
        </p:txBody>
      </p:sp>
    </p:spTree>
    <p:extLst>
      <p:ext uri="{BB962C8B-B14F-4D97-AF65-F5344CB8AC3E}">
        <p14:creationId xmlns:p14="http://schemas.microsoft.com/office/powerpoint/2010/main" val="65954922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p:txBody>
          <a:bodyPr/>
          <a:lstStyle/>
          <a:p>
            <a:fld id="{2BAAB71D-D585-B642-9E27-EE5DC697D035}" type="slidenum">
              <a:rPr lang="en-US" smtClean="0"/>
              <a:t>35</a:t>
            </a:fld>
            <a:endParaRPr lang="en-US"/>
          </a:p>
        </p:txBody>
      </p:sp>
      <p:sp>
        <p:nvSpPr>
          <p:cNvPr id="6" name="TextBox 5"/>
          <p:cNvSpPr txBox="1"/>
          <p:nvPr/>
        </p:nvSpPr>
        <p:spPr>
          <a:xfrm>
            <a:off x="1917593" y="25349"/>
            <a:ext cx="5074158" cy="523220"/>
          </a:xfrm>
          <a:prstGeom prst="rect">
            <a:avLst/>
          </a:prstGeom>
          <a:noFill/>
        </p:spPr>
        <p:txBody>
          <a:bodyPr wrap="none" rtlCol="0">
            <a:spAutoFit/>
          </a:bodyPr>
          <a:lstStyle/>
          <a:p>
            <a:r>
              <a:rPr lang="en-US" sz="2800" dirty="0" smtClean="0">
                <a:latin typeface="Helvetica Neue Light"/>
                <a:cs typeface="Helvetica Neue Light"/>
              </a:rPr>
              <a:t>Erasure Coded Shared Memory</a:t>
            </a:r>
            <a:endParaRPr lang="en-US" sz="2800" dirty="0">
              <a:latin typeface="Helvetica Neue Light"/>
              <a:cs typeface="Helvetica Neue Light"/>
            </a:endParaRPr>
          </a:p>
        </p:txBody>
      </p:sp>
      <p:sp>
        <p:nvSpPr>
          <p:cNvPr id="7" name="Rectangle 6"/>
          <p:cNvSpPr/>
          <p:nvPr/>
        </p:nvSpPr>
        <p:spPr>
          <a:xfrm>
            <a:off x="3100796" y="890585"/>
            <a:ext cx="2045086" cy="85001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98538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7593" y="25349"/>
            <a:ext cx="5074158" cy="523220"/>
          </a:xfrm>
          <a:prstGeom prst="rect">
            <a:avLst/>
          </a:prstGeom>
          <a:noFill/>
        </p:spPr>
        <p:txBody>
          <a:bodyPr wrap="none" rtlCol="0">
            <a:spAutoFit/>
          </a:bodyPr>
          <a:lstStyle/>
          <a:p>
            <a:r>
              <a:rPr lang="en-US" sz="2800" dirty="0" smtClean="0">
                <a:latin typeface="Helvetica Neue Light"/>
                <a:cs typeface="Helvetica Neue Light"/>
              </a:rPr>
              <a:t>Erasure Coded Shared Memory</a:t>
            </a:r>
            <a:endParaRPr lang="en-US" sz="2800" dirty="0">
              <a:latin typeface="Helvetica Neue Light"/>
              <a:cs typeface="Helvetica Neue Light"/>
            </a:endParaRPr>
          </a:p>
        </p:txBody>
      </p:sp>
      <p:sp>
        <p:nvSpPr>
          <p:cNvPr id="108" name="Rectangle 107"/>
          <p:cNvSpPr/>
          <p:nvPr/>
        </p:nvSpPr>
        <p:spPr>
          <a:xfrm rot="16200000">
            <a:off x="1961084" y="2929726"/>
            <a:ext cx="857250" cy="512763"/>
          </a:xfrm>
          <a:prstGeom prst="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Rectangle 110"/>
          <p:cNvSpPr/>
          <p:nvPr/>
        </p:nvSpPr>
        <p:spPr>
          <a:xfrm rot="16200000">
            <a:off x="5100641" y="2928138"/>
            <a:ext cx="857250" cy="512763"/>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Rectangle 111"/>
          <p:cNvSpPr/>
          <p:nvPr/>
        </p:nvSpPr>
        <p:spPr>
          <a:xfrm rot="16200000">
            <a:off x="4010029" y="2928138"/>
            <a:ext cx="857250" cy="512763"/>
          </a:xfrm>
          <a:prstGeom prst="rect">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Rectangle 112"/>
          <p:cNvSpPr/>
          <p:nvPr/>
        </p:nvSpPr>
        <p:spPr>
          <a:xfrm rot="16200000">
            <a:off x="6275391" y="2929726"/>
            <a:ext cx="857250" cy="512763"/>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Rectangle 113"/>
          <p:cNvSpPr/>
          <p:nvPr/>
        </p:nvSpPr>
        <p:spPr>
          <a:xfrm rot="16200000">
            <a:off x="2984501" y="2928140"/>
            <a:ext cx="857250" cy="512763"/>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Rectangle 114"/>
          <p:cNvSpPr/>
          <p:nvPr/>
        </p:nvSpPr>
        <p:spPr>
          <a:xfrm rot="16200000">
            <a:off x="973414" y="2928139"/>
            <a:ext cx="857250" cy="512763"/>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Rectangle 121"/>
          <p:cNvSpPr/>
          <p:nvPr/>
        </p:nvSpPr>
        <p:spPr>
          <a:xfrm rot="16200000">
            <a:off x="2912679" y="1062829"/>
            <a:ext cx="857250" cy="512763"/>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69875" y="5222875"/>
            <a:ext cx="184666" cy="369332"/>
          </a:xfrm>
          <a:prstGeom prst="rect">
            <a:avLst/>
          </a:prstGeom>
          <a:noFill/>
        </p:spPr>
        <p:txBody>
          <a:bodyPr wrap="none" rtlCol="0">
            <a:spAutoFit/>
          </a:bodyPr>
          <a:lstStyle/>
          <a:p>
            <a:endParaRPr lang="en-US" dirty="0"/>
          </a:p>
        </p:txBody>
      </p:sp>
      <p:sp>
        <p:nvSpPr>
          <p:cNvPr id="10" name="TextBox 9"/>
          <p:cNvSpPr txBox="1"/>
          <p:nvPr/>
        </p:nvSpPr>
        <p:spPr>
          <a:xfrm>
            <a:off x="396875" y="4651375"/>
            <a:ext cx="184666" cy="369332"/>
          </a:xfrm>
          <a:prstGeom prst="rect">
            <a:avLst/>
          </a:prstGeom>
          <a:noFill/>
        </p:spPr>
        <p:txBody>
          <a:bodyPr wrap="none" rtlCol="0">
            <a:spAutoFit/>
          </a:bodyPr>
          <a:lstStyle/>
          <a:p>
            <a:endParaRPr lang="en-US" dirty="0"/>
          </a:p>
        </p:txBody>
      </p:sp>
      <p:sp>
        <p:nvSpPr>
          <p:cNvPr id="16" name="Rectangle 15"/>
          <p:cNvSpPr/>
          <p:nvPr/>
        </p:nvSpPr>
        <p:spPr>
          <a:xfrm rot="16200000">
            <a:off x="3425443" y="1062829"/>
            <a:ext cx="857250" cy="512763"/>
          </a:xfrm>
          <a:prstGeom prst="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rot="16200000">
            <a:off x="3932237" y="1055595"/>
            <a:ext cx="857250" cy="512763"/>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rot="16200000">
            <a:off x="4445001" y="1062829"/>
            <a:ext cx="857250" cy="512763"/>
          </a:xfrm>
          <a:prstGeom prst="rect">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3084922" y="890585"/>
            <a:ext cx="2045086" cy="85001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Down Arrow 4"/>
          <p:cNvSpPr/>
          <p:nvPr/>
        </p:nvSpPr>
        <p:spPr>
          <a:xfrm>
            <a:off x="3917952" y="1952625"/>
            <a:ext cx="528639" cy="55562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428625" y="1460500"/>
            <a:ext cx="1741396" cy="646331"/>
          </a:xfrm>
          <a:prstGeom prst="rect">
            <a:avLst/>
          </a:prstGeom>
          <a:noFill/>
        </p:spPr>
        <p:txBody>
          <a:bodyPr wrap="none" rtlCol="0">
            <a:spAutoFit/>
          </a:bodyPr>
          <a:lstStyle/>
          <a:p>
            <a:r>
              <a:rPr lang="en-US" dirty="0" smtClean="0">
                <a:latin typeface="Helvetica Neue Light"/>
                <a:cs typeface="Helvetica Neue Light"/>
              </a:rPr>
              <a:t>Example:</a:t>
            </a:r>
          </a:p>
          <a:p>
            <a:r>
              <a:rPr lang="en-US" dirty="0" smtClean="0">
                <a:latin typeface="Helvetica Neue Light"/>
                <a:cs typeface="Helvetica Neue Light"/>
              </a:rPr>
              <a:t>(6,4) MDS code</a:t>
            </a:r>
          </a:p>
        </p:txBody>
      </p:sp>
      <p:sp>
        <p:nvSpPr>
          <p:cNvPr id="6" name="Slide Number Placeholder 5"/>
          <p:cNvSpPr>
            <a:spLocks noGrp="1"/>
          </p:cNvSpPr>
          <p:nvPr>
            <p:ph type="sldNum" sz="quarter" idx="12"/>
          </p:nvPr>
        </p:nvSpPr>
        <p:spPr/>
        <p:txBody>
          <a:bodyPr/>
          <a:lstStyle/>
          <a:p>
            <a:fld id="{2BAAB71D-D585-B642-9E27-EE5DC697D035}" type="slidenum">
              <a:rPr lang="en-US" smtClean="0"/>
              <a:t>36</a:t>
            </a:fld>
            <a:endParaRPr lang="en-US"/>
          </a:p>
        </p:txBody>
      </p:sp>
      <p:sp>
        <p:nvSpPr>
          <p:cNvPr id="24" name="TextBox 23"/>
          <p:cNvSpPr txBox="1"/>
          <p:nvPr/>
        </p:nvSpPr>
        <p:spPr>
          <a:xfrm>
            <a:off x="0" y="3868733"/>
            <a:ext cx="8969376" cy="1384995"/>
          </a:xfrm>
          <a:prstGeom prst="rect">
            <a:avLst/>
          </a:prstGeom>
          <a:noFill/>
          <a:ln>
            <a:noFill/>
          </a:ln>
        </p:spPr>
        <p:txBody>
          <a:bodyPr wrap="square" rtlCol="0">
            <a:spAutoFit/>
          </a:bodyPr>
          <a:lstStyle/>
          <a:p>
            <a:pPr marL="285750" indent="-285750">
              <a:buFont typeface="Arial"/>
              <a:buChar char="•"/>
            </a:pPr>
            <a:r>
              <a:rPr lang="en-US" sz="2800" dirty="0" smtClean="0">
                <a:latin typeface="Helvetica Neue Light"/>
                <a:cs typeface="Helvetica Neue Light"/>
              </a:rPr>
              <a:t>Value recoverable from any 4 coded packets</a:t>
            </a:r>
            <a:endParaRPr lang="en-US" sz="2800" dirty="0">
              <a:latin typeface="Helvetica Neue Light"/>
              <a:cs typeface="Helvetica Neue Light"/>
            </a:endParaRPr>
          </a:p>
          <a:p>
            <a:pPr marL="285750" indent="-285750">
              <a:buFont typeface="Arial"/>
              <a:buChar char="•"/>
            </a:pPr>
            <a:endParaRPr lang="en-US" sz="2800" dirty="0" smtClean="0">
              <a:latin typeface="Helvetica Neue Light"/>
              <a:cs typeface="Helvetica Neue Light"/>
            </a:endParaRPr>
          </a:p>
          <a:p>
            <a:pPr marL="285750" indent="-285750">
              <a:buFont typeface="Arial"/>
              <a:buChar char="•"/>
            </a:pPr>
            <a:r>
              <a:rPr lang="en-US" sz="2800" dirty="0" smtClean="0">
                <a:latin typeface="Helvetica Neue Light"/>
                <a:cs typeface="Helvetica Neue Light"/>
              </a:rPr>
              <a:t>Size of coded packet is ¼ size of value</a:t>
            </a:r>
          </a:p>
        </p:txBody>
      </p:sp>
      <p:cxnSp>
        <p:nvCxnSpPr>
          <p:cNvPr id="14" name="Straight Arrow Connector 13"/>
          <p:cNvCxnSpPr>
            <a:stCxn id="113" idx="3"/>
          </p:cNvCxnSpPr>
          <p:nvPr/>
        </p:nvCxnSpPr>
        <p:spPr>
          <a:xfrm flipV="1">
            <a:off x="6704017" y="1460500"/>
            <a:ext cx="550858" cy="129698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127875" y="814169"/>
            <a:ext cx="1992853" cy="646331"/>
          </a:xfrm>
          <a:prstGeom prst="rect">
            <a:avLst/>
          </a:prstGeom>
          <a:noFill/>
        </p:spPr>
        <p:txBody>
          <a:bodyPr wrap="none" rtlCol="0">
            <a:spAutoFit/>
          </a:bodyPr>
          <a:lstStyle/>
          <a:p>
            <a:r>
              <a:rPr lang="en-US" dirty="0" smtClean="0">
                <a:latin typeface="Helvetica Neue Light"/>
                <a:cs typeface="Helvetica Neue Light"/>
              </a:rPr>
              <a:t>Smaller packets,</a:t>
            </a:r>
          </a:p>
          <a:p>
            <a:r>
              <a:rPr lang="en-US" dirty="0">
                <a:latin typeface="Helvetica Neue Light"/>
                <a:cs typeface="Helvetica Neue Light"/>
              </a:rPr>
              <a:t>s</a:t>
            </a:r>
            <a:r>
              <a:rPr lang="en-US" dirty="0" smtClean="0">
                <a:latin typeface="Helvetica Neue Light"/>
                <a:cs typeface="Helvetica Neue Light"/>
              </a:rPr>
              <a:t>maller overheads</a:t>
            </a:r>
            <a:endParaRPr lang="en-US" dirty="0">
              <a:latin typeface="Helvetica Neue Light"/>
              <a:cs typeface="Helvetica Neue Light"/>
            </a:endParaRPr>
          </a:p>
        </p:txBody>
      </p:sp>
    </p:spTree>
    <p:extLst>
      <p:ext uri="{BB962C8B-B14F-4D97-AF65-F5344CB8AC3E}">
        <p14:creationId xmlns:p14="http://schemas.microsoft.com/office/powerpoint/2010/main" val="2063827424"/>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9875" y="5222875"/>
            <a:ext cx="184666" cy="369332"/>
          </a:xfrm>
          <a:prstGeom prst="rect">
            <a:avLst/>
          </a:prstGeom>
          <a:noFill/>
        </p:spPr>
        <p:txBody>
          <a:bodyPr wrap="none" rtlCol="0">
            <a:spAutoFit/>
          </a:bodyPr>
          <a:lstStyle/>
          <a:p>
            <a:endParaRPr lang="en-US" dirty="0"/>
          </a:p>
        </p:txBody>
      </p:sp>
      <p:sp>
        <p:nvSpPr>
          <p:cNvPr id="10" name="TextBox 9"/>
          <p:cNvSpPr txBox="1"/>
          <p:nvPr/>
        </p:nvSpPr>
        <p:spPr>
          <a:xfrm>
            <a:off x="396875" y="4651375"/>
            <a:ext cx="184666" cy="369332"/>
          </a:xfrm>
          <a:prstGeom prst="rect">
            <a:avLst/>
          </a:prstGeom>
          <a:noFill/>
        </p:spPr>
        <p:txBody>
          <a:bodyPr wrap="none" rtlCol="0">
            <a:spAutoFit/>
          </a:bodyPr>
          <a:lstStyle/>
          <a:p>
            <a:endParaRPr lang="en-US" dirty="0"/>
          </a:p>
        </p:txBody>
      </p:sp>
      <p:sp>
        <p:nvSpPr>
          <p:cNvPr id="2" name="TextBox 1"/>
          <p:cNvSpPr txBox="1"/>
          <p:nvPr/>
        </p:nvSpPr>
        <p:spPr>
          <a:xfrm>
            <a:off x="0" y="3868733"/>
            <a:ext cx="8969376" cy="2677656"/>
          </a:xfrm>
          <a:prstGeom prst="rect">
            <a:avLst/>
          </a:prstGeom>
          <a:noFill/>
          <a:ln>
            <a:noFill/>
          </a:ln>
        </p:spPr>
        <p:txBody>
          <a:bodyPr wrap="square" rtlCol="0">
            <a:spAutoFit/>
          </a:bodyPr>
          <a:lstStyle/>
          <a:p>
            <a:pPr marL="285750" indent="-285750">
              <a:buFont typeface="Arial"/>
              <a:buChar char="•"/>
            </a:pPr>
            <a:r>
              <a:rPr lang="en-US" sz="2800" dirty="0" smtClean="0">
                <a:latin typeface="Helvetica Neue Light"/>
                <a:cs typeface="Helvetica Neue Light"/>
              </a:rPr>
              <a:t>Value recoverable from any 4 coded packets</a:t>
            </a:r>
            <a:endParaRPr lang="en-US" sz="2800" dirty="0">
              <a:latin typeface="Helvetica Neue Light"/>
              <a:cs typeface="Helvetica Neue Light"/>
            </a:endParaRPr>
          </a:p>
          <a:p>
            <a:pPr marL="285750" indent="-285750">
              <a:buFont typeface="Arial"/>
              <a:buChar char="•"/>
            </a:pPr>
            <a:endParaRPr lang="en-US" sz="2800" dirty="0" smtClean="0">
              <a:latin typeface="Helvetica Neue Light"/>
              <a:cs typeface="Helvetica Neue Light"/>
            </a:endParaRPr>
          </a:p>
          <a:p>
            <a:pPr marL="285750" indent="-285750">
              <a:buFont typeface="Arial"/>
              <a:buChar char="•"/>
            </a:pPr>
            <a:r>
              <a:rPr lang="en-US" sz="2800" dirty="0">
                <a:latin typeface="Helvetica Neue Light"/>
                <a:cs typeface="Helvetica Neue Light"/>
              </a:rPr>
              <a:t>Size of coded packet is ¼ size of value</a:t>
            </a:r>
          </a:p>
          <a:p>
            <a:endParaRPr lang="en-US" sz="2800" dirty="0" smtClean="0">
              <a:latin typeface="Helvetica Neue Light"/>
              <a:cs typeface="Helvetica Neue Light"/>
            </a:endParaRPr>
          </a:p>
          <a:p>
            <a:pPr marL="285750" indent="-285750">
              <a:buFont typeface="Arial"/>
              <a:buChar char="•"/>
            </a:pPr>
            <a:r>
              <a:rPr lang="en-US" sz="2800" dirty="0" smtClean="0">
                <a:latin typeface="Helvetica Neue Light"/>
                <a:cs typeface="Helvetica Neue Light"/>
              </a:rPr>
              <a:t>New constraint, need 4 packets with same time-stamp</a:t>
            </a:r>
            <a:endParaRPr lang="en-US" sz="2800" dirty="0">
              <a:latin typeface="Helvetica Neue Light"/>
              <a:cs typeface="Helvetica Neue Light"/>
            </a:endParaRPr>
          </a:p>
          <a:p>
            <a:endParaRPr lang="en-US" sz="2800" dirty="0" smtClean="0">
              <a:latin typeface="Helvetica Neue Light"/>
              <a:cs typeface="Helvetica Neue Light"/>
            </a:endParaRPr>
          </a:p>
        </p:txBody>
      </p:sp>
      <p:sp>
        <p:nvSpPr>
          <p:cNvPr id="8" name="Slide Number Placeholder 7"/>
          <p:cNvSpPr>
            <a:spLocks noGrp="1"/>
          </p:cNvSpPr>
          <p:nvPr>
            <p:ph type="sldNum" sz="quarter" idx="12"/>
          </p:nvPr>
        </p:nvSpPr>
        <p:spPr/>
        <p:txBody>
          <a:bodyPr/>
          <a:lstStyle/>
          <a:p>
            <a:fld id="{2BAAB71D-D585-B642-9E27-EE5DC697D035}" type="slidenum">
              <a:rPr lang="en-US" smtClean="0"/>
              <a:t>37</a:t>
            </a:fld>
            <a:endParaRPr lang="en-US"/>
          </a:p>
        </p:txBody>
      </p:sp>
      <p:sp>
        <p:nvSpPr>
          <p:cNvPr id="21" name="TextBox 20"/>
          <p:cNvSpPr txBox="1"/>
          <p:nvPr/>
        </p:nvSpPr>
        <p:spPr>
          <a:xfrm>
            <a:off x="1912421" y="18293"/>
            <a:ext cx="5074158" cy="523220"/>
          </a:xfrm>
          <a:prstGeom prst="rect">
            <a:avLst/>
          </a:prstGeom>
          <a:noFill/>
        </p:spPr>
        <p:txBody>
          <a:bodyPr wrap="none" rtlCol="0">
            <a:spAutoFit/>
          </a:bodyPr>
          <a:lstStyle/>
          <a:p>
            <a:r>
              <a:rPr lang="en-US" sz="2800" dirty="0" smtClean="0">
                <a:latin typeface="Helvetica Neue Light"/>
                <a:cs typeface="Helvetica Neue Light"/>
              </a:rPr>
              <a:t>Erasure Coded Shared Memory</a:t>
            </a:r>
            <a:endParaRPr lang="en-US" sz="2800" dirty="0">
              <a:latin typeface="Helvetica Neue Light"/>
              <a:cs typeface="Helvetica Neue Light"/>
            </a:endParaRPr>
          </a:p>
        </p:txBody>
      </p:sp>
      <p:cxnSp>
        <p:nvCxnSpPr>
          <p:cNvPr id="22" name="Straight Arrow Connector 21"/>
          <p:cNvCxnSpPr/>
          <p:nvPr/>
        </p:nvCxnSpPr>
        <p:spPr>
          <a:xfrm flipV="1">
            <a:off x="6704017" y="1460500"/>
            <a:ext cx="550858" cy="129698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7127875" y="814169"/>
            <a:ext cx="1992853" cy="646331"/>
          </a:xfrm>
          <a:prstGeom prst="rect">
            <a:avLst/>
          </a:prstGeom>
          <a:noFill/>
        </p:spPr>
        <p:txBody>
          <a:bodyPr wrap="none" rtlCol="0">
            <a:spAutoFit/>
          </a:bodyPr>
          <a:lstStyle/>
          <a:p>
            <a:r>
              <a:rPr lang="en-US" dirty="0" smtClean="0">
                <a:latin typeface="Helvetica Neue Light"/>
                <a:cs typeface="Helvetica Neue Light"/>
              </a:rPr>
              <a:t>Smaller packets,</a:t>
            </a:r>
          </a:p>
          <a:p>
            <a:r>
              <a:rPr lang="en-US" dirty="0">
                <a:latin typeface="Helvetica Neue Light"/>
                <a:cs typeface="Helvetica Neue Light"/>
              </a:rPr>
              <a:t>s</a:t>
            </a:r>
            <a:r>
              <a:rPr lang="en-US" dirty="0" smtClean="0">
                <a:latin typeface="Helvetica Neue Light"/>
                <a:cs typeface="Helvetica Neue Light"/>
              </a:rPr>
              <a:t>maller overheads</a:t>
            </a:r>
            <a:endParaRPr lang="en-US" dirty="0">
              <a:latin typeface="Helvetica Neue Light"/>
              <a:cs typeface="Helvetica Neue Light"/>
            </a:endParaRPr>
          </a:p>
        </p:txBody>
      </p:sp>
      <p:sp>
        <p:nvSpPr>
          <p:cNvPr id="24" name="Rectangle 23"/>
          <p:cNvSpPr/>
          <p:nvPr/>
        </p:nvSpPr>
        <p:spPr>
          <a:xfrm rot="16200000">
            <a:off x="1961084" y="2929726"/>
            <a:ext cx="857250" cy="512763"/>
          </a:xfrm>
          <a:prstGeom prst="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rot="16200000">
            <a:off x="5100641" y="2928138"/>
            <a:ext cx="857250" cy="512763"/>
          </a:xfrm>
          <a:prstGeom prst="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rot="16200000">
            <a:off x="4010029" y="2928138"/>
            <a:ext cx="857250" cy="512763"/>
          </a:xfrm>
          <a:prstGeom prst="rect">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rot="16200000">
            <a:off x="6275391" y="2929726"/>
            <a:ext cx="857250" cy="512763"/>
          </a:xfrm>
          <a:prstGeom prst="rect">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rot="16200000">
            <a:off x="2984501" y="2928140"/>
            <a:ext cx="857250" cy="512763"/>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rot="16200000">
            <a:off x="973414" y="2928139"/>
            <a:ext cx="857250" cy="512763"/>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rot="16200000">
            <a:off x="2912679" y="1062829"/>
            <a:ext cx="857250" cy="512763"/>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rot="16200000">
            <a:off x="3425443" y="1062829"/>
            <a:ext cx="857250" cy="512763"/>
          </a:xfrm>
          <a:prstGeom prst="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rot="16200000">
            <a:off x="3932237" y="1055595"/>
            <a:ext cx="857250" cy="512763"/>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rot="16200000">
            <a:off x="4445001" y="1062829"/>
            <a:ext cx="857250" cy="512763"/>
          </a:xfrm>
          <a:prstGeom prst="rect">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3084922" y="890585"/>
            <a:ext cx="2045086" cy="85001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Down Arrow 34"/>
          <p:cNvSpPr/>
          <p:nvPr/>
        </p:nvSpPr>
        <p:spPr>
          <a:xfrm>
            <a:off x="3917952" y="1952625"/>
            <a:ext cx="528639" cy="55562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428625" y="1460500"/>
            <a:ext cx="1741396" cy="646331"/>
          </a:xfrm>
          <a:prstGeom prst="rect">
            <a:avLst/>
          </a:prstGeom>
          <a:noFill/>
        </p:spPr>
        <p:txBody>
          <a:bodyPr wrap="none" rtlCol="0">
            <a:spAutoFit/>
          </a:bodyPr>
          <a:lstStyle/>
          <a:p>
            <a:r>
              <a:rPr lang="en-US" dirty="0" smtClean="0">
                <a:latin typeface="Helvetica Neue Light"/>
                <a:cs typeface="Helvetica Neue Light"/>
              </a:rPr>
              <a:t>Example:</a:t>
            </a:r>
          </a:p>
          <a:p>
            <a:r>
              <a:rPr lang="en-US" dirty="0" smtClean="0">
                <a:latin typeface="Helvetica Neue Light"/>
                <a:cs typeface="Helvetica Neue Light"/>
              </a:rPr>
              <a:t>(6,4) MDS code</a:t>
            </a:r>
          </a:p>
        </p:txBody>
      </p:sp>
    </p:spTree>
    <p:extLst>
      <p:ext uri="{BB962C8B-B14F-4D97-AF65-F5344CB8AC3E}">
        <p14:creationId xmlns:p14="http://schemas.microsoft.com/office/powerpoint/2010/main" val="404240005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2"/>
          </p:nvPr>
        </p:nvSpPr>
        <p:spPr/>
        <p:txBody>
          <a:bodyPr/>
          <a:lstStyle/>
          <a:p>
            <a:fld id="{2BAAB71D-D585-B642-9E27-EE5DC697D035}" type="slidenum">
              <a:rPr lang="en-US" smtClean="0"/>
              <a:t>38</a:t>
            </a:fld>
            <a:endParaRPr lang="en-US"/>
          </a:p>
        </p:txBody>
      </p:sp>
      <p:sp>
        <p:nvSpPr>
          <p:cNvPr id="69" name="TextBox 68"/>
          <p:cNvSpPr txBox="1"/>
          <p:nvPr/>
        </p:nvSpPr>
        <p:spPr>
          <a:xfrm>
            <a:off x="0" y="5011851"/>
            <a:ext cx="8177786" cy="1661993"/>
          </a:xfrm>
          <a:prstGeom prst="rect">
            <a:avLst/>
          </a:prstGeom>
          <a:noFill/>
        </p:spPr>
        <p:txBody>
          <a:bodyPr wrap="none" rtlCol="0">
            <a:spAutoFit/>
          </a:bodyPr>
          <a:lstStyle/>
          <a:p>
            <a:r>
              <a:rPr lang="en-US" sz="2800" dirty="0" smtClean="0">
                <a:latin typeface="Helvetica Neue Light"/>
                <a:cs typeface="Helvetica Neue Light"/>
              </a:rPr>
              <a:t>							</a:t>
            </a:r>
            <a:endParaRPr lang="en-US" dirty="0" smtClean="0">
              <a:latin typeface="Helvetica Neue Light"/>
              <a:cs typeface="Helvetica Neue Light"/>
            </a:endParaRPr>
          </a:p>
          <a:p>
            <a:r>
              <a:rPr lang="en-US" sz="2800" dirty="0" smtClean="0">
                <a:latin typeface="Helvetica Neue Light"/>
                <a:cs typeface="Helvetica Neue Light"/>
              </a:rPr>
              <a:t>		Quorum set: Every subset of 5 server </a:t>
            </a:r>
            <a:r>
              <a:rPr lang="en-US" sz="2800" dirty="0" err="1" smtClean="0">
                <a:latin typeface="Helvetica Neue Light"/>
                <a:cs typeface="Helvetica Neue Light"/>
              </a:rPr>
              <a:t>snodes</a:t>
            </a:r>
            <a:r>
              <a:rPr lang="en-US" sz="2800" dirty="0" smtClean="0">
                <a:latin typeface="Helvetica Neue Light"/>
                <a:cs typeface="Helvetica Neue Light"/>
              </a:rPr>
              <a:t>. </a:t>
            </a:r>
          </a:p>
          <a:p>
            <a:r>
              <a:rPr lang="en-US" sz="2800" dirty="0">
                <a:latin typeface="Helvetica Neue Light"/>
                <a:cs typeface="Helvetica Neue Light"/>
              </a:rPr>
              <a:t>	</a:t>
            </a:r>
            <a:r>
              <a:rPr lang="en-US" sz="2800" dirty="0" smtClean="0">
                <a:latin typeface="Helvetica Neue Light"/>
                <a:cs typeface="Helvetica Neue Light"/>
              </a:rPr>
              <a:t>	</a:t>
            </a:r>
            <a:r>
              <a:rPr lang="en-US" dirty="0" smtClean="0">
                <a:latin typeface="Helvetica Neue Light"/>
                <a:cs typeface="Helvetica Neue Light"/>
              </a:rPr>
              <a:t>Any two sets intersect at 4 nodes</a:t>
            </a:r>
          </a:p>
          <a:p>
            <a:r>
              <a:rPr lang="en-US" dirty="0">
                <a:latin typeface="Helvetica Neue Light"/>
                <a:cs typeface="Helvetica Neue Light"/>
              </a:rPr>
              <a:t>		</a:t>
            </a:r>
            <a:r>
              <a:rPr lang="en-US" dirty="0" smtClean="0">
                <a:latin typeface="Helvetica Neue Light"/>
                <a:cs typeface="Helvetica Neue Light"/>
              </a:rPr>
              <a:t>Algorithm works if at least one quorum set is available.</a:t>
            </a:r>
          </a:p>
        </p:txBody>
      </p:sp>
      <p:sp>
        <p:nvSpPr>
          <p:cNvPr id="36" name="TextBox 35"/>
          <p:cNvSpPr txBox="1"/>
          <p:nvPr/>
        </p:nvSpPr>
        <p:spPr>
          <a:xfrm>
            <a:off x="1775111" y="179411"/>
            <a:ext cx="6702914" cy="523220"/>
          </a:xfrm>
          <a:prstGeom prst="rect">
            <a:avLst/>
          </a:prstGeom>
          <a:noFill/>
        </p:spPr>
        <p:txBody>
          <a:bodyPr wrap="none" rtlCol="0">
            <a:spAutoFit/>
          </a:bodyPr>
          <a:lstStyle/>
          <a:p>
            <a:r>
              <a:rPr lang="en-US" sz="2800" dirty="0" smtClean="0">
                <a:latin typeface="Helvetica Neue Light"/>
                <a:cs typeface="Helvetica Neue Light"/>
              </a:rPr>
              <a:t>Coded Shared Memory – Quorum set up</a:t>
            </a:r>
            <a:endParaRPr lang="en-US" sz="2800" dirty="0">
              <a:latin typeface="Helvetica Neue Light"/>
              <a:cs typeface="Helvetica Neue Light"/>
            </a:endParaRPr>
          </a:p>
        </p:txBody>
      </p:sp>
      <p:pic>
        <p:nvPicPr>
          <p:cNvPr id="37" name="Picture 36"/>
          <p:cNvPicPr>
            <a:picLocks noChangeAspect="1"/>
          </p:cNvPicPr>
          <p:nvPr/>
        </p:nvPicPr>
        <p:blipFill>
          <a:blip r:embed="rId2"/>
          <a:stretch>
            <a:fillRect/>
          </a:stretch>
        </p:blipFill>
        <p:spPr>
          <a:xfrm>
            <a:off x="2727325" y="1803390"/>
            <a:ext cx="711200" cy="685800"/>
          </a:xfrm>
          <a:prstGeom prst="rect">
            <a:avLst/>
          </a:prstGeom>
          <a:ln>
            <a:noFill/>
            <a:prstDash val="dot"/>
            <a:headEnd type="arrow"/>
            <a:tailEnd type="arrow"/>
          </a:ln>
        </p:spPr>
      </p:pic>
      <p:pic>
        <p:nvPicPr>
          <p:cNvPr id="38" name="Picture 37"/>
          <p:cNvPicPr>
            <a:picLocks noChangeAspect="1"/>
          </p:cNvPicPr>
          <p:nvPr/>
        </p:nvPicPr>
        <p:blipFill>
          <a:blip r:embed="rId2"/>
          <a:stretch>
            <a:fillRect/>
          </a:stretch>
        </p:blipFill>
        <p:spPr>
          <a:xfrm>
            <a:off x="4483100" y="1803390"/>
            <a:ext cx="711200" cy="685800"/>
          </a:xfrm>
          <a:prstGeom prst="rect">
            <a:avLst/>
          </a:prstGeom>
          <a:ln>
            <a:noFill/>
            <a:prstDash val="dot"/>
            <a:headEnd type="arrow"/>
            <a:tailEnd type="arrow"/>
          </a:ln>
        </p:spPr>
      </p:pic>
      <p:pic>
        <p:nvPicPr>
          <p:cNvPr id="39" name="Picture 38"/>
          <p:cNvPicPr>
            <a:picLocks noChangeAspect="1"/>
          </p:cNvPicPr>
          <p:nvPr/>
        </p:nvPicPr>
        <p:blipFill>
          <a:blip r:embed="rId2"/>
          <a:stretch>
            <a:fillRect/>
          </a:stretch>
        </p:blipFill>
        <p:spPr>
          <a:xfrm>
            <a:off x="6492875" y="1955790"/>
            <a:ext cx="711200" cy="685800"/>
          </a:xfrm>
          <a:prstGeom prst="rect">
            <a:avLst/>
          </a:prstGeom>
          <a:ln w="3175" cmpd="sng">
            <a:noFill/>
            <a:prstDash val="dot"/>
            <a:headEnd type="arrow"/>
            <a:tailEnd type="arrow"/>
          </a:ln>
        </p:spPr>
      </p:pic>
      <p:pic>
        <p:nvPicPr>
          <p:cNvPr id="40" name="Picture 39"/>
          <p:cNvPicPr>
            <a:picLocks noChangeAspect="1"/>
          </p:cNvPicPr>
          <p:nvPr/>
        </p:nvPicPr>
        <p:blipFill>
          <a:blip r:embed="rId2"/>
          <a:stretch>
            <a:fillRect/>
          </a:stretch>
        </p:blipFill>
        <p:spPr>
          <a:xfrm>
            <a:off x="2727325" y="3384540"/>
            <a:ext cx="711200" cy="685800"/>
          </a:xfrm>
          <a:prstGeom prst="rect">
            <a:avLst/>
          </a:prstGeom>
          <a:ln>
            <a:noFill/>
            <a:prstDash val="dot"/>
            <a:headEnd type="arrow"/>
            <a:tailEnd type="arrow"/>
          </a:ln>
        </p:spPr>
      </p:pic>
      <p:pic>
        <p:nvPicPr>
          <p:cNvPr id="41" name="Picture 40"/>
          <p:cNvPicPr>
            <a:picLocks noChangeAspect="1"/>
          </p:cNvPicPr>
          <p:nvPr/>
        </p:nvPicPr>
        <p:blipFill>
          <a:blip r:embed="rId2"/>
          <a:stretch>
            <a:fillRect/>
          </a:stretch>
        </p:blipFill>
        <p:spPr>
          <a:xfrm>
            <a:off x="4483100" y="3536940"/>
            <a:ext cx="711200" cy="685800"/>
          </a:xfrm>
          <a:prstGeom prst="rect">
            <a:avLst/>
          </a:prstGeom>
          <a:ln>
            <a:noFill/>
            <a:prstDash val="dot"/>
            <a:headEnd type="arrow"/>
            <a:tailEnd type="arrow"/>
          </a:ln>
        </p:spPr>
      </p:pic>
      <p:pic>
        <p:nvPicPr>
          <p:cNvPr id="42" name="Picture 41"/>
          <p:cNvPicPr>
            <a:picLocks noChangeAspect="1"/>
          </p:cNvPicPr>
          <p:nvPr/>
        </p:nvPicPr>
        <p:blipFill>
          <a:blip r:embed="rId2"/>
          <a:stretch>
            <a:fillRect/>
          </a:stretch>
        </p:blipFill>
        <p:spPr>
          <a:xfrm>
            <a:off x="6492875" y="3616315"/>
            <a:ext cx="711200" cy="685800"/>
          </a:xfrm>
          <a:prstGeom prst="rect">
            <a:avLst/>
          </a:prstGeom>
          <a:ln w="3175" cmpd="sng">
            <a:noFill/>
            <a:prstDash val="dot"/>
            <a:headEnd type="arrow"/>
            <a:tailEnd type="arrow"/>
          </a:ln>
        </p:spPr>
      </p:pic>
      <p:pic>
        <p:nvPicPr>
          <p:cNvPr id="43" name="Picture 42"/>
          <p:cNvPicPr>
            <a:picLocks noChangeAspect="1"/>
          </p:cNvPicPr>
          <p:nvPr/>
        </p:nvPicPr>
        <p:blipFill>
          <a:blip r:embed="rId3"/>
          <a:stretch>
            <a:fillRect/>
          </a:stretch>
        </p:blipFill>
        <p:spPr>
          <a:xfrm>
            <a:off x="874665" y="3825865"/>
            <a:ext cx="793749" cy="793749"/>
          </a:xfrm>
          <a:prstGeom prst="rect">
            <a:avLst/>
          </a:prstGeom>
        </p:spPr>
      </p:pic>
      <p:pic>
        <p:nvPicPr>
          <p:cNvPr id="44" name="Picture 43"/>
          <p:cNvPicPr>
            <a:picLocks noChangeAspect="1"/>
          </p:cNvPicPr>
          <p:nvPr/>
        </p:nvPicPr>
        <p:blipFill>
          <a:blip r:embed="rId3"/>
          <a:stretch>
            <a:fillRect/>
          </a:stretch>
        </p:blipFill>
        <p:spPr>
          <a:xfrm>
            <a:off x="874665" y="1316868"/>
            <a:ext cx="777553" cy="777553"/>
          </a:xfrm>
          <a:prstGeom prst="rect">
            <a:avLst/>
          </a:prstGeom>
        </p:spPr>
      </p:pic>
      <p:pic>
        <p:nvPicPr>
          <p:cNvPr id="45" name="Picture 44"/>
          <p:cNvPicPr>
            <a:picLocks noChangeAspect="1"/>
          </p:cNvPicPr>
          <p:nvPr/>
        </p:nvPicPr>
        <p:blipFill>
          <a:blip r:embed="rId3"/>
          <a:stretch>
            <a:fillRect/>
          </a:stretch>
        </p:blipFill>
        <p:spPr>
          <a:xfrm>
            <a:off x="7813464" y="1167394"/>
            <a:ext cx="777553" cy="777553"/>
          </a:xfrm>
          <a:prstGeom prst="rect">
            <a:avLst/>
          </a:prstGeom>
        </p:spPr>
      </p:pic>
      <p:pic>
        <p:nvPicPr>
          <p:cNvPr id="46" name="Picture 45"/>
          <p:cNvPicPr>
            <a:picLocks noChangeAspect="1"/>
          </p:cNvPicPr>
          <p:nvPr/>
        </p:nvPicPr>
        <p:blipFill>
          <a:blip r:embed="rId3"/>
          <a:stretch>
            <a:fillRect/>
          </a:stretch>
        </p:blipFill>
        <p:spPr>
          <a:xfrm>
            <a:off x="7797268" y="3825865"/>
            <a:ext cx="793749" cy="793749"/>
          </a:xfrm>
          <a:prstGeom prst="rect">
            <a:avLst/>
          </a:prstGeom>
        </p:spPr>
      </p:pic>
      <p:cxnSp>
        <p:nvCxnSpPr>
          <p:cNvPr id="47" name="Straight Arrow Connector 46"/>
          <p:cNvCxnSpPr>
            <a:stCxn id="44" idx="3"/>
            <a:endCxn id="37" idx="1"/>
          </p:cNvCxnSpPr>
          <p:nvPr/>
        </p:nvCxnSpPr>
        <p:spPr>
          <a:xfrm>
            <a:off x="1652218" y="1705645"/>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44" idx="3"/>
            <a:endCxn id="40" idx="1"/>
          </p:cNvCxnSpPr>
          <p:nvPr/>
        </p:nvCxnSpPr>
        <p:spPr>
          <a:xfrm>
            <a:off x="1652218" y="1705645"/>
            <a:ext cx="1075107" cy="2021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46" idx="1"/>
            <a:endCxn id="38" idx="2"/>
          </p:cNvCxnSpPr>
          <p:nvPr/>
        </p:nvCxnSpPr>
        <p:spPr>
          <a:xfrm flipH="1" flipV="1">
            <a:off x="4838700" y="2489190"/>
            <a:ext cx="2958568"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45" idx="1"/>
            <a:endCxn id="38" idx="3"/>
          </p:cNvCxnSpPr>
          <p:nvPr/>
        </p:nvCxnSpPr>
        <p:spPr>
          <a:xfrm flipH="1">
            <a:off x="5194300" y="1556171"/>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stCxn id="43" idx="3"/>
            <a:endCxn id="37" idx="2"/>
          </p:cNvCxnSpPr>
          <p:nvPr/>
        </p:nvCxnSpPr>
        <p:spPr>
          <a:xfrm flipV="1">
            <a:off x="1668414" y="2489190"/>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45" idx="1"/>
            <a:endCxn id="40" idx="3"/>
          </p:cNvCxnSpPr>
          <p:nvPr/>
        </p:nvCxnSpPr>
        <p:spPr>
          <a:xfrm flipH="1">
            <a:off x="3438525" y="1556171"/>
            <a:ext cx="4374939" cy="2171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a:stCxn id="45" idx="1"/>
            <a:endCxn id="41" idx="3"/>
          </p:cNvCxnSpPr>
          <p:nvPr/>
        </p:nvCxnSpPr>
        <p:spPr>
          <a:xfrm flipH="1">
            <a:off x="5194300" y="1556171"/>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44" idx="3"/>
            <a:endCxn id="41" idx="0"/>
          </p:cNvCxnSpPr>
          <p:nvPr/>
        </p:nvCxnSpPr>
        <p:spPr>
          <a:xfrm>
            <a:off x="1652218" y="1705645"/>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45" idx="1"/>
            <a:endCxn id="42" idx="0"/>
          </p:cNvCxnSpPr>
          <p:nvPr/>
        </p:nvCxnSpPr>
        <p:spPr>
          <a:xfrm flipH="1">
            <a:off x="6848475" y="1556171"/>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46" idx="1"/>
            <a:endCxn id="40" idx="3"/>
          </p:cNvCxnSpPr>
          <p:nvPr/>
        </p:nvCxnSpPr>
        <p:spPr>
          <a:xfrm flipH="1" flipV="1">
            <a:off x="3438525" y="3727440"/>
            <a:ext cx="4358743" cy="4953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a:stCxn id="46" idx="1"/>
            <a:endCxn id="41" idx="3"/>
          </p:cNvCxnSpPr>
          <p:nvPr/>
        </p:nvCxnSpPr>
        <p:spPr>
          <a:xfrm flipH="1" flipV="1">
            <a:off x="5194300" y="3879840"/>
            <a:ext cx="2602968"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46" idx="1"/>
            <a:endCxn id="39" idx="2"/>
          </p:cNvCxnSpPr>
          <p:nvPr/>
        </p:nvCxnSpPr>
        <p:spPr>
          <a:xfrm flipH="1" flipV="1">
            <a:off x="6848475" y="2641590"/>
            <a:ext cx="948793" cy="15811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a:stCxn id="46" idx="1"/>
            <a:endCxn id="37" idx="3"/>
          </p:cNvCxnSpPr>
          <p:nvPr/>
        </p:nvCxnSpPr>
        <p:spPr>
          <a:xfrm flipH="1" flipV="1">
            <a:off x="3438525" y="2146290"/>
            <a:ext cx="4358743" cy="20764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stCxn id="43" idx="3"/>
            <a:endCxn id="38" idx="2"/>
          </p:cNvCxnSpPr>
          <p:nvPr/>
        </p:nvCxnSpPr>
        <p:spPr>
          <a:xfrm flipV="1">
            <a:off x="1668414" y="2489190"/>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a:stCxn id="43" idx="3"/>
            <a:endCxn id="39" idx="2"/>
          </p:cNvCxnSpPr>
          <p:nvPr/>
        </p:nvCxnSpPr>
        <p:spPr>
          <a:xfrm flipV="1">
            <a:off x="1668414" y="2641590"/>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43" idx="3"/>
            <a:endCxn id="41" idx="1"/>
          </p:cNvCxnSpPr>
          <p:nvPr/>
        </p:nvCxnSpPr>
        <p:spPr>
          <a:xfrm flipV="1">
            <a:off x="1668414" y="3879840"/>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4114800" y="4441812"/>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64" name="Straight Arrow Connector 63"/>
          <p:cNvCxnSpPr>
            <a:stCxn id="44" idx="3"/>
            <a:endCxn id="38" idx="1"/>
          </p:cNvCxnSpPr>
          <p:nvPr/>
        </p:nvCxnSpPr>
        <p:spPr>
          <a:xfrm>
            <a:off x="1652218" y="1705645"/>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flipH="1">
            <a:off x="3438525" y="1556171"/>
            <a:ext cx="4238531"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369648" y="2835781"/>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67" name="TextBox 66"/>
          <p:cNvSpPr txBox="1"/>
          <p:nvPr/>
        </p:nvSpPr>
        <p:spPr>
          <a:xfrm>
            <a:off x="7670706" y="2762240"/>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
        <p:nvSpPr>
          <p:cNvPr id="2" name="TextBox 1"/>
          <p:cNvSpPr txBox="1"/>
          <p:nvPr/>
        </p:nvSpPr>
        <p:spPr>
          <a:xfrm>
            <a:off x="863600" y="65532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3513721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131" y="200629"/>
            <a:ext cx="7507589" cy="523220"/>
          </a:xfrm>
          <a:prstGeom prst="rect">
            <a:avLst/>
          </a:prstGeom>
          <a:noFill/>
        </p:spPr>
        <p:txBody>
          <a:bodyPr wrap="none" rtlCol="0">
            <a:spAutoFit/>
          </a:bodyPr>
          <a:lstStyle/>
          <a:p>
            <a:r>
              <a:rPr lang="en-US" sz="2800" dirty="0" smtClean="0">
                <a:latin typeface="Helvetica Neue Light"/>
                <a:cs typeface="Helvetica Neue Light"/>
              </a:rPr>
              <a:t>Coded Shared Memory – Why is it challenging?</a:t>
            </a:r>
            <a:endParaRPr lang="en-US" sz="2800" dirty="0">
              <a:latin typeface="Helvetica Neue Light"/>
              <a:cs typeface="Helvetica Neue Light"/>
            </a:endParaRPr>
          </a:p>
        </p:txBody>
      </p:sp>
      <p:pic>
        <p:nvPicPr>
          <p:cNvPr id="73" name="Picture 72"/>
          <p:cNvPicPr>
            <a:picLocks noChangeAspect="1"/>
          </p:cNvPicPr>
          <p:nvPr/>
        </p:nvPicPr>
        <p:blipFill>
          <a:blip r:embed="rId2"/>
          <a:stretch>
            <a:fillRect/>
          </a:stretch>
        </p:blipFill>
        <p:spPr>
          <a:xfrm>
            <a:off x="2754266" y="1804721"/>
            <a:ext cx="711200" cy="685800"/>
          </a:xfrm>
          <a:prstGeom prst="rect">
            <a:avLst/>
          </a:prstGeom>
          <a:ln>
            <a:noFill/>
            <a:prstDash val="dot"/>
            <a:headEnd type="arrow"/>
            <a:tailEnd type="arrow"/>
          </a:ln>
        </p:spPr>
      </p:pic>
      <p:pic>
        <p:nvPicPr>
          <p:cNvPr id="74" name="Picture 73"/>
          <p:cNvPicPr>
            <a:picLocks noChangeAspect="1"/>
          </p:cNvPicPr>
          <p:nvPr/>
        </p:nvPicPr>
        <p:blipFill>
          <a:blip r:embed="rId2"/>
          <a:stretch>
            <a:fillRect/>
          </a:stretch>
        </p:blipFill>
        <p:spPr>
          <a:xfrm>
            <a:off x="4510041" y="1804721"/>
            <a:ext cx="711200" cy="685800"/>
          </a:xfrm>
          <a:prstGeom prst="rect">
            <a:avLst/>
          </a:prstGeom>
          <a:ln>
            <a:noFill/>
            <a:prstDash val="dot"/>
            <a:headEnd type="arrow"/>
            <a:tailEnd type="arrow"/>
          </a:ln>
        </p:spPr>
      </p:pic>
      <p:pic>
        <p:nvPicPr>
          <p:cNvPr id="75" name="Picture 74"/>
          <p:cNvPicPr>
            <a:picLocks noChangeAspect="1"/>
          </p:cNvPicPr>
          <p:nvPr/>
        </p:nvPicPr>
        <p:blipFill>
          <a:blip r:embed="rId2"/>
          <a:stretch>
            <a:fillRect/>
          </a:stretch>
        </p:blipFill>
        <p:spPr>
          <a:xfrm>
            <a:off x="6519816" y="1957121"/>
            <a:ext cx="711200" cy="685800"/>
          </a:xfrm>
          <a:prstGeom prst="rect">
            <a:avLst/>
          </a:prstGeom>
          <a:ln w="3175" cmpd="sng">
            <a:noFill/>
            <a:prstDash val="dot"/>
            <a:headEnd type="arrow"/>
            <a:tailEnd type="arrow"/>
          </a:ln>
        </p:spPr>
      </p:pic>
      <p:pic>
        <p:nvPicPr>
          <p:cNvPr id="76" name="Picture 75"/>
          <p:cNvPicPr>
            <a:picLocks noChangeAspect="1"/>
          </p:cNvPicPr>
          <p:nvPr/>
        </p:nvPicPr>
        <p:blipFill>
          <a:blip r:embed="rId2"/>
          <a:stretch>
            <a:fillRect/>
          </a:stretch>
        </p:blipFill>
        <p:spPr>
          <a:xfrm>
            <a:off x="2754266" y="3512871"/>
            <a:ext cx="711200" cy="685800"/>
          </a:xfrm>
          <a:prstGeom prst="rect">
            <a:avLst/>
          </a:prstGeom>
          <a:solidFill>
            <a:schemeClr val="bg2">
              <a:lumMod val="90000"/>
            </a:schemeClr>
          </a:solidFill>
          <a:ln>
            <a:noFill/>
            <a:prstDash val="dot"/>
            <a:headEnd type="arrow"/>
            <a:tailEnd type="arrow"/>
          </a:ln>
        </p:spPr>
      </p:pic>
      <p:pic>
        <p:nvPicPr>
          <p:cNvPr id="77" name="Picture 76"/>
          <p:cNvPicPr>
            <a:picLocks noChangeAspect="1"/>
          </p:cNvPicPr>
          <p:nvPr/>
        </p:nvPicPr>
        <p:blipFill>
          <a:blip r:embed="rId2"/>
          <a:stretch>
            <a:fillRect/>
          </a:stretch>
        </p:blipFill>
        <p:spPr>
          <a:xfrm>
            <a:off x="4510041" y="3538271"/>
            <a:ext cx="711200" cy="685800"/>
          </a:xfrm>
          <a:prstGeom prst="rect">
            <a:avLst/>
          </a:prstGeom>
          <a:ln>
            <a:noFill/>
            <a:prstDash val="dot"/>
            <a:headEnd type="arrow"/>
            <a:tailEnd type="arrow"/>
          </a:ln>
        </p:spPr>
      </p:pic>
      <p:pic>
        <p:nvPicPr>
          <p:cNvPr id="78" name="Picture 77"/>
          <p:cNvPicPr>
            <a:picLocks noChangeAspect="1"/>
          </p:cNvPicPr>
          <p:nvPr/>
        </p:nvPicPr>
        <p:blipFill>
          <a:blip r:embed="rId2"/>
          <a:stretch>
            <a:fillRect/>
          </a:stretch>
        </p:blipFill>
        <p:spPr>
          <a:xfrm>
            <a:off x="6519816" y="3617646"/>
            <a:ext cx="711200" cy="685800"/>
          </a:xfrm>
          <a:prstGeom prst="rect">
            <a:avLst/>
          </a:prstGeom>
          <a:ln w="3175" cmpd="sng">
            <a:noFill/>
            <a:prstDash val="dot"/>
            <a:headEnd type="arrow"/>
            <a:tailEnd type="arrow"/>
          </a:ln>
        </p:spPr>
      </p:pic>
      <p:pic>
        <p:nvPicPr>
          <p:cNvPr id="79" name="Picture 78"/>
          <p:cNvPicPr>
            <a:picLocks noChangeAspect="1"/>
          </p:cNvPicPr>
          <p:nvPr/>
        </p:nvPicPr>
        <p:blipFill>
          <a:blip r:embed="rId3"/>
          <a:stretch>
            <a:fillRect/>
          </a:stretch>
        </p:blipFill>
        <p:spPr>
          <a:xfrm>
            <a:off x="901606" y="3827196"/>
            <a:ext cx="793749" cy="793749"/>
          </a:xfrm>
          <a:prstGeom prst="rect">
            <a:avLst/>
          </a:prstGeom>
        </p:spPr>
      </p:pic>
      <p:pic>
        <p:nvPicPr>
          <p:cNvPr id="80" name="Picture 79"/>
          <p:cNvPicPr>
            <a:picLocks noChangeAspect="1"/>
          </p:cNvPicPr>
          <p:nvPr/>
        </p:nvPicPr>
        <p:blipFill>
          <a:blip r:embed="rId3"/>
          <a:stretch>
            <a:fillRect/>
          </a:stretch>
        </p:blipFill>
        <p:spPr>
          <a:xfrm>
            <a:off x="901606" y="1318199"/>
            <a:ext cx="777553" cy="777553"/>
          </a:xfrm>
          <a:prstGeom prst="rect">
            <a:avLst/>
          </a:prstGeom>
        </p:spPr>
      </p:pic>
      <p:pic>
        <p:nvPicPr>
          <p:cNvPr id="81" name="Picture 80"/>
          <p:cNvPicPr>
            <a:picLocks noChangeAspect="1"/>
          </p:cNvPicPr>
          <p:nvPr/>
        </p:nvPicPr>
        <p:blipFill>
          <a:blip r:embed="rId3"/>
          <a:stretch>
            <a:fillRect/>
          </a:stretch>
        </p:blipFill>
        <p:spPr>
          <a:xfrm>
            <a:off x="7840405" y="1168725"/>
            <a:ext cx="777553" cy="777553"/>
          </a:xfrm>
          <a:prstGeom prst="rect">
            <a:avLst/>
          </a:prstGeom>
        </p:spPr>
      </p:pic>
      <p:pic>
        <p:nvPicPr>
          <p:cNvPr id="82" name="Picture 81"/>
          <p:cNvPicPr>
            <a:picLocks noChangeAspect="1"/>
          </p:cNvPicPr>
          <p:nvPr/>
        </p:nvPicPr>
        <p:blipFill>
          <a:blip r:embed="rId3"/>
          <a:stretch>
            <a:fillRect/>
          </a:stretch>
        </p:blipFill>
        <p:spPr>
          <a:xfrm>
            <a:off x="7944904" y="3674796"/>
            <a:ext cx="793749" cy="793749"/>
          </a:xfrm>
          <a:prstGeom prst="rect">
            <a:avLst/>
          </a:prstGeom>
        </p:spPr>
      </p:pic>
      <p:cxnSp>
        <p:nvCxnSpPr>
          <p:cNvPr id="83" name="Straight Arrow Connector 82"/>
          <p:cNvCxnSpPr/>
          <p:nvPr/>
        </p:nvCxnSpPr>
        <p:spPr>
          <a:xfrm>
            <a:off x="1679159" y="1736798"/>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a:stCxn id="80" idx="3"/>
            <a:endCxn id="76" idx="1"/>
          </p:cNvCxnSpPr>
          <p:nvPr/>
        </p:nvCxnSpPr>
        <p:spPr>
          <a:xfrm>
            <a:off x="1679159" y="1706976"/>
            <a:ext cx="1075107" cy="2148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a:stCxn id="82" idx="1"/>
            <a:endCxn id="74" idx="2"/>
          </p:cNvCxnSpPr>
          <p:nvPr/>
        </p:nvCxnSpPr>
        <p:spPr>
          <a:xfrm flipH="1" flipV="1">
            <a:off x="4865641" y="2490521"/>
            <a:ext cx="3079263"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flipH="1">
            <a:off x="5267232" y="1557502"/>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a:stCxn id="79" idx="3"/>
            <a:endCxn id="73" idx="2"/>
          </p:cNvCxnSpPr>
          <p:nvPr/>
        </p:nvCxnSpPr>
        <p:spPr>
          <a:xfrm flipV="1">
            <a:off x="1695355" y="2490521"/>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8" name="Straight Arrow Connector 87"/>
          <p:cNvCxnSpPr>
            <a:stCxn id="81" idx="1"/>
            <a:endCxn id="76" idx="3"/>
          </p:cNvCxnSpPr>
          <p:nvPr/>
        </p:nvCxnSpPr>
        <p:spPr>
          <a:xfrm flipH="1">
            <a:off x="3465466" y="1557502"/>
            <a:ext cx="4374939" cy="2298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a:stCxn id="81" idx="1"/>
            <a:endCxn id="77" idx="3"/>
          </p:cNvCxnSpPr>
          <p:nvPr/>
        </p:nvCxnSpPr>
        <p:spPr>
          <a:xfrm flipH="1">
            <a:off x="5221241" y="1557502"/>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80" idx="3"/>
            <a:endCxn id="77" idx="0"/>
          </p:cNvCxnSpPr>
          <p:nvPr/>
        </p:nvCxnSpPr>
        <p:spPr>
          <a:xfrm>
            <a:off x="1679159" y="1706976"/>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1" name="Straight Arrow Connector 90"/>
          <p:cNvCxnSpPr>
            <a:stCxn id="81" idx="1"/>
            <a:endCxn id="78" idx="0"/>
          </p:cNvCxnSpPr>
          <p:nvPr/>
        </p:nvCxnSpPr>
        <p:spPr>
          <a:xfrm flipH="1">
            <a:off x="6875416" y="1557502"/>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2" name="Straight Arrow Connector 91"/>
          <p:cNvCxnSpPr/>
          <p:nvPr/>
        </p:nvCxnSpPr>
        <p:spPr>
          <a:xfrm>
            <a:off x="1679159" y="1746326"/>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82" idx="1"/>
            <a:endCxn id="76" idx="3"/>
          </p:cNvCxnSpPr>
          <p:nvPr/>
        </p:nvCxnSpPr>
        <p:spPr>
          <a:xfrm flipH="1" flipV="1">
            <a:off x="3465466" y="3855771"/>
            <a:ext cx="4479438" cy="215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4" name="Straight Arrow Connector 93"/>
          <p:cNvCxnSpPr/>
          <p:nvPr/>
        </p:nvCxnSpPr>
        <p:spPr>
          <a:xfrm flipH="1" flipV="1">
            <a:off x="5221241" y="4208196"/>
            <a:ext cx="2723663" cy="1905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5" name="Straight Arrow Connector 94"/>
          <p:cNvCxnSpPr>
            <a:stCxn id="82" idx="1"/>
            <a:endCxn id="75" idx="2"/>
          </p:cNvCxnSpPr>
          <p:nvPr/>
        </p:nvCxnSpPr>
        <p:spPr>
          <a:xfrm flipH="1" flipV="1">
            <a:off x="6875416" y="2642921"/>
            <a:ext cx="1069488" cy="14287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a:stCxn id="82" idx="1"/>
            <a:endCxn id="73" idx="3"/>
          </p:cNvCxnSpPr>
          <p:nvPr/>
        </p:nvCxnSpPr>
        <p:spPr>
          <a:xfrm flipH="1" flipV="1">
            <a:off x="3465466" y="2147621"/>
            <a:ext cx="4479438" cy="19240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79" idx="3"/>
            <a:endCxn id="74" idx="2"/>
          </p:cNvCxnSpPr>
          <p:nvPr/>
        </p:nvCxnSpPr>
        <p:spPr>
          <a:xfrm flipV="1">
            <a:off x="1695355" y="2490521"/>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a:stCxn id="79" idx="3"/>
            <a:endCxn id="75" idx="2"/>
          </p:cNvCxnSpPr>
          <p:nvPr/>
        </p:nvCxnSpPr>
        <p:spPr>
          <a:xfrm flipV="1">
            <a:off x="1695355" y="2642921"/>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9" name="Straight Arrow Connector 98"/>
          <p:cNvCxnSpPr>
            <a:stCxn id="79" idx="3"/>
            <a:endCxn id="77" idx="1"/>
          </p:cNvCxnSpPr>
          <p:nvPr/>
        </p:nvCxnSpPr>
        <p:spPr>
          <a:xfrm flipV="1">
            <a:off x="1695355" y="3881171"/>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4141741" y="4443143"/>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103" name="Straight Arrow Connector 102"/>
          <p:cNvCxnSpPr>
            <a:stCxn id="80" idx="3"/>
          </p:cNvCxnSpPr>
          <p:nvPr/>
        </p:nvCxnSpPr>
        <p:spPr>
          <a:xfrm>
            <a:off x="1679159" y="1706976"/>
            <a:ext cx="4812082" cy="55804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04" name="Straight Arrow Connector 103"/>
          <p:cNvCxnSpPr>
            <a:stCxn id="80" idx="3"/>
            <a:endCxn id="74" idx="1"/>
          </p:cNvCxnSpPr>
          <p:nvPr/>
        </p:nvCxnSpPr>
        <p:spPr>
          <a:xfrm>
            <a:off x="1679159" y="1706976"/>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123" name="Rectangle 122"/>
          <p:cNvSpPr/>
          <p:nvPr/>
        </p:nvSpPr>
        <p:spPr>
          <a:xfrm>
            <a:off x="4253926" y="1846443"/>
            <a:ext cx="1191679" cy="598901"/>
          </a:xfrm>
          <a:prstGeom prst="rect">
            <a:avLst/>
          </a:prstGeom>
          <a:solidFill>
            <a:schemeClr val="accent4">
              <a:lumMod val="40000"/>
              <a:lumOff val="60000"/>
              <a:alpha val="73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4" name="Picture 123"/>
          <p:cNvPicPr>
            <a:picLocks noChangeAspect="1"/>
          </p:cNvPicPr>
          <p:nvPr/>
        </p:nvPicPr>
        <p:blipFill>
          <a:blip r:embed="rId4"/>
          <a:stretch>
            <a:fillRect/>
          </a:stretch>
        </p:blipFill>
        <p:spPr>
          <a:xfrm>
            <a:off x="4361326" y="2041780"/>
            <a:ext cx="1001156" cy="270386"/>
          </a:xfrm>
          <a:prstGeom prst="rect">
            <a:avLst/>
          </a:prstGeom>
        </p:spPr>
      </p:pic>
      <p:sp>
        <p:nvSpPr>
          <p:cNvPr id="125" name="Rectangle 124"/>
          <p:cNvSpPr/>
          <p:nvPr/>
        </p:nvSpPr>
        <p:spPr>
          <a:xfrm>
            <a:off x="2501888" y="1841048"/>
            <a:ext cx="1191679" cy="598901"/>
          </a:xfrm>
          <a:prstGeom prst="rect">
            <a:avLst/>
          </a:prstGeom>
          <a:solidFill>
            <a:schemeClr val="accent6">
              <a:lumMod val="20000"/>
              <a:lumOff val="8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Rectangle 126"/>
          <p:cNvSpPr/>
          <p:nvPr/>
        </p:nvSpPr>
        <p:spPr>
          <a:xfrm>
            <a:off x="6279576" y="1875745"/>
            <a:ext cx="1191679" cy="598901"/>
          </a:xfrm>
          <a:prstGeom prst="rect">
            <a:avLst/>
          </a:prstGeom>
          <a:solidFill>
            <a:schemeClr val="accent3">
              <a:lumMod val="40000"/>
              <a:lumOff val="6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8" name="Picture 127"/>
          <p:cNvPicPr>
            <a:picLocks noChangeAspect="1"/>
          </p:cNvPicPr>
          <p:nvPr/>
        </p:nvPicPr>
        <p:blipFill>
          <a:blip r:embed="rId5"/>
          <a:stretch>
            <a:fillRect/>
          </a:stretch>
        </p:blipFill>
        <p:spPr>
          <a:xfrm>
            <a:off x="6420551" y="2073530"/>
            <a:ext cx="1018954" cy="275192"/>
          </a:xfrm>
          <a:prstGeom prst="rect">
            <a:avLst/>
          </a:prstGeom>
        </p:spPr>
      </p:pic>
      <p:sp>
        <p:nvSpPr>
          <p:cNvPr id="129" name="Rectangle 128"/>
          <p:cNvSpPr/>
          <p:nvPr/>
        </p:nvSpPr>
        <p:spPr>
          <a:xfrm>
            <a:off x="6247826" y="3639794"/>
            <a:ext cx="1191679" cy="598901"/>
          </a:xfrm>
          <a:prstGeom prst="rect">
            <a:avLst/>
          </a:prstGeom>
          <a:solidFill>
            <a:schemeClr val="tx2">
              <a:lumMod val="20000"/>
              <a:lumOff val="8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Rectangle 129"/>
          <p:cNvSpPr/>
          <p:nvPr/>
        </p:nvSpPr>
        <p:spPr>
          <a:xfrm>
            <a:off x="4253926" y="3587073"/>
            <a:ext cx="1191679" cy="598901"/>
          </a:xfrm>
          <a:prstGeom prst="rect">
            <a:avLst/>
          </a:prstGeom>
          <a:solidFill>
            <a:schemeClr val="bg1">
              <a:lumMod val="85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Rectangle 130"/>
          <p:cNvSpPr/>
          <p:nvPr/>
        </p:nvSpPr>
        <p:spPr>
          <a:xfrm>
            <a:off x="2543163" y="3574119"/>
            <a:ext cx="1191679" cy="598901"/>
          </a:xfrm>
          <a:prstGeom prst="rect">
            <a:avLst/>
          </a:prstGeom>
          <a:solidFill>
            <a:schemeClr val="bg2">
              <a:lumMod val="9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2" name="Picture 131"/>
          <p:cNvPicPr>
            <a:picLocks noChangeAspect="1"/>
          </p:cNvPicPr>
          <p:nvPr/>
        </p:nvPicPr>
        <p:blipFill>
          <a:blip r:embed="rId6"/>
          <a:stretch>
            <a:fillRect/>
          </a:stretch>
        </p:blipFill>
        <p:spPr>
          <a:xfrm>
            <a:off x="2686166" y="3722421"/>
            <a:ext cx="1016926" cy="274644"/>
          </a:xfrm>
          <a:prstGeom prst="rect">
            <a:avLst/>
          </a:prstGeom>
        </p:spPr>
      </p:pic>
      <p:pic>
        <p:nvPicPr>
          <p:cNvPr id="133" name="Picture 132"/>
          <p:cNvPicPr>
            <a:picLocks noChangeAspect="1"/>
          </p:cNvPicPr>
          <p:nvPr/>
        </p:nvPicPr>
        <p:blipFill>
          <a:blip r:embed="rId7"/>
          <a:stretch>
            <a:fillRect/>
          </a:stretch>
        </p:blipFill>
        <p:spPr>
          <a:xfrm>
            <a:off x="4329681" y="3738290"/>
            <a:ext cx="969301" cy="261782"/>
          </a:xfrm>
          <a:prstGeom prst="rect">
            <a:avLst/>
          </a:prstGeom>
        </p:spPr>
      </p:pic>
      <p:pic>
        <p:nvPicPr>
          <p:cNvPr id="134" name="Picture 133"/>
          <p:cNvPicPr>
            <a:picLocks noChangeAspect="1"/>
          </p:cNvPicPr>
          <p:nvPr/>
        </p:nvPicPr>
        <p:blipFill>
          <a:blip r:embed="rId8"/>
          <a:stretch>
            <a:fillRect/>
          </a:stretch>
        </p:blipFill>
        <p:spPr>
          <a:xfrm>
            <a:off x="6404676" y="3781498"/>
            <a:ext cx="972945" cy="262766"/>
          </a:xfrm>
          <a:prstGeom prst="rect">
            <a:avLst/>
          </a:prstGeom>
        </p:spPr>
      </p:pic>
      <p:sp>
        <p:nvSpPr>
          <p:cNvPr id="5" name="Slide Number Placeholder 4"/>
          <p:cNvSpPr>
            <a:spLocks noGrp="1"/>
          </p:cNvSpPr>
          <p:nvPr>
            <p:ph type="sldNum" sz="quarter" idx="12"/>
          </p:nvPr>
        </p:nvSpPr>
        <p:spPr/>
        <p:txBody>
          <a:bodyPr/>
          <a:lstStyle/>
          <a:p>
            <a:fld id="{2BAAB71D-D585-B642-9E27-EE5DC697D035}" type="slidenum">
              <a:rPr lang="en-US" smtClean="0"/>
              <a:t>39</a:t>
            </a:fld>
            <a:endParaRPr lang="en-US"/>
          </a:p>
        </p:txBody>
      </p:sp>
      <p:pic>
        <p:nvPicPr>
          <p:cNvPr id="11" name="Picture 10"/>
          <p:cNvPicPr>
            <a:picLocks noChangeAspect="1"/>
          </p:cNvPicPr>
          <p:nvPr/>
        </p:nvPicPr>
        <p:blipFill>
          <a:blip r:embed="rId9"/>
          <a:stretch>
            <a:fillRect/>
          </a:stretch>
        </p:blipFill>
        <p:spPr>
          <a:xfrm>
            <a:off x="2560011" y="1971605"/>
            <a:ext cx="1086414" cy="293411"/>
          </a:xfrm>
          <a:prstGeom prst="rect">
            <a:avLst/>
          </a:prstGeom>
        </p:spPr>
      </p:pic>
      <p:grpSp>
        <p:nvGrpSpPr>
          <p:cNvPr id="120" name="Group 119"/>
          <p:cNvGrpSpPr/>
          <p:nvPr/>
        </p:nvGrpSpPr>
        <p:grpSpPr>
          <a:xfrm>
            <a:off x="6367130" y="1931918"/>
            <a:ext cx="1010491" cy="491050"/>
            <a:chOff x="1253067" y="637401"/>
            <a:chExt cx="1422400" cy="1072939"/>
          </a:xfrm>
        </p:grpSpPr>
        <p:cxnSp>
          <p:nvCxnSpPr>
            <p:cNvPr id="121" name="Straight Connector 120"/>
            <p:cNvCxnSpPr/>
            <p:nvPr/>
          </p:nvCxnSpPr>
          <p:spPr>
            <a:xfrm>
              <a:off x="1253067" y="637401"/>
              <a:ext cx="1388534" cy="107095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flipH="1">
              <a:off x="1286933" y="639385"/>
              <a:ext cx="1388534" cy="107095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114" name="TextBox 113"/>
          <p:cNvSpPr txBox="1"/>
          <p:nvPr/>
        </p:nvSpPr>
        <p:spPr>
          <a:xfrm>
            <a:off x="369648" y="2835781"/>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115" name="TextBox 114"/>
          <p:cNvSpPr txBox="1"/>
          <p:nvPr/>
        </p:nvSpPr>
        <p:spPr>
          <a:xfrm>
            <a:off x="7670706" y="2762240"/>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Tree>
    <p:extLst>
      <p:ext uri="{BB962C8B-B14F-4D97-AF65-F5344CB8AC3E}">
        <p14:creationId xmlns:p14="http://schemas.microsoft.com/office/powerpoint/2010/main" val="15751115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84"/>
                                        </p:tgtEl>
                                        <p:attrNameLst>
                                          <p:attrName>style.opacity</p:attrName>
                                        </p:attrNameLst>
                                      </p:cBhvr>
                                      <p:to>
                                        <p:strVal val="0.25"/>
                                      </p:to>
                                    </p:set>
                                    <p:animEffect filter="image" prLst="opacity: 0.25">
                                      <p:cBhvr rctx="IE">
                                        <p:cTn id="7" dur="indefinite"/>
                                        <p:tgtEl>
                                          <p:spTgt spid="84"/>
                                        </p:tgtEl>
                                      </p:cBhvr>
                                    </p:animEffect>
                                  </p:childTnLst>
                                </p:cTn>
                              </p:par>
                              <p:par>
                                <p:cTn id="8" presetID="9" presetClass="emph" presetSubtype="0" nodeType="withEffect">
                                  <p:stCondLst>
                                    <p:cond delay="0"/>
                                  </p:stCondLst>
                                  <p:childTnLst>
                                    <p:set>
                                      <p:cBhvr rctx="PPT">
                                        <p:cTn id="9" dur="indefinite"/>
                                        <p:tgtEl>
                                          <p:spTgt spid="90"/>
                                        </p:tgtEl>
                                        <p:attrNameLst>
                                          <p:attrName>style.opacity</p:attrName>
                                        </p:attrNameLst>
                                      </p:cBhvr>
                                      <p:to>
                                        <p:strVal val="0.25"/>
                                      </p:to>
                                    </p:set>
                                    <p:animEffect filter="image" prLst="opacity: 0.25">
                                      <p:cBhvr rctx="IE">
                                        <p:cTn id="10" dur="indefinite"/>
                                        <p:tgtEl>
                                          <p:spTgt spid="90"/>
                                        </p:tgtEl>
                                      </p:cBhvr>
                                    </p:animEffect>
                                  </p:childTnLst>
                                </p:cTn>
                              </p:par>
                              <p:par>
                                <p:cTn id="11" presetID="9" presetClass="emph" presetSubtype="0" nodeType="withEffect">
                                  <p:stCondLst>
                                    <p:cond delay="0"/>
                                  </p:stCondLst>
                                  <p:childTnLst>
                                    <p:set>
                                      <p:cBhvr rctx="PPT">
                                        <p:cTn id="12" dur="indefinite"/>
                                        <p:tgtEl>
                                          <p:spTgt spid="92"/>
                                        </p:tgtEl>
                                        <p:attrNameLst>
                                          <p:attrName>style.opacity</p:attrName>
                                        </p:attrNameLst>
                                      </p:cBhvr>
                                      <p:to>
                                        <p:strVal val="0.25"/>
                                      </p:to>
                                    </p:set>
                                    <p:animEffect filter="image" prLst="opacity: 0.25">
                                      <p:cBhvr rctx="IE">
                                        <p:cTn id="13" dur="indefinite"/>
                                        <p:tgtEl>
                                          <p:spTgt spid="92"/>
                                        </p:tgtEl>
                                      </p:cBhvr>
                                    </p:animEffect>
                                  </p:childTnLst>
                                </p:cTn>
                              </p:par>
                              <p:par>
                                <p:cTn id="14" presetID="9" presetClass="emph" presetSubtype="0" nodeType="withEffect">
                                  <p:stCondLst>
                                    <p:cond delay="0"/>
                                  </p:stCondLst>
                                  <p:childTnLst>
                                    <p:set>
                                      <p:cBhvr rctx="PPT">
                                        <p:cTn id="15" dur="indefinite"/>
                                        <p:tgtEl>
                                          <p:spTgt spid="104"/>
                                        </p:tgtEl>
                                        <p:attrNameLst>
                                          <p:attrName>style.opacity</p:attrName>
                                        </p:attrNameLst>
                                      </p:cBhvr>
                                      <p:to>
                                        <p:strVal val="0.25"/>
                                      </p:to>
                                    </p:set>
                                    <p:animEffect filter="image" prLst="opacity: 0.25">
                                      <p:cBhvr rctx="IE">
                                        <p:cTn id="16" dur="indefinite"/>
                                        <p:tgtEl>
                                          <p:spTgt spid="104"/>
                                        </p:tgtEl>
                                      </p:cBhvr>
                                    </p:animEffect>
                                  </p:childTnLst>
                                </p:cTn>
                              </p:par>
                              <p:par>
                                <p:cTn id="17" presetID="9" presetClass="emph" presetSubtype="0" nodeType="withEffect">
                                  <p:stCondLst>
                                    <p:cond delay="0"/>
                                  </p:stCondLst>
                                  <p:childTnLst>
                                    <p:set>
                                      <p:cBhvr rctx="PPT">
                                        <p:cTn id="18" dur="indefinite"/>
                                        <p:tgtEl>
                                          <p:spTgt spid="103"/>
                                        </p:tgtEl>
                                        <p:attrNameLst>
                                          <p:attrName>style.opacity</p:attrName>
                                        </p:attrNameLst>
                                      </p:cBhvr>
                                      <p:to>
                                        <p:strVal val="0.25"/>
                                      </p:to>
                                    </p:set>
                                    <p:animEffect filter="image" prLst="opacity: 0.25">
                                      <p:cBhvr rctx="IE">
                                        <p:cTn id="19" dur="indefinite"/>
                                        <p:tgtEl>
                                          <p:spTgt spid="103"/>
                                        </p:tgtEl>
                                      </p:cBhvr>
                                    </p:animEffect>
                                  </p:childTnLst>
                                </p:cTn>
                              </p:par>
                              <p:par>
                                <p:cTn id="20" presetID="9" presetClass="emph" presetSubtype="0" nodeType="withEffect">
                                  <p:stCondLst>
                                    <p:cond delay="0"/>
                                  </p:stCondLst>
                                  <p:childTnLst>
                                    <p:set>
                                      <p:cBhvr rctx="PPT">
                                        <p:cTn id="21" dur="indefinite"/>
                                        <p:tgtEl>
                                          <p:spTgt spid="86"/>
                                        </p:tgtEl>
                                        <p:attrNameLst>
                                          <p:attrName>style.opacity</p:attrName>
                                        </p:attrNameLst>
                                      </p:cBhvr>
                                      <p:to>
                                        <p:strVal val="0.25"/>
                                      </p:to>
                                    </p:set>
                                    <p:animEffect filter="image" prLst="opacity: 0.25">
                                      <p:cBhvr rctx="IE">
                                        <p:cTn id="22" dur="indefinite"/>
                                        <p:tgtEl>
                                          <p:spTgt spid="86"/>
                                        </p:tgtEl>
                                      </p:cBhvr>
                                    </p:animEffect>
                                  </p:childTnLst>
                                </p:cTn>
                              </p:par>
                              <p:par>
                                <p:cTn id="23" presetID="9" presetClass="emph" presetSubtype="0" nodeType="withEffect">
                                  <p:stCondLst>
                                    <p:cond delay="0"/>
                                  </p:stCondLst>
                                  <p:childTnLst>
                                    <p:set>
                                      <p:cBhvr rctx="PPT">
                                        <p:cTn id="24" dur="indefinite"/>
                                        <p:tgtEl>
                                          <p:spTgt spid="88"/>
                                        </p:tgtEl>
                                        <p:attrNameLst>
                                          <p:attrName>style.opacity</p:attrName>
                                        </p:attrNameLst>
                                      </p:cBhvr>
                                      <p:to>
                                        <p:strVal val="0.25"/>
                                      </p:to>
                                    </p:set>
                                    <p:animEffect filter="image" prLst="opacity: 0.25">
                                      <p:cBhvr rctx="IE">
                                        <p:cTn id="25" dur="indefinite"/>
                                        <p:tgtEl>
                                          <p:spTgt spid="88"/>
                                        </p:tgtEl>
                                      </p:cBhvr>
                                    </p:animEffect>
                                  </p:childTnLst>
                                </p:cTn>
                              </p:par>
                              <p:par>
                                <p:cTn id="26" presetID="9" presetClass="emph" presetSubtype="0" nodeType="withEffect">
                                  <p:stCondLst>
                                    <p:cond delay="0"/>
                                  </p:stCondLst>
                                  <p:childTnLst>
                                    <p:set>
                                      <p:cBhvr rctx="PPT">
                                        <p:cTn id="27" dur="indefinite"/>
                                        <p:tgtEl>
                                          <p:spTgt spid="89"/>
                                        </p:tgtEl>
                                        <p:attrNameLst>
                                          <p:attrName>style.opacity</p:attrName>
                                        </p:attrNameLst>
                                      </p:cBhvr>
                                      <p:to>
                                        <p:strVal val="0.25"/>
                                      </p:to>
                                    </p:set>
                                    <p:animEffect filter="image" prLst="opacity: 0.25">
                                      <p:cBhvr rctx="IE">
                                        <p:cTn id="28" dur="indefinite"/>
                                        <p:tgtEl>
                                          <p:spTgt spid="89"/>
                                        </p:tgtEl>
                                      </p:cBhvr>
                                    </p:animEffect>
                                  </p:childTnLst>
                                </p:cTn>
                              </p:par>
                              <p:par>
                                <p:cTn id="29" presetID="9" presetClass="emph" presetSubtype="0" nodeType="withEffect">
                                  <p:stCondLst>
                                    <p:cond delay="0"/>
                                  </p:stCondLst>
                                  <p:childTnLst>
                                    <p:set>
                                      <p:cBhvr rctx="PPT">
                                        <p:cTn id="30" dur="indefinite"/>
                                        <p:tgtEl>
                                          <p:spTgt spid="91"/>
                                        </p:tgtEl>
                                        <p:attrNameLst>
                                          <p:attrName>style.opacity</p:attrName>
                                        </p:attrNameLst>
                                      </p:cBhvr>
                                      <p:to>
                                        <p:strVal val="0.25"/>
                                      </p:to>
                                    </p:set>
                                    <p:animEffect filter="image" prLst="opacity: 0.25">
                                      <p:cBhvr rctx="IE">
                                        <p:cTn id="31" dur="indefinite"/>
                                        <p:tgtEl>
                                          <p:spTgt spid="91"/>
                                        </p:tgtEl>
                                      </p:cBhvr>
                                    </p:animEffect>
                                  </p:childTnLst>
                                </p:cTn>
                              </p:par>
                              <p:par>
                                <p:cTn id="32" presetID="9" presetClass="emph" presetSubtype="0" nodeType="withEffect">
                                  <p:stCondLst>
                                    <p:cond delay="0"/>
                                  </p:stCondLst>
                                  <p:childTnLst>
                                    <p:set>
                                      <p:cBhvr rctx="PPT">
                                        <p:cTn id="33" dur="indefinite"/>
                                        <p:tgtEl>
                                          <p:spTgt spid="95"/>
                                        </p:tgtEl>
                                        <p:attrNameLst>
                                          <p:attrName>style.opacity</p:attrName>
                                        </p:attrNameLst>
                                      </p:cBhvr>
                                      <p:to>
                                        <p:strVal val="0.25"/>
                                      </p:to>
                                    </p:set>
                                    <p:animEffect filter="image" prLst="opacity: 0.25">
                                      <p:cBhvr rctx="IE">
                                        <p:cTn id="34" dur="indefinite"/>
                                        <p:tgtEl>
                                          <p:spTgt spid="95"/>
                                        </p:tgtEl>
                                      </p:cBhvr>
                                    </p:animEffect>
                                  </p:childTnLst>
                                </p:cTn>
                              </p:par>
                              <p:par>
                                <p:cTn id="35" presetID="9" presetClass="emph" presetSubtype="0" nodeType="withEffect">
                                  <p:stCondLst>
                                    <p:cond delay="0"/>
                                  </p:stCondLst>
                                  <p:childTnLst>
                                    <p:set>
                                      <p:cBhvr rctx="PPT">
                                        <p:cTn id="36" dur="indefinite"/>
                                        <p:tgtEl>
                                          <p:spTgt spid="85"/>
                                        </p:tgtEl>
                                        <p:attrNameLst>
                                          <p:attrName>style.opacity</p:attrName>
                                        </p:attrNameLst>
                                      </p:cBhvr>
                                      <p:to>
                                        <p:strVal val="0.25"/>
                                      </p:to>
                                    </p:set>
                                    <p:animEffect filter="image" prLst="opacity: 0.25">
                                      <p:cBhvr rctx="IE">
                                        <p:cTn id="37" dur="indefinite"/>
                                        <p:tgtEl>
                                          <p:spTgt spid="85"/>
                                        </p:tgtEl>
                                      </p:cBhvr>
                                    </p:animEffect>
                                  </p:childTnLst>
                                </p:cTn>
                              </p:par>
                              <p:par>
                                <p:cTn id="38" presetID="9" presetClass="emph" presetSubtype="0" nodeType="withEffect">
                                  <p:stCondLst>
                                    <p:cond delay="0"/>
                                  </p:stCondLst>
                                  <p:childTnLst>
                                    <p:set>
                                      <p:cBhvr rctx="PPT">
                                        <p:cTn id="39" dur="indefinite"/>
                                        <p:tgtEl>
                                          <p:spTgt spid="96"/>
                                        </p:tgtEl>
                                        <p:attrNameLst>
                                          <p:attrName>style.opacity</p:attrName>
                                        </p:attrNameLst>
                                      </p:cBhvr>
                                      <p:to>
                                        <p:strVal val="0.25"/>
                                      </p:to>
                                    </p:set>
                                    <p:animEffect filter="image" prLst="opacity: 0.25">
                                      <p:cBhvr rctx="IE">
                                        <p:cTn id="40" dur="indefinite"/>
                                        <p:tgtEl>
                                          <p:spTgt spid="96"/>
                                        </p:tgtEl>
                                      </p:cBhvr>
                                    </p:animEffect>
                                  </p:childTnLst>
                                </p:cTn>
                              </p:par>
                              <p:par>
                                <p:cTn id="41" presetID="9" presetClass="emph" presetSubtype="0" nodeType="withEffect">
                                  <p:stCondLst>
                                    <p:cond delay="0"/>
                                  </p:stCondLst>
                                  <p:childTnLst>
                                    <p:set>
                                      <p:cBhvr rctx="PPT">
                                        <p:cTn id="42" dur="indefinite"/>
                                        <p:tgtEl>
                                          <p:spTgt spid="94"/>
                                        </p:tgtEl>
                                        <p:attrNameLst>
                                          <p:attrName>style.opacity</p:attrName>
                                        </p:attrNameLst>
                                      </p:cBhvr>
                                      <p:to>
                                        <p:strVal val="0.25"/>
                                      </p:to>
                                    </p:set>
                                    <p:animEffect filter="image" prLst="opacity: 0.25">
                                      <p:cBhvr rctx="IE">
                                        <p:cTn id="43" dur="indefinite"/>
                                        <p:tgtEl>
                                          <p:spTgt spid="94"/>
                                        </p:tgtEl>
                                      </p:cBhvr>
                                    </p:animEffect>
                                  </p:childTnLst>
                                </p:cTn>
                              </p:par>
                              <p:par>
                                <p:cTn id="44" presetID="9" presetClass="emph" presetSubtype="0" nodeType="withEffect">
                                  <p:stCondLst>
                                    <p:cond delay="0"/>
                                  </p:stCondLst>
                                  <p:childTnLst>
                                    <p:set>
                                      <p:cBhvr rctx="PPT">
                                        <p:cTn id="45" dur="indefinite"/>
                                        <p:tgtEl>
                                          <p:spTgt spid="82"/>
                                        </p:tgtEl>
                                        <p:attrNameLst>
                                          <p:attrName>style.opacity</p:attrName>
                                        </p:attrNameLst>
                                      </p:cBhvr>
                                      <p:to>
                                        <p:strVal val="0.25"/>
                                      </p:to>
                                    </p:set>
                                    <p:animEffect filter="image" prLst="opacity: 0.25">
                                      <p:cBhvr rctx="IE">
                                        <p:cTn id="46" dur="indefinite"/>
                                        <p:tgtEl>
                                          <p:spTgt spid="82"/>
                                        </p:tgtEl>
                                      </p:cBhvr>
                                    </p:animEffect>
                                  </p:childTnLst>
                                </p:cTn>
                              </p:par>
                              <p:par>
                                <p:cTn id="47" presetID="9" presetClass="emph" presetSubtype="0" nodeType="withEffect">
                                  <p:stCondLst>
                                    <p:cond delay="0"/>
                                  </p:stCondLst>
                                  <p:childTnLst>
                                    <p:set>
                                      <p:cBhvr rctx="PPT">
                                        <p:cTn id="48" dur="indefinite"/>
                                        <p:tgtEl>
                                          <p:spTgt spid="79"/>
                                        </p:tgtEl>
                                        <p:attrNameLst>
                                          <p:attrName>style.opacity</p:attrName>
                                        </p:attrNameLst>
                                      </p:cBhvr>
                                      <p:to>
                                        <p:strVal val="0.25"/>
                                      </p:to>
                                    </p:set>
                                    <p:animEffect filter="image" prLst="opacity: 0.25">
                                      <p:cBhvr rctx="IE">
                                        <p:cTn id="49" dur="indefinite"/>
                                        <p:tgtEl>
                                          <p:spTgt spid="79"/>
                                        </p:tgtEl>
                                      </p:cBhvr>
                                    </p:animEffect>
                                  </p:childTnLst>
                                </p:cTn>
                              </p:par>
                              <p:par>
                                <p:cTn id="50" presetID="9" presetClass="emph" presetSubtype="0" nodeType="withEffect">
                                  <p:stCondLst>
                                    <p:cond delay="0"/>
                                  </p:stCondLst>
                                  <p:childTnLst>
                                    <p:set>
                                      <p:cBhvr rctx="PPT">
                                        <p:cTn id="51" dur="indefinite"/>
                                        <p:tgtEl>
                                          <p:spTgt spid="80"/>
                                        </p:tgtEl>
                                        <p:attrNameLst>
                                          <p:attrName>style.opacity</p:attrName>
                                        </p:attrNameLst>
                                      </p:cBhvr>
                                      <p:to>
                                        <p:strVal val="0.25"/>
                                      </p:to>
                                    </p:set>
                                    <p:animEffect filter="image" prLst="opacity: 0.25">
                                      <p:cBhvr rctx="IE">
                                        <p:cTn id="52" dur="indefinite"/>
                                        <p:tgtEl>
                                          <p:spTgt spid="80"/>
                                        </p:tgtEl>
                                      </p:cBhvr>
                                    </p:animEffect>
                                  </p:childTnLst>
                                </p:cTn>
                              </p:par>
                              <p:par>
                                <p:cTn id="53" presetID="9" presetClass="emph" presetSubtype="0" nodeType="withEffect">
                                  <p:stCondLst>
                                    <p:cond delay="0"/>
                                  </p:stCondLst>
                                  <p:childTnLst>
                                    <p:set>
                                      <p:cBhvr rctx="PPT">
                                        <p:cTn id="54" dur="indefinite"/>
                                        <p:tgtEl>
                                          <p:spTgt spid="75"/>
                                        </p:tgtEl>
                                        <p:attrNameLst>
                                          <p:attrName>style.opacity</p:attrName>
                                        </p:attrNameLst>
                                      </p:cBhvr>
                                      <p:to>
                                        <p:strVal val="0.25"/>
                                      </p:to>
                                    </p:set>
                                    <p:animEffect filter="image" prLst="opacity: 0.25">
                                      <p:cBhvr rctx="IE">
                                        <p:cTn id="55" dur="indefinite"/>
                                        <p:tgtEl>
                                          <p:spTgt spid="75"/>
                                        </p:tgtEl>
                                      </p:cBhvr>
                                    </p:animEffect>
                                  </p:childTnLst>
                                </p:cTn>
                              </p:par>
                              <p:par>
                                <p:cTn id="56" presetID="9" presetClass="emph" presetSubtype="0" nodeType="withEffect">
                                  <p:stCondLst>
                                    <p:cond delay="0"/>
                                  </p:stCondLst>
                                  <p:childTnLst>
                                    <p:set>
                                      <p:cBhvr rctx="PPT">
                                        <p:cTn id="57" dur="indefinite"/>
                                        <p:tgtEl>
                                          <p:spTgt spid="103"/>
                                        </p:tgtEl>
                                        <p:attrNameLst>
                                          <p:attrName>style.opacity</p:attrName>
                                        </p:attrNameLst>
                                      </p:cBhvr>
                                      <p:to>
                                        <p:strVal val="0.25"/>
                                      </p:to>
                                    </p:set>
                                    <p:animEffect filter="image" prLst="opacity: 0.25">
                                      <p:cBhvr rctx="IE">
                                        <p:cTn id="58" dur="indefinite"/>
                                        <p:tgtEl>
                                          <p:spTgt spid="103"/>
                                        </p:tgtEl>
                                      </p:cBhvr>
                                    </p:animEffect>
                                  </p:childTnLst>
                                </p:cTn>
                              </p:par>
                              <p:par>
                                <p:cTn id="59" presetID="9" presetClass="emph" presetSubtype="0" nodeType="withEffect">
                                  <p:stCondLst>
                                    <p:cond delay="0"/>
                                  </p:stCondLst>
                                  <p:childTnLst>
                                    <p:set>
                                      <p:cBhvr rctx="PPT">
                                        <p:cTn id="60" dur="indefinite"/>
                                        <p:tgtEl>
                                          <p:spTgt spid="74"/>
                                        </p:tgtEl>
                                        <p:attrNameLst>
                                          <p:attrName>style.opacity</p:attrName>
                                        </p:attrNameLst>
                                      </p:cBhvr>
                                      <p:to>
                                        <p:strVal val="0.25"/>
                                      </p:to>
                                    </p:set>
                                    <p:animEffect filter="image" prLst="opacity: 0.25">
                                      <p:cBhvr rctx="IE">
                                        <p:cTn id="61" dur="indefinite"/>
                                        <p:tgtEl>
                                          <p:spTgt spid="74"/>
                                        </p:tgtEl>
                                      </p:cBhvr>
                                    </p:animEffect>
                                  </p:childTnLst>
                                </p:cTn>
                              </p:par>
                              <p:par>
                                <p:cTn id="62" presetID="9" presetClass="emph" presetSubtype="0" nodeType="withEffect">
                                  <p:stCondLst>
                                    <p:cond delay="0"/>
                                  </p:stCondLst>
                                  <p:childTnLst>
                                    <p:set>
                                      <p:cBhvr rctx="PPT">
                                        <p:cTn id="63" dur="indefinite"/>
                                        <p:tgtEl>
                                          <p:spTgt spid="104"/>
                                        </p:tgtEl>
                                        <p:attrNameLst>
                                          <p:attrName>style.opacity</p:attrName>
                                        </p:attrNameLst>
                                      </p:cBhvr>
                                      <p:to>
                                        <p:strVal val="0.25"/>
                                      </p:to>
                                    </p:set>
                                    <p:animEffect filter="image" prLst="opacity: 0.25">
                                      <p:cBhvr rctx="IE">
                                        <p:cTn id="64" dur="indefinite"/>
                                        <p:tgtEl>
                                          <p:spTgt spid="104"/>
                                        </p:tgtEl>
                                      </p:cBhvr>
                                    </p:animEffect>
                                  </p:childTnLst>
                                </p:cTn>
                              </p:par>
                              <p:par>
                                <p:cTn id="65" presetID="9" presetClass="emph" presetSubtype="0" nodeType="withEffect">
                                  <p:stCondLst>
                                    <p:cond delay="0"/>
                                  </p:stCondLst>
                                  <p:childTnLst>
                                    <p:set>
                                      <p:cBhvr rctx="PPT">
                                        <p:cTn id="66" dur="indefinite"/>
                                        <p:tgtEl>
                                          <p:spTgt spid="73"/>
                                        </p:tgtEl>
                                        <p:attrNameLst>
                                          <p:attrName>style.opacity</p:attrName>
                                        </p:attrNameLst>
                                      </p:cBhvr>
                                      <p:to>
                                        <p:strVal val="0.25"/>
                                      </p:to>
                                    </p:set>
                                    <p:animEffect filter="image" prLst="opacity: 0.25">
                                      <p:cBhvr rctx="IE">
                                        <p:cTn id="67" dur="indefinite"/>
                                        <p:tgtEl>
                                          <p:spTgt spid="73"/>
                                        </p:tgtEl>
                                      </p:cBhvr>
                                    </p:animEffect>
                                  </p:childTnLst>
                                </p:cTn>
                              </p:par>
                              <p:par>
                                <p:cTn id="68" presetID="9" presetClass="emph" presetSubtype="0" nodeType="withEffect">
                                  <p:stCondLst>
                                    <p:cond delay="0"/>
                                  </p:stCondLst>
                                  <p:childTnLst>
                                    <p:set>
                                      <p:cBhvr rctx="PPT">
                                        <p:cTn id="69" dur="indefinite"/>
                                        <p:tgtEl>
                                          <p:spTgt spid="76"/>
                                        </p:tgtEl>
                                        <p:attrNameLst>
                                          <p:attrName>style.opacity</p:attrName>
                                        </p:attrNameLst>
                                      </p:cBhvr>
                                      <p:to>
                                        <p:strVal val="0.25"/>
                                      </p:to>
                                    </p:set>
                                    <p:animEffect filter="image" prLst="opacity: 0.25">
                                      <p:cBhvr rctx="IE">
                                        <p:cTn id="70" dur="indefinite"/>
                                        <p:tgtEl>
                                          <p:spTgt spid="76"/>
                                        </p:tgtEl>
                                      </p:cBhvr>
                                    </p:animEffect>
                                  </p:childTnLst>
                                </p:cTn>
                              </p:par>
                              <p:par>
                                <p:cTn id="71" presetID="9" presetClass="emph" presetSubtype="0" nodeType="withEffect">
                                  <p:stCondLst>
                                    <p:cond delay="0"/>
                                  </p:stCondLst>
                                  <p:childTnLst>
                                    <p:set>
                                      <p:cBhvr rctx="PPT">
                                        <p:cTn id="72" dur="indefinite"/>
                                        <p:tgtEl>
                                          <p:spTgt spid="77"/>
                                        </p:tgtEl>
                                        <p:attrNameLst>
                                          <p:attrName>style.opacity</p:attrName>
                                        </p:attrNameLst>
                                      </p:cBhvr>
                                      <p:to>
                                        <p:strVal val="0.25"/>
                                      </p:to>
                                    </p:set>
                                    <p:animEffect filter="image" prLst="opacity: 0.25">
                                      <p:cBhvr rctx="IE">
                                        <p:cTn id="73" dur="indefinite"/>
                                        <p:tgtEl>
                                          <p:spTgt spid="77"/>
                                        </p:tgtEl>
                                      </p:cBhvr>
                                    </p:animEffect>
                                  </p:childTnLst>
                                </p:cTn>
                              </p:par>
                              <p:par>
                                <p:cTn id="74" presetID="9" presetClass="emph" presetSubtype="0" nodeType="withEffect">
                                  <p:stCondLst>
                                    <p:cond delay="0"/>
                                  </p:stCondLst>
                                  <p:childTnLst>
                                    <p:set>
                                      <p:cBhvr rctx="PPT">
                                        <p:cTn id="75" dur="indefinite"/>
                                        <p:tgtEl>
                                          <p:spTgt spid="78"/>
                                        </p:tgtEl>
                                        <p:attrNameLst>
                                          <p:attrName>style.opacity</p:attrName>
                                        </p:attrNameLst>
                                      </p:cBhvr>
                                      <p:to>
                                        <p:strVal val="0.25"/>
                                      </p:to>
                                    </p:set>
                                    <p:animEffect filter="image" prLst="opacity: 0.25">
                                      <p:cBhvr rctx="IE">
                                        <p:cTn id="76" dur="indefinite"/>
                                        <p:tgtEl>
                                          <p:spTgt spid="78"/>
                                        </p:tgtEl>
                                      </p:cBhvr>
                                    </p:animEffect>
                                  </p:childTnLst>
                                </p:cTn>
                              </p:par>
                              <p:par>
                                <p:cTn id="77" presetID="9" presetClass="emph" presetSubtype="0" nodeType="withEffect">
                                  <p:stCondLst>
                                    <p:cond delay="0"/>
                                  </p:stCondLst>
                                  <p:childTnLst>
                                    <p:set>
                                      <p:cBhvr rctx="PPT">
                                        <p:cTn id="78" dur="indefinite"/>
                                        <p:tgtEl>
                                          <p:spTgt spid="99"/>
                                        </p:tgtEl>
                                        <p:attrNameLst>
                                          <p:attrName>style.opacity</p:attrName>
                                        </p:attrNameLst>
                                      </p:cBhvr>
                                      <p:to>
                                        <p:strVal val="0.25"/>
                                      </p:to>
                                    </p:set>
                                    <p:animEffect filter="image" prLst="opacity: 0.25">
                                      <p:cBhvr rctx="IE">
                                        <p:cTn id="79" dur="indefinite"/>
                                        <p:tgtEl>
                                          <p:spTgt spid="99"/>
                                        </p:tgtEl>
                                      </p:cBhvr>
                                    </p:animEffect>
                                  </p:childTnLst>
                                </p:cTn>
                              </p:par>
                              <p:par>
                                <p:cTn id="80" presetID="9" presetClass="emph" presetSubtype="0" nodeType="withEffect">
                                  <p:stCondLst>
                                    <p:cond delay="0"/>
                                  </p:stCondLst>
                                  <p:childTnLst>
                                    <p:set>
                                      <p:cBhvr rctx="PPT">
                                        <p:cTn id="81" dur="indefinite"/>
                                        <p:tgtEl>
                                          <p:spTgt spid="94"/>
                                        </p:tgtEl>
                                        <p:attrNameLst>
                                          <p:attrName>style.opacity</p:attrName>
                                        </p:attrNameLst>
                                      </p:cBhvr>
                                      <p:to>
                                        <p:strVal val="0.25"/>
                                      </p:to>
                                    </p:set>
                                    <p:animEffect filter="image" prLst="opacity: 0.25">
                                      <p:cBhvr rctx="IE">
                                        <p:cTn id="82" dur="indefinite"/>
                                        <p:tgtEl>
                                          <p:spTgt spid="94"/>
                                        </p:tgtEl>
                                      </p:cBhvr>
                                    </p:animEffect>
                                  </p:childTnLst>
                                </p:cTn>
                              </p:par>
                              <p:par>
                                <p:cTn id="83" presetID="9" presetClass="emph" presetSubtype="0" nodeType="withEffect">
                                  <p:stCondLst>
                                    <p:cond delay="0"/>
                                  </p:stCondLst>
                                  <p:childTnLst>
                                    <p:set>
                                      <p:cBhvr rctx="PPT">
                                        <p:cTn id="84" dur="indefinite"/>
                                        <p:tgtEl>
                                          <p:spTgt spid="104"/>
                                        </p:tgtEl>
                                        <p:attrNameLst>
                                          <p:attrName>style.opacity</p:attrName>
                                        </p:attrNameLst>
                                      </p:cBhvr>
                                      <p:to>
                                        <p:strVal val="0.25"/>
                                      </p:to>
                                    </p:set>
                                    <p:animEffect filter="image" prLst="opacity: 0.25">
                                      <p:cBhvr rctx="IE">
                                        <p:cTn id="85" dur="indefinite"/>
                                        <p:tgtEl>
                                          <p:spTgt spid="104"/>
                                        </p:tgtEl>
                                      </p:cBhvr>
                                    </p:animEffect>
                                  </p:childTnLst>
                                </p:cTn>
                              </p:par>
                              <p:par>
                                <p:cTn id="86" presetID="9" presetClass="emph" presetSubtype="0" nodeType="withEffect">
                                  <p:stCondLst>
                                    <p:cond delay="0"/>
                                  </p:stCondLst>
                                  <p:childTnLst>
                                    <p:set>
                                      <p:cBhvr rctx="PPT">
                                        <p:cTn id="87" dur="indefinite"/>
                                        <p:tgtEl>
                                          <p:spTgt spid="87"/>
                                        </p:tgtEl>
                                        <p:attrNameLst>
                                          <p:attrName>style.opacity</p:attrName>
                                        </p:attrNameLst>
                                      </p:cBhvr>
                                      <p:to>
                                        <p:strVal val="0.25"/>
                                      </p:to>
                                    </p:set>
                                    <p:animEffect filter="image" prLst="opacity: 0.25">
                                      <p:cBhvr rctx="IE">
                                        <p:cTn id="88" dur="indefinite"/>
                                        <p:tgtEl>
                                          <p:spTgt spid="87"/>
                                        </p:tgtEl>
                                      </p:cBhvr>
                                    </p:animEffect>
                                  </p:childTnLst>
                                </p:cTn>
                              </p:par>
                              <p:par>
                                <p:cTn id="89" presetID="9" presetClass="emph" presetSubtype="0" nodeType="withEffect">
                                  <p:stCondLst>
                                    <p:cond delay="0"/>
                                  </p:stCondLst>
                                  <p:childTnLst>
                                    <p:set>
                                      <p:cBhvr rctx="PPT">
                                        <p:cTn id="90" dur="indefinite"/>
                                        <p:tgtEl>
                                          <p:spTgt spid="98"/>
                                        </p:tgtEl>
                                        <p:attrNameLst>
                                          <p:attrName>style.opacity</p:attrName>
                                        </p:attrNameLst>
                                      </p:cBhvr>
                                      <p:to>
                                        <p:strVal val="0.25"/>
                                      </p:to>
                                    </p:set>
                                    <p:animEffect filter="image" prLst="opacity: 0.25">
                                      <p:cBhvr rctx="IE">
                                        <p:cTn id="91" dur="indefinite"/>
                                        <p:tgtEl>
                                          <p:spTgt spid="98"/>
                                        </p:tgtEl>
                                      </p:cBhvr>
                                    </p:animEffect>
                                  </p:childTnLst>
                                </p:cTn>
                              </p:par>
                              <p:par>
                                <p:cTn id="92" presetID="9" presetClass="emph" presetSubtype="0" nodeType="withEffect">
                                  <p:stCondLst>
                                    <p:cond delay="0"/>
                                  </p:stCondLst>
                                  <p:childTnLst>
                                    <p:set>
                                      <p:cBhvr rctx="PPT">
                                        <p:cTn id="93" dur="indefinite"/>
                                        <p:tgtEl>
                                          <p:spTgt spid="99"/>
                                        </p:tgtEl>
                                        <p:attrNameLst>
                                          <p:attrName>style.opacity</p:attrName>
                                        </p:attrNameLst>
                                      </p:cBhvr>
                                      <p:to>
                                        <p:strVal val="0.25"/>
                                      </p:to>
                                    </p:set>
                                    <p:animEffect filter="image" prLst="opacity: 0.25">
                                      <p:cBhvr rctx="IE">
                                        <p:cTn id="94" dur="indefinite"/>
                                        <p:tgtEl>
                                          <p:spTgt spid="99"/>
                                        </p:tgtEl>
                                      </p:cBhvr>
                                    </p:animEffect>
                                  </p:childTnLst>
                                </p:cTn>
                              </p:par>
                              <p:par>
                                <p:cTn id="95" presetID="9" presetClass="emph" presetSubtype="0" nodeType="withEffect">
                                  <p:stCondLst>
                                    <p:cond delay="0"/>
                                  </p:stCondLst>
                                  <p:childTnLst>
                                    <p:set>
                                      <p:cBhvr rctx="PPT">
                                        <p:cTn id="96" dur="indefinite"/>
                                        <p:tgtEl>
                                          <p:spTgt spid="94"/>
                                        </p:tgtEl>
                                        <p:attrNameLst>
                                          <p:attrName>style.opacity</p:attrName>
                                        </p:attrNameLst>
                                      </p:cBhvr>
                                      <p:to>
                                        <p:strVal val="0.25"/>
                                      </p:to>
                                    </p:set>
                                    <p:animEffect filter="image" prLst="opacity: 0.25">
                                      <p:cBhvr rctx="IE">
                                        <p:cTn id="97" dur="indefinite"/>
                                        <p:tgtEl>
                                          <p:spTgt spid="94"/>
                                        </p:tgtEl>
                                      </p:cBhvr>
                                    </p:animEffect>
                                  </p:childTnLst>
                                </p:cTn>
                              </p:par>
                              <p:par>
                                <p:cTn id="98" presetID="9" presetClass="emph" presetSubtype="0" nodeType="withEffect">
                                  <p:stCondLst>
                                    <p:cond delay="0"/>
                                  </p:stCondLst>
                                  <p:childTnLst>
                                    <p:set>
                                      <p:cBhvr rctx="PPT">
                                        <p:cTn id="99" dur="indefinite"/>
                                        <p:tgtEl>
                                          <p:spTgt spid="93"/>
                                        </p:tgtEl>
                                        <p:attrNameLst>
                                          <p:attrName>style.opacity</p:attrName>
                                        </p:attrNameLst>
                                      </p:cBhvr>
                                      <p:to>
                                        <p:strVal val="0.25"/>
                                      </p:to>
                                    </p:set>
                                    <p:animEffect filter="image" prLst="opacity: 0.25">
                                      <p:cBhvr rctx="IE">
                                        <p:cTn id="100" dur="indefinite"/>
                                        <p:tgtEl>
                                          <p:spTgt spid="93"/>
                                        </p:tgtEl>
                                      </p:cBhvr>
                                    </p:animEffect>
                                  </p:childTnLst>
                                </p:cTn>
                              </p:par>
                              <p:par>
                                <p:cTn id="101" presetID="9" presetClass="emph" presetSubtype="0" nodeType="withEffect">
                                  <p:stCondLst>
                                    <p:cond delay="0"/>
                                  </p:stCondLst>
                                  <p:childTnLst>
                                    <p:set>
                                      <p:cBhvr rctx="PPT">
                                        <p:cTn id="102" dur="indefinite"/>
                                        <p:tgtEl>
                                          <p:spTgt spid="92"/>
                                        </p:tgtEl>
                                        <p:attrNameLst>
                                          <p:attrName>style.opacity</p:attrName>
                                        </p:attrNameLst>
                                      </p:cBhvr>
                                      <p:to>
                                        <p:strVal val="0.25"/>
                                      </p:to>
                                    </p:set>
                                    <p:animEffect filter="image" prLst="opacity: 0.25">
                                      <p:cBhvr rctx="IE">
                                        <p:cTn id="103" dur="indefinite"/>
                                        <p:tgtEl>
                                          <p:spTgt spid="92"/>
                                        </p:tgtEl>
                                      </p:cBhvr>
                                    </p:animEffect>
                                  </p:childTnLst>
                                </p:cTn>
                              </p:par>
                              <p:par>
                                <p:cTn id="104" presetID="9" presetClass="emph" presetSubtype="0" nodeType="withEffect">
                                  <p:stCondLst>
                                    <p:cond delay="0"/>
                                  </p:stCondLst>
                                  <p:childTnLst>
                                    <p:set>
                                      <p:cBhvr rctx="PPT">
                                        <p:cTn id="105" dur="indefinite"/>
                                        <p:tgtEl>
                                          <p:spTgt spid="83"/>
                                        </p:tgtEl>
                                        <p:attrNameLst>
                                          <p:attrName>style.opacity</p:attrName>
                                        </p:attrNameLst>
                                      </p:cBhvr>
                                      <p:to>
                                        <p:strVal val="0.25"/>
                                      </p:to>
                                    </p:set>
                                    <p:animEffect filter="image" prLst="opacity: 0.25">
                                      <p:cBhvr rctx="IE">
                                        <p:cTn id="106" dur="indefinite"/>
                                        <p:tgtEl>
                                          <p:spTgt spid="83"/>
                                        </p:tgtEl>
                                      </p:cBhvr>
                                    </p:animEffect>
                                  </p:childTnLst>
                                </p:cTn>
                              </p:par>
                              <p:par>
                                <p:cTn id="107" presetID="9" presetClass="emph" presetSubtype="0" nodeType="withEffect">
                                  <p:stCondLst>
                                    <p:cond delay="0"/>
                                  </p:stCondLst>
                                  <p:childTnLst>
                                    <p:set>
                                      <p:cBhvr rctx="PPT">
                                        <p:cTn id="108" dur="indefinite"/>
                                        <p:tgtEl>
                                          <p:spTgt spid="97"/>
                                        </p:tgtEl>
                                        <p:attrNameLst>
                                          <p:attrName>style.opacity</p:attrName>
                                        </p:attrNameLst>
                                      </p:cBhvr>
                                      <p:to>
                                        <p:strVal val="0.5"/>
                                      </p:to>
                                    </p:set>
                                    <p:animEffect filter="image" prLst="opacity: 0.5">
                                      <p:cBhvr rctx="IE">
                                        <p:cTn id="109" dur="indefinite"/>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Helvetica Neue Light"/>
                <a:cs typeface="Helvetica Neue Light"/>
              </a:rPr>
              <a:t>Locality, Repair Bandwidth, Caching and Content Distribution</a:t>
            </a:r>
          </a:p>
          <a:p>
            <a:pPr lvl="1"/>
            <a:r>
              <a:rPr lang="en-US" sz="1800" dirty="0" smtClean="0">
                <a:latin typeface="Helvetica Neue Light"/>
                <a:cs typeface="Helvetica Neue Light"/>
              </a:rPr>
              <a:t>[</a:t>
            </a:r>
            <a:r>
              <a:rPr lang="en-US" sz="1800" dirty="0" err="1" smtClean="0">
                <a:latin typeface="Helvetica Neue Light"/>
                <a:cs typeface="Helvetica Neue Light"/>
              </a:rPr>
              <a:t>Gopalan</a:t>
            </a:r>
            <a:r>
              <a:rPr lang="en-US" sz="1800" dirty="0" smtClean="0">
                <a:latin typeface="Helvetica Neue Light"/>
                <a:cs typeface="Helvetica Neue Light"/>
              </a:rPr>
              <a:t> et. al 2011, </a:t>
            </a:r>
            <a:r>
              <a:rPr lang="en-US" sz="1800" dirty="0" err="1" smtClean="0">
                <a:latin typeface="Helvetica Neue Light"/>
                <a:cs typeface="Helvetica Neue Light"/>
              </a:rPr>
              <a:t>Dimakis</a:t>
            </a:r>
            <a:r>
              <a:rPr lang="en-US" sz="1800" dirty="0" smtClean="0">
                <a:latin typeface="Helvetica Neue Light"/>
                <a:cs typeface="Helvetica Neue Light"/>
              </a:rPr>
              <a:t>-Godfrey-Wu-Wainwright- 10, Wu-</a:t>
            </a:r>
            <a:r>
              <a:rPr lang="en-US" sz="1800" dirty="0" err="1" smtClean="0">
                <a:latin typeface="Helvetica Neue Light"/>
                <a:cs typeface="Helvetica Neue Light"/>
              </a:rPr>
              <a:t>Dimakis</a:t>
            </a:r>
            <a:r>
              <a:rPr lang="en-US" sz="1800" dirty="0" smtClean="0">
                <a:latin typeface="Helvetica Neue Light"/>
                <a:cs typeface="Helvetica Neue Light"/>
              </a:rPr>
              <a:t> 09, </a:t>
            </a:r>
            <a:r>
              <a:rPr lang="en-US" sz="1800" dirty="0" err="1" smtClean="0">
                <a:latin typeface="Helvetica Neue Light"/>
                <a:cs typeface="Helvetica Neue Light"/>
              </a:rPr>
              <a:t>Niesen</a:t>
            </a:r>
            <a:r>
              <a:rPr lang="en-US" sz="1800" dirty="0" smtClean="0">
                <a:latin typeface="Helvetica Neue Light"/>
                <a:cs typeface="Helvetica Neue Light"/>
              </a:rPr>
              <a:t>-Ali 12] </a:t>
            </a:r>
          </a:p>
          <a:p>
            <a:pPr marL="0" indent="0">
              <a:buNone/>
            </a:pPr>
            <a:endParaRPr lang="en-US" sz="2800" dirty="0">
              <a:latin typeface="Helvetica Neue Light"/>
              <a:cs typeface="Helvetica Neue Light"/>
            </a:endParaRPr>
          </a:p>
          <a:p>
            <a:r>
              <a:rPr lang="en-US" sz="2800" dirty="0" smtClean="0">
                <a:latin typeface="Helvetica Neue Light"/>
                <a:cs typeface="Helvetica Neue Light"/>
              </a:rPr>
              <a:t>Queuing theory</a:t>
            </a:r>
            <a:endParaRPr lang="en-US" sz="2800" dirty="0">
              <a:latin typeface="Helvetica Neue Light"/>
              <a:cs typeface="Helvetica Neue Light"/>
            </a:endParaRPr>
          </a:p>
          <a:p>
            <a:pPr lvl="1"/>
            <a:r>
              <a:rPr lang="en-US" sz="1800" dirty="0" smtClean="0">
                <a:latin typeface="Helvetica Neue Light"/>
                <a:cs typeface="Helvetica Neue Light"/>
              </a:rPr>
              <a:t>[</a:t>
            </a:r>
            <a:r>
              <a:rPr lang="en-US" sz="1800" dirty="0" err="1" smtClean="0">
                <a:latin typeface="Helvetica Neue Light"/>
                <a:cs typeface="Helvetica Neue Light"/>
              </a:rPr>
              <a:t>Ferner-Medard-Soljanin</a:t>
            </a:r>
            <a:r>
              <a:rPr lang="en-US" sz="1800" dirty="0" smtClean="0">
                <a:latin typeface="Helvetica Neue Light"/>
                <a:cs typeface="Helvetica Neue Light"/>
              </a:rPr>
              <a:t> 12, Joshi-Liu-</a:t>
            </a:r>
            <a:r>
              <a:rPr lang="en-US" sz="1800" dirty="0" err="1" smtClean="0">
                <a:latin typeface="Helvetica Neue Light"/>
                <a:cs typeface="Helvetica Neue Light"/>
              </a:rPr>
              <a:t>Soljanin</a:t>
            </a:r>
            <a:r>
              <a:rPr lang="en-US" sz="1800" dirty="0" smtClean="0">
                <a:latin typeface="Helvetica Neue Light"/>
                <a:cs typeface="Helvetica Neue Light"/>
              </a:rPr>
              <a:t> 12, Shah-Lee-</a:t>
            </a:r>
            <a:r>
              <a:rPr lang="en-US" sz="1800" dirty="0" err="1" smtClean="0">
                <a:latin typeface="Helvetica Neue Light"/>
                <a:cs typeface="Helvetica Neue Light"/>
              </a:rPr>
              <a:t>Ramchandran</a:t>
            </a:r>
            <a:r>
              <a:rPr lang="en-US" sz="1800" dirty="0" smtClean="0">
                <a:latin typeface="Helvetica Neue Light"/>
                <a:cs typeface="Helvetica Neue Light"/>
              </a:rPr>
              <a:t> 12]</a:t>
            </a:r>
          </a:p>
          <a:p>
            <a:pPr marL="0" indent="0">
              <a:buNone/>
            </a:pPr>
            <a:endParaRPr lang="en-US" sz="2800" dirty="0">
              <a:latin typeface="Helvetica Neue Light"/>
              <a:cs typeface="Helvetica Neue Light"/>
            </a:endParaRPr>
          </a:p>
        </p:txBody>
      </p:sp>
      <p:sp>
        <p:nvSpPr>
          <p:cNvPr id="4" name="TextBox 3"/>
          <p:cNvSpPr txBox="1"/>
          <p:nvPr/>
        </p:nvSpPr>
        <p:spPr>
          <a:xfrm>
            <a:off x="457200" y="288377"/>
            <a:ext cx="7872786" cy="646331"/>
          </a:xfrm>
          <a:prstGeom prst="rect">
            <a:avLst/>
          </a:prstGeom>
          <a:noFill/>
        </p:spPr>
        <p:txBody>
          <a:bodyPr wrap="none" rtlCol="0">
            <a:spAutoFit/>
          </a:bodyPr>
          <a:lstStyle/>
          <a:p>
            <a:r>
              <a:rPr lang="en-US" sz="3600" dirty="0" smtClean="0">
                <a:latin typeface="Helvetica Neue Light"/>
                <a:cs typeface="Helvetica Neue Light"/>
              </a:rPr>
              <a:t>Erasure Coding for Distributed Storage</a:t>
            </a:r>
            <a:endParaRPr lang="en-US" sz="3600" dirty="0">
              <a:latin typeface="Helvetica Neue Light"/>
              <a:cs typeface="Helvetica Neue Light"/>
            </a:endParaRPr>
          </a:p>
        </p:txBody>
      </p:sp>
    </p:spTree>
    <p:extLst>
      <p:ext uri="{BB962C8B-B14F-4D97-AF65-F5344CB8AC3E}">
        <p14:creationId xmlns:p14="http://schemas.microsoft.com/office/powerpoint/2010/main" val="11350313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131" y="200629"/>
            <a:ext cx="7507589" cy="523220"/>
          </a:xfrm>
          <a:prstGeom prst="rect">
            <a:avLst/>
          </a:prstGeom>
          <a:noFill/>
        </p:spPr>
        <p:txBody>
          <a:bodyPr wrap="none" rtlCol="0">
            <a:spAutoFit/>
          </a:bodyPr>
          <a:lstStyle/>
          <a:p>
            <a:r>
              <a:rPr lang="en-US" sz="2800" dirty="0" smtClean="0">
                <a:latin typeface="Helvetica Neue Light"/>
                <a:cs typeface="Helvetica Neue Light"/>
              </a:rPr>
              <a:t>Coded Shared Memory – Why is it challenging?</a:t>
            </a:r>
            <a:endParaRPr lang="en-US" sz="2800" dirty="0">
              <a:latin typeface="Helvetica Neue Light"/>
              <a:cs typeface="Helvetica Neue Light"/>
            </a:endParaRPr>
          </a:p>
        </p:txBody>
      </p:sp>
      <p:pic>
        <p:nvPicPr>
          <p:cNvPr id="73" name="Picture 72"/>
          <p:cNvPicPr>
            <a:picLocks noChangeAspect="1"/>
          </p:cNvPicPr>
          <p:nvPr/>
        </p:nvPicPr>
        <p:blipFill>
          <a:blip r:embed="rId2"/>
          <a:stretch>
            <a:fillRect/>
          </a:stretch>
        </p:blipFill>
        <p:spPr>
          <a:xfrm>
            <a:off x="2754266" y="1804721"/>
            <a:ext cx="711200" cy="685800"/>
          </a:xfrm>
          <a:prstGeom prst="rect">
            <a:avLst/>
          </a:prstGeom>
          <a:ln>
            <a:noFill/>
            <a:prstDash val="dot"/>
            <a:headEnd type="arrow"/>
            <a:tailEnd type="arrow"/>
          </a:ln>
        </p:spPr>
      </p:pic>
      <p:pic>
        <p:nvPicPr>
          <p:cNvPr id="74" name="Picture 73"/>
          <p:cNvPicPr>
            <a:picLocks noChangeAspect="1"/>
          </p:cNvPicPr>
          <p:nvPr/>
        </p:nvPicPr>
        <p:blipFill>
          <a:blip r:embed="rId2"/>
          <a:stretch>
            <a:fillRect/>
          </a:stretch>
        </p:blipFill>
        <p:spPr>
          <a:xfrm>
            <a:off x="4510041" y="1804721"/>
            <a:ext cx="711200" cy="685800"/>
          </a:xfrm>
          <a:prstGeom prst="rect">
            <a:avLst/>
          </a:prstGeom>
          <a:ln>
            <a:noFill/>
            <a:prstDash val="dot"/>
            <a:headEnd type="arrow"/>
            <a:tailEnd type="arrow"/>
          </a:ln>
        </p:spPr>
      </p:pic>
      <p:pic>
        <p:nvPicPr>
          <p:cNvPr id="75" name="Picture 74"/>
          <p:cNvPicPr>
            <a:picLocks noChangeAspect="1"/>
          </p:cNvPicPr>
          <p:nvPr/>
        </p:nvPicPr>
        <p:blipFill>
          <a:blip r:embed="rId2"/>
          <a:stretch>
            <a:fillRect/>
          </a:stretch>
        </p:blipFill>
        <p:spPr>
          <a:xfrm>
            <a:off x="6519816" y="1957121"/>
            <a:ext cx="711200" cy="685800"/>
          </a:xfrm>
          <a:prstGeom prst="rect">
            <a:avLst/>
          </a:prstGeom>
          <a:ln w="3175" cmpd="sng">
            <a:noFill/>
            <a:prstDash val="dot"/>
            <a:headEnd type="arrow"/>
            <a:tailEnd type="arrow"/>
          </a:ln>
        </p:spPr>
      </p:pic>
      <p:pic>
        <p:nvPicPr>
          <p:cNvPr id="76" name="Picture 75"/>
          <p:cNvPicPr>
            <a:picLocks noChangeAspect="1"/>
          </p:cNvPicPr>
          <p:nvPr/>
        </p:nvPicPr>
        <p:blipFill>
          <a:blip r:embed="rId2"/>
          <a:stretch>
            <a:fillRect/>
          </a:stretch>
        </p:blipFill>
        <p:spPr>
          <a:xfrm>
            <a:off x="2754266" y="3512871"/>
            <a:ext cx="711200" cy="685800"/>
          </a:xfrm>
          <a:prstGeom prst="rect">
            <a:avLst/>
          </a:prstGeom>
          <a:solidFill>
            <a:schemeClr val="bg2">
              <a:lumMod val="90000"/>
            </a:schemeClr>
          </a:solidFill>
          <a:ln>
            <a:noFill/>
            <a:prstDash val="dot"/>
            <a:headEnd type="arrow"/>
            <a:tailEnd type="arrow"/>
          </a:ln>
        </p:spPr>
      </p:pic>
      <p:pic>
        <p:nvPicPr>
          <p:cNvPr id="77" name="Picture 76"/>
          <p:cNvPicPr>
            <a:picLocks noChangeAspect="1"/>
          </p:cNvPicPr>
          <p:nvPr/>
        </p:nvPicPr>
        <p:blipFill>
          <a:blip r:embed="rId2"/>
          <a:stretch>
            <a:fillRect/>
          </a:stretch>
        </p:blipFill>
        <p:spPr>
          <a:xfrm>
            <a:off x="4510041" y="3538271"/>
            <a:ext cx="711200" cy="685800"/>
          </a:xfrm>
          <a:prstGeom prst="rect">
            <a:avLst/>
          </a:prstGeom>
          <a:ln>
            <a:noFill/>
            <a:prstDash val="dot"/>
            <a:headEnd type="arrow"/>
            <a:tailEnd type="arrow"/>
          </a:ln>
        </p:spPr>
      </p:pic>
      <p:pic>
        <p:nvPicPr>
          <p:cNvPr id="78" name="Picture 77"/>
          <p:cNvPicPr>
            <a:picLocks noChangeAspect="1"/>
          </p:cNvPicPr>
          <p:nvPr/>
        </p:nvPicPr>
        <p:blipFill>
          <a:blip r:embed="rId2"/>
          <a:stretch>
            <a:fillRect/>
          </a:stretch>
        </p:blipFill>
        <p:spPr>
          <a:xfrm>
            <a:off x="6519816" y="3617646"/>
            <a:ext cx="711200" cy="685800"/>
          </a:xfrm>
          <a:prstGeom prst="rect">
            <a:avLst/>
          </a:prstGeom>
          <a:ln w="3175" cmpd="sng">
            <a:noFill/>
            <a:prstDash val="dot"/>
            <a:headEnd type="arrow"/>
            <a:tailEnd type="arrow"/>
          </a:ln>
        </p:spPr>
      </p:pic>
      <p:pic>
        <p:nvPicPr>
          <p:cNvPr id="79" name="Picture 78"/>
          <p:cNvPicPr>
            <a:picLocks noChangeAspect="1"/>
          </p:cNvPicPr>
          <p:nvPr/>
        </p:nvPicPr>
        <p:blipFill>
          <a:blip r:embed="rId3"/>
          <a:stretch>
            <a:fillRect/>
          </a:stretch>
        </p:blipFill>
        <p:spPr>
          <a:xfrm>
            <a:off x="901606" y="3827196"/>
            <a:ext cx="793749" cy="793749"/>
          </a:xfrm>
          <a:prstGeom prst="rect">
            <a:avLst/>
          </a:prstGeom>
        </p:spPr>
      </p:pic>
      <p:pic>
        <p:nvPicPr>
          <p:cNvPr id="80" name="Picture 79"/>
          <p:cNvPicPr>
            <a:picLocks noChangeAspect="1"/>
          </p:cNvPicPr>
          <p:nvPr/>
        </p:nvPicPr>
        <p:blipFill>
          <a:blip r:embed="rId3"/>
          <a:stretch>
            <a:fillRect/>
          </a:stretch>
        </p:blipFill>
        <p:spPr>
          <a:xfrm>
            <a:off x="901606" y="1318199"/>
            <a:ext cx="777553" cy="777553"/>
          </a:xfrm>
          <a:prstGeom prst="rect">
            <a:avLst/>
          </a:prstGeom>
        </p:spPr>
      </p:pic>
      <p:pic>
        <p:nvPicPr>
          <p:cNvPr id="81" name="Picture 80"/>
          <p:cNvPicPr>
            <a:picLocks noChangeAspect="1"/>
          </p:cNvPicPr>
          <p:nvPr/>
        </p:nvPicPr>
        <p:blipFill>
          <a:blip r:embed="rId3"/>
          <a:stretch>
            <a:fillRect/>
          </a:stretch>
        </p:blipFill>
        <p:spPr>
          <a:xfrm>
            <a:off x="7840405" y="1168725"/>
            <a:ext cx="777553" cy="777553"/>
          </a:xfrm>
          <a:prstGeom prst="rect">
            <a:avLst/>
          </a:prstGeom>
        </p:spPr>
      </p:pic>
      <p:pic>
        <p:nvPicPr>
          <p:cNvPr id="82" name="Picture 81"/>
          <p:cNvPicPr>
            <a:picLocks noChangeAspect="1"/>
          </p:cNvPicPr>
          <p:nvPr/>
        </p:nvPicPr>
        <p:blipFill>
          <a:blip r:embed="rId3"/>
          <a:stretch>
            <a:fillRect/>
          </a:stretch>
        </p:blipFill>
        <p:spPr>
          <a:xfrm>
            <a:off x="7944904" y="3674796"/>
            <a:ext cx="793749" cy="793749"/>
          </a:xfrm>
          <a:prstGeom prst="rect">
            <a:avLst/>
          </a:prstGeom>
        </p:spPr>
      </p:pic>
      <p:cxnSp>
        <p:nvCxnSpPr>
          <p:cNvPr id="83" name="Straight Arrow Connector 82"/>
          <p:cNvCxnSpPr/>
          <p:nvPr/>
        </p:nvCxnSpPr>
        <p:spPr>
          <a:xfrm>
            <a:off x="1679159" y="1736798"/>
            <a:ext cx="1075107"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a:stCxn id="80" idx="3"/>
            <a:endCxn id="76" idx="1"/>
          </p:cNvCxnSpPr>
          <p:nvPr/>
        </p:nvCxnSpPr>
        <p:spPr>
          <a:xfrm>
            <a:off x="1679159" y="1706976"/>
            <a:ext cx="1075107" cy="21487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a:stCxn id="82" idx="1"/>
            <a:endCxn id="74" idx="2"/>
          </p:cNvCxnSpPr>
          <p:nvPr/>
        </p:nvCxnSpPr>
        <p:spPr>
          <a:xfrm flipH="1" flipV="1">
            <a:off x="4865641" y="2490521"/>
            <a:ext cx="3079263"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p:nvPr/>
        </p:nvCxnSpPr>
        <p:spPr>
          <a:xfrm flipH="1">
            <a:off x="5267232" y="1557502"/>
            <a:ext cx="2619164" cy="59011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a:stCxn id="79" idx="3"/>
            <a:endCxn id="73" idx="2"/>
          </p:cNvCxnSpPr>
          <p:nvPr/>
        </p:nvCxnSpPr>
        <p:spPr>
          <a:xfrm flipV="1">
            <a:off x="1695355" y="2490521"/>
            <a:ext cx="1414511"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8" name="Straight Arrow Connector 87"/>
          <p:cNvCxnSpPr>
            <a:stCxn id="81" idx="1"/>
            <a:endCxn id="76" idx="3"/>
          </p:cNvCxnSpPr>
          <p:nvPr/>
        </p:nvCxnSpPr>
        <p:spPr>
          <a:xfrm flipH="1">
            <a:off x="3465466" y="1557502"/>
            <a:ext cx="4374939" cy="2298269"/>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a:stCxn id="81" idx="1"/>
            <a:endCxn id="77" idx="3"/>
          </p:cNvCxnSpPr>
          <p:nvPr/>
        </p:nvCxnSpPr>
        <p:spPr>
          <a:xfrm flipH="1">
            <a:off x="5221241" y="1557502"/>
            <a:ext cx="2619164" cy="2323669"/>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80" idx="3"/>
            <a:endCxn id="77" idx="0"/>
          </p:cNvCxnSpPr>
          <p:nvPr/>
        </p:nvCxnSpPr>
        <p:spPr>
          <a:xfrm>
            <a:off x="1679159" y="1706976"/>
            <a:ext cx="3186482" cy="183129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1" name="Straight Arrow Connector 90"/>
          <p:cNvCxnSpPr>
            <a:stCxn id="81" idx="1"/>
            <a:endCxn id="78" idx="0"/>
          </p:cNvCxnSpPr>
          <p:nvPr/>
        </p:nvCxnSpPr>
        <p:spPr>
          <a:xfrm flipH="1">
            <a:off x="6875416" y="1557502"/>
            <a:ext cx="964989" cy="2060144"/>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2" name="Straight Arrow Connector 91"/>
          <p:cNvCxnSpPr/>
          <p:nvPr/>
        </p:nvCxnSpPr>
        <p:spPr>
          <a:xfrm>
            <a:off x="1679159" y="1746326"/>
            <a:ext cx="4824461" cy="2225567"/>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82" idx="1"/>
            <a:endCxn id="76" idx="3"/>
          </p:cNvCxnSpPr>
          <p:nvPr/>
        </p:nvCxnSpPr>
        <p:spPr>
          <a:xfrm flipH="1" flipV="1">
            <a:off x="3465466" y="3855771"/>
            <a:ext cx="4479438" cy="215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4" name="Straight Arrow Connector 93"/>
          <p:cNvCxnSpPr/>
          <p:nvPr/>
        </p:nvCxnSpPr>
        <p:spPr>
          <a:xfrm flipH="1" flipV="1">
            <a:off x="5221241" y="4208196"/>
            <a:ext cx="2723663" cy="1905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5" name="Straight Arrow Connector 94"/>
          <p:cNvCxnSpPr>
            <a:stCxn id="82" idx="1"/>
            <a:endCxn id="75" idx="2"/>
          </p:cNvCxnSpPr>
          <p:nvPr/>
        </p:nvCxnSpPr>
        <p:spPr>
          <a:xfrm flipH="1" flipV="1">
            <a:off x="6875416" y="2642921"/>
            <a:ext cx="1069488" cy="1428750"/>
          </a:xfrm>
          <a:prstGeom prst="straightConnector1">
            <a:avLst/>
          </a:prstGeom>
          <a:ln w="3175"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a:stCxn id="82" idx="1"/>
            <a:endCxn id="73" idx="3"/>
          </p:cNvCxnSpPr>
          <p:nvPr/>
        </p:nvCxnSpPr>
        <p:spPr>
          <a:xfrm flipH="1" flipV="1">
            <a:off x="3465466" y="2147621"/>
            <a:ext cx="4479438" cy="19240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79" idx="3"/>
            <a:endCxn id="74" idx="2"/>
          </p:cNvCxnSpPr>
          <p:nvPr/>
        </p:nvCxnSpPr>
        <p:spPr>
          <a:xfrm flipV="1">
            <a:off x="1695355" y="2490521"/>
            <a:ext cx="3170286" cy="17335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a:stCxn id="79" idx="3"/>
            <a:endCxn id="75" idx="2"/>
          </p:cNvCxnSpPr>
          <p:nvPr/>
        </p:nvCxnSpPr>
        <p:spPr>
          <a:xfrm flipV="1">
            <a:off x="1695355" y="2642921"/>
            <a:ext cx="5180061" cy="158115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99" name="Straight Arrow Connector 98"/>
          <p:cNvCxnSpPr>
            <a:stCxn id="79" idx="3"/>
            <a:endCxn id="77" idx="1"/>
          </p:cNvCxnSpPr>
          <p:nvPr/>
        </p:nvCxnSpPr>
        <p:spPr>
          <a:xfrm flipV="1">
            <a:off x="1695355" y="3881171"/>
            <a:ext cx="2814686" cy="34290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sp>
        <p:nvSpPr>
          <p:cNvPr id="102" name="TextBox 101"/>
          <p:cNvSpPr txBox="1"/>
          <p:nvPr/>
        </p:nvSpPr>
        <p:spPr>
          <a:xfrm>
            <a:off x="4141741" y="4443143"/>
            <a:ext cx="941283" cy="369332"/>
          </a:xfrm>
          <a:prstGeom prst="rect">
            <a:avLst/>
          </a:prstGeom>
          <a:noFill/>
        </p:spPr>
        <p:txBody>
          <a:bodyPr wrap="none" rtlCol="0">
            <a:spAutoFit/>
          </a:bodyPr>
          <a:lstStyle/>
          <a:p>
            <a:r>
              <a:rPr lang="en-US" dirty="0" smtClean="0">
                <a:latin typeface="Helvetica Neue Light"/>
                <a:cs typeface="Helvetica Neue Light"/>
              </a:rPr>
              <a:t>Servers</a:t>
            </a:r>
            <a:endParaRPr lang="en-US" dirty="0">
              <a:latin typeface="Helvetica Neue Light"/>
              <a:cs typeface="Helvetica Neue Light"/>
            </a:endParaRPr>
          </a:p>
        </p:txBody>
      </p:sp>
      <p:cxnSp>
        <p:nvCxnSpPr>
          <p:cNvPr id="103" name="Straight Arrow Connector 102"/>
          <p:cNvCxnSpPr>
            <a:stCxn id="80" idx="3"/>
          </p:cNvCxnSpPr>
          <p:nvPr/>
        </p:nvCxnSpPr>
        <p:spPr>
          <a:xfrm>
            <a:off x="1679159" y="1706976"/>
            <a:ext cx="4812082" cy="558040"/>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cxnSp>
        <p:nvCxnSpPr>
          <p:cNvPr id="104" name="Straight Arrow Connector 103"/>
          <p:cNvCxnSpPr>
            <a:stCxn id="80" idx="3"/>
            <a:endCxn id="74" idx="1"/>
          </p:cNvCxnSpPr>
          <p:nvPr/>
        </p:nvCxnSpPr>
        <p:spPr>
          <a:xfrm>
            <a:off x="1679159" y="1706976"/>
            <a:ext cx="2830882" cy="440645"/>
          </a:xfrm>
          <a:prstGeom prst="straightConnector1">
            <a:avLst/>
          </a:prstGeom>
          <a:ln w="6350" cmpd="sng">
            <a:prstDash val="dot"/>
            <a:headEnd type="arrow"/>
            <a:tailEnd type="arrow"/>
          </a:ln>
        </p:spPr>
        <p:style>
          <a:lnRef idx="2">
            <a:schemeClr val="accent1"/>
          </a:lnRef>
          <a:fillRef idx="0">
            <a:schemeClr val="accent1"/>
          </a:fillRef>
          <a:effectRef idx="1">
            <a:schemeClr val="accent1"/>
          </a:effectRef>
          <a:fontRef idx="minor">
            <a:schemeClr val="tx1"/>
          </a:fontRef>
        </p:style>
      </p:cxnSp>
      <p:grpSp>
        <p:nvGrpSpPr>
          <p:cNvPr id="105" name="Group 104"/>
          <p:cNvGrpSpPr/>
          <p:nvPr/>
        </p:nvGrpSpPr>
        <p:grpSpPr>
          <a:xfrm>
            <a:off x="322986" y="1507166"/>
            <a:ext cx="712740" cy="399619"/>
            <a:chOff x="142875" y="860858"/>
            <a:chExt cx="712740" cy="399619"/>
          </a:xfrm>
        </p:grpSpPr>
        <p:sp>
          <p:nvSpPr>
            <p:cNvPr id="106" name="Rectangle 105"/>
            <p:cNvSpPr/>
            <p:nvPr/>
          </p:nvSpPr>
          <p:spPr>
            <a:xfrm>
              <a:off x="142875" y="860858"/>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7" name="Picture 106"/>
            <p:cNvPicPr>
              <a:picLocks noChangeAspect="1"/>
            </p:cNvPicPr>
            <p:nvPr/>
          </p:nvPicPr>
          <p:blipFill>
            <a:blip r:embed="rId4"/>
            <a:stretch>
              <a:fillRect/>
            </a:stretch>
          </p:blipFill>
          <p:spPr>
            <a:xfrm>
              <a:off x="210194" y="860859"/>
              <a:ext cx="550171" cy="339272"/>
            </a:xfrm>
            <a:prstGeom prst="rect">
              <a:avLst/>
            </a:prstGeom>
          </p:spPr>
        </p:pic>
      </p:grpSp>
      <p:sp>
        <p:nvSpPr>
          <p:cNvPr id="123" name="Rectangle 122"/>
          <p:cNvSpPr/>
          <p:nvPr/>
        </p:nvSpPr>
        <p:spPr>
          <a:xfrm>
            <a:off x="4253926" y="1846443"/>
            <a:ext cx="1191679" cy="598901"/>
          </a:xfrm>
          <a:prstGeom prst="rect">
            <a:avLst/>
          </a:prstGeom>
          <a:solidFill>
            <a:schemeClr val="accent4">
              <a:lumMod val="40000"/>
              <a:lumOff val="60000"/>
              <a:alpha val="73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4" name="Picture 123"/>
          <p:cNvPicPr>
            <a:picLocks noChangeAspect="1"/>
          </p:cNvPicPr>
          <p:nvPr/>
        </p:nvPicPr>
        <p:blipFill>
          <a:blip r:embed="rId5"/>
          <a:stretch>
            <a:fillRect/>
          </a:stretch>
        </p:blipFill>
        <p:spPr>
          <a:xfrm>
            <a:off x="4361326" y="2041780"/>
            <a:ext cx="1001156" cy="270386"/>
          </a:xfrm>
          <a:prstGeom prst="rect">
            <a:avLst/>
          </a:prstGeom>
        </p:spPr>
      </p:pic>
      <p:sp>
        <p:nvSpPr>
          <p:cNvPr id="125" name="Rectangle 124"/>
          <p:cNvSpPr/>
          <p:nvPr/>
        </p:nvSpPr>
        <p:spPr>
          <a:xfrm>
            <a:off x="2501888" y="1841048"/>
            <a:ext cx="1191679" cy="598901"/>
          </a:xfrm>
          <a:prstGeom prst="rect">
            <a:avLst/>
          </a:prstGeom>
          <a:solidFill>
            <a:schemeClr val="accent6">
              <a:lumMod val="20000"/>
              <a:lumOff val="8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Rectangle 126"/>
          <p:cNvSpPr/>
          <p:nvPr/>
        </p:nvSpPr>
        <p:spPr>
          <a:xfrm>
            <a:off x="6279576" y="1875745"/>
            <a:ext cx="1191679" cy="598901"/>
          </a:xfrm>
          <a:prstGeom prst="rect">
            <a:avLst/>
          </a:prstGeom>
          <a:solidFill>
            <a:schemeClr val="accent3">
              <a:lumMod val="40000"/>
              <a:lumOff val="6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8" name="Picture 127"/>
          <p:cNvPicPr>
            <a:picLocks noChangeAspect="1"/>
          </p:cNvPicPr>
          <p:nvPr/>
        </p:nvPicPr>
        <p:blipFill>
          <a:blip r:embed="rId6"/>
          <a:stretch>
            <a:fillRect/>
          </a:stretch>
        </p:blipFill>
        <p:spPr>
          <a:xfrm>
            <a:off x="6420551" y="2073530"/>
            <a:ext cx="1018954" cy="275192"/>
          </a:xfrm>
          <a:prstGeom prst="rect">
            <a:avLst/>
          </a:prstGeom>
        </p:spPr>
      </p:pic>
      <p:sp>
        <p:nvSpPr>
          <p:cNvPr id="129" name="Rectangle 128"/>
          <p:cNvSpPr/>
          <p:nvPr/>
        </p:nvSpPr>
        <p:spPr>
          <a:xfrm>
            <a:off x="6247826" y="3639794"/>
            <a:ext cx="1191679" cy="598901"/>
          </a:xfrm>
          <a:prstGeom prst="rect">
            <a:avLst/>
          </a:prstGeom>
          <a:solidFill>
            <a:schemeClr val="tx2">
              <a:lumMod val="20000"/>
              <a:lumOff val="8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Rectangle 129"/>
          <p:cNvSpPr/>
          <p:nvPr/>
        </p:nvSpPr>
        <p:spPr>
          <a:xfrm>
            <a:off x="4253926" y="3587073"/>
            <a:ext cx="1191679" cy="598901"/>
          </a:xfrm>
          <a:prstGeom prst="rect">
            <a:avLst/>
          </a:prstGeom>
          <a:solidFill>
            <a:schemeClr val="bg1">
              <a:lumMod val="85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1" name="Rectangle 130"/>
          <p:cNvSpPr/>
          <p:nvPr/>
        </p:nvSpPr>
        <p:spPr>
          <a:xfrm>
            <a:off x="2543163" y="3574119"/>
            <a:ext cx="1191679" cy="598901"/>
          </a:xfrm>
          <a:prstGeom prst="rect">
            <a:avLst/>
          </a:prstGeom>
          <a:solidFill>
            <a:schemeClr val="bg2">
              <a:lumMod val="9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2" name="Picture 131"/>
          <p:cNvPicPr>
            <a:picLocks noChangeAspect="1"/>
          </p:cNvPicPr>
          <p:nvPr/>
        </p:nvPicPr>
        <p:blipFill>
          <a:blip r:embed="rId7"/>
          <a:stretch>
            <a:fillRect/>
          </a:stretch>
        </p:blipFill>
        <p:spPr>
          <a:xfrm>
            <a:off x="2686166" y="3722421"/>
            <a:ext cx="1016926" cy="274644"/>
          </a:xfrm>
          <a:prstGeom prst="rect">
            <a:avLst/>
          </a:prstGeom>
        </p:spPr>
      </p:pic>
      <p:pic>
        <p:nvPicPr>
          <p:cNvPr id="133" name="Picture 132"/>
          <p:cNvPicPr>
            <a:picLocks noChangeAspect="1"/>
          </p:cNvPicPr>
          <p:nvPr/>
        </p:nvPicPr>
        <p:blipFill>
          <a:blip r:embed="rId8"/>
          <a:stretch>
            <a:fillRect/>
          </a:stretch>
        </p:blipFill>
        <p:spPr>
          <a:xfrm>
            <a:off x="4329681" y="3738290"/>
            <a:ext cx="969301" cy="261782"/>
          </a:xfrm>
          <a:prstGeom prst="rect">
            <a:avLst/>
          </a:prstGeom>
        </p:spPr>
      </p:pic>
      <p:pic>
        <p:nvPicPr>
          <p:cNvPr id="134" name="Picture 133"/>
          <p:cNvPicPr>
            <a:picLocks noChangeAspect="1"/>
          </p:cNvPicPr>
          <p:nvPr/>
        </p:nvPicPr>
        <p:blipFill>
          <a:blip r:embed="rId9"/>
          <a:stretch>
            <a:fillRect/>
          </a:stretch>
        </p:blipFill>
        <p:spPr>
          <a:xfrm>
            <a:off x="6404676" y="3781498"/>
            <a:ext cx="972945" cy="262766"/>
          </a:xfrm>
          <a:prstGeom prst="rect">
            <a:avLst/>
          </a:prstGeom>
        </p:spPr>
      </p:pic>
      <p:grpSp>
        <p:nvGrpSpPr>
          <p:cNvPr id="135" name="Group 134"/>
          <p:cNvGrpSpPr/>
          <p:nvPr/>
        </p:nvGrpSpPr>
        <p:grpSpPr>
          <a:xfrm>
            <a:off x="2754266" y="2427968"/>
            <a:ext cx="712740" cy="399619"/>
            <a:chOff x="1632120" y="3924302"/>
            <a:chExt cx="712740" cy="399619"/>
          </a:xfrm>
        </p:grpSpPr>
        <p:sp>
          <p:nvSpPr>
            <p:cNvPr id="136" name="Rectangle 135"/>
            <p:cNvSpPr/>
            <p:nvPr/>
          </p:nvSpPr>
          <p:spPr>
            <a:xfrm>
              <a:off x="1632120" y="3924302"/>
              <a:ext cx="712740" cy="399619"/>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7" name="Picture 136"/>
            <p:cNvPicPr>
              <a:picLocks noChangeAspect="1"/>
            </p:cNvPicPr>
            <p:nvPr/>
          </p:nvPicPr>
          <p:blipFill>
            <a:blip r:embed="rId10"/>
            <a:stretch>
              <a:fillRect/>
            </a:stretch>
          </p:blipFill>
          <p:spPr>
            <a:xfrm>
              <a:off x="1681114" y="3956567"/>
              <a:ext cx="645667" cy="318529"/>
            </a:xfrm>
            <a:prstGeom prst="rect">
              <a:avLst/>
            </a:prstGeom>
          </p:spPr>
        </p:pic>
      </p:grpSp>
      <p:grpSp>
        <p:nvGrpSpPr>
          <p:cNvPr id="138" name="Group 137"/>
          <p:cNvGrpSpPr/>
          <p:nvPr/>
        </p:nvGrpSpPr>
        <p:grpSpPr>
          <a:xfrm>
            <a:off x="4464664" y="2426768"/>
            <a:ext cx="712740" cy="399619"/>
            <a:chOff x="3372146" y="4076702"/>
            <a:chExt cx="712740" cy="399619"/>
          </a:xfrm>
          <a:solidFill>
            <a:schemeClr val="accent4">
              <a:lumMod val="40000"/>
              <a:lumOff val="60000"/>
            </a:schemeClr>
          </a:solidFill>
        </p:grpSpPr>
        <p:sp>
          <p:nvSpPr>
            <p:cNvPr id="139" name="Rectangle 138"/>
            <p:cNvSpPr/>
            <p:nvPr/>
          </p:nvSpPr>
          <p:spPr>
            <a:xfrm>
              <a:off x="3372146" y="4076702"/>
              <a:ext cx="712740" cy="399619"/>
            </a:xfrm>
            <a:prstGeom prst="rec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0" name="Picture 139"/>
            <p:cNvPicPr>
              <a:picLocks noChangeAspect="1"/>
            </p:cNvPicPr>
            <p:nvPr/>
          </p:nvPicPr>
          <p:blipFill>
            <a:blip r:embed="rId11"/>
            <a:stretch>
              <a:fillRect/>
            </a:stretch>
          </p:blipFill>
          <p:spPr>
            <a:xfrm>
              <a:off x="3403599" y="4093610"/>
              <a:ext cx="665411" cy="328270"/>
            </a:xfrm>
            <a:prstGeom prst="rect">
              <a:avLst/>
            </a:prstGeom>
            <a:grpFill/>
          </p:spPr>
        </p:pic>
      </p:grpSp>
      <p:grpSp>
        <p:nvGrpSpPr>
          <p:cNvPr id="141" name="Group 140"/>
          <p:cNvGrpSpPr/>
          <p:nvPr/>
        </p:nvGrpSpPr>
        <p:grpSpPr>
          <a:xfrm>
            <a:off x="6387236" y="2554236"/>
            <a:ext cx="712740" cy="399619"/>
            <a:chOff x="5953125" y="3590928"/>
            <a:chExt cx="712740" cy="399619"/>
          </a:xfrm>
          <a:solidFill>
            <a:schemeClr val="accent3">
              <a:lumMod val="40000"/>
              <a:lumOff val="60000"/>
            </a:schemeClr>
          </a:solidFill>
        </p:grpSpPr>
        <p:sp>
          <p:nvSpPr>
            <p:cNvPr id="142" name="Rectangle 141"/>
            <p:cNvSpPr/>
            <p:nvPr/>
          </p:nvSpPr>
          <p:spPr>
            <a:xfrm>
              <a:off x="5953125" y="3590928"/>
              <a:ext cx="712740" cy="399619"/>
            </a:xfrm>
            <a:prstGeom prst="rec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3" name="Picture 142"/>
            <p:cNvPicPr>
              <a:picLocks noChangeAspect="1"/>
            </p:cNvPicPr>
            <p:nvPr/>
          </p:nvPicPr>
          <p:blipFill>
            <a:blip r:embed="rId12"/>
            <a:stretch>
              <a:fillRect/>
            </a:stretch>
          </p:blipFill>
          <p:spPr>
            <a:xfrm>
              <a:off x="5984875" y="3619503"/>
              <a:ext cx="650015" cy="320674"/>
            </a:xfrm>
            <a:prstGeom prst="rect">
              <a:avLst/>
            </a:prstGeom>
            <a:grpFill/>
          </p:spPr>
        </p:pic>
      </p:grpSp>
      <p:grpSp>
        <p:nvGrpSpPr>
          <p:cNvPr id="144" name="Group 143"/>
          <p:cNvGrpSpPr/>
          <p:nvPr/>
        </p:nvGrpSpPr>
        <p:grpSpPr>
          <a:xfrm>
            <a:off x="2760275" y="3067779"/>
            <a:ext cx="732489" cy="399619"/>
            <a:chOff x="5414149" y="4029682"/>
            <a:chExt cx="732489" cy="399619"/>
          </a:xfrm>
        </p:grpSpPr>
        <p:sp>
          <p:nvSpPr>
            <p:cNvPr id="145" name="Rectangle 144"/>
            <p:cNvSpPr/>
            <p:nvPr/>
          </p:nvSpPr>
          <p:spPr>
            <a:xfrm>
              <a:off x="5414149" y="4029682"/>
              <a:ext cx="732489" cy="399619"/>
            </a:xfrm>
            <a:prstGeom prst="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6" name="Picture 145"/>
            <p:cNvPicPr>
              <a:picLocks noChangeAspect="1"/>
            </p:cNvPicPr>
            <p:nvPr/>
          </p:nvPicPr>
          <p:blipFill>
            <a:blip r:embed="rId13"/>
            <a:stretch>
              <a:fillRect/>
            </a:stretch>
          </p:blipFill>
          <p:spPr>
            <a:xfrm>
              <a:off x="5457986" y="4076702"/>
              <a:ext cx="672778" cy="331903"/>
            </a:xfrm>
            <a:prstGeom prst="rect">
              <a:avLst/>
            </a:prstGeom>
            <a:solidFill>
              <a:schemeClr val="bg2">
                <a:lumMod val="90000"/>
              </a:schemeClr>
            </a:solidFill>
          </p:spPr>
        </p:pic>
      </p:grpSp>
      <p:grpSp>
        <p:nvGrpSpPr>
          <p:cNvPr id="147" name="Group 146"/>
          <p:cNvGrpSpPr/>
          <p:nvPr/>
        </p:nvGrpSpPr>
        <p:grpSpPr>
          <a:xfrm>
            <a:off x="4554492" y="3154527"/>
            <a:ext cx="712740" cy="399619"/>
            <a:chOff x="4445000" y="4118576"/>
            <a:chExt cx="712740" cy="399619"/>
          </a:xfrm>
          <a:solidFill>
            <a:schemeClr val="bg1">
              <a:lumMod val="85000"/>
            </a:schemeClr>
          </a:solidFill>
        </p:grpSpPr>
        <p:sp>
          <p:nvSpPr>
            <p:cNvPr id="148" name="Rectangle 147"/>
            <p:cNvSpPr/>
            <p:nvPr/>
          </p:nvSpPr>
          <p:spPr>
            <a:xfrm>
              <a:off x="4445000" y="4118576"/>
              <a:ext cx="712740" cy="399619"/>
            </a:xfrm>
            <a:prstGeom prst="rec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9" name="Picture 148"/>
            <p:cNvPicPr>
              <a:picLocks noChangeAspect="1"/>
            </p:cNvPicPr>
            <p:nvPr/>
          </p:nvPicPr>
          <p:blipFill>
            <a:blip r:embed="rId14"/>
            <a:stretch>
              <a:fillRect/>
            </a:stretch>
          </p:blipFill>
          <p:spPr>
            <a:xfrm>
              <a:off x="4508501" y="4153747"/>
              <a:ext cx="622912" cy="307304"/>
            </a:xfrm>
            <a:prstGeom prst="rect">
              <a:avLst/>
            </a:prstGeom>
            <a:grpFill/>
          </p:spPr>
        </p:pic>
      </p:grpSp>
      <p:grpSp>
        <p:nvGrpSpPr>
          <p:cNvPr id="150" name="Group 149"/>
          <p:cNvGrpSpPr/>
          <p:nvPr/>
        </p:nvGrpSpPr>
        <p:grpSpPr>
          <a:xfrm>
            <a:off x="6559551" y="3198764"/>
            <a:ext cx="712740" cy="399619"/>
            <a:chOff x="6825718" y="4070565"/>
            <a:chExt cx="712740" cy="399619"/>
          </a:xfrm>
          <a:solidFill>
            <a:schemeClr val="tx2">
              <a:lumMod val="20000"/>
              <a:lumOff val="80000"/>
            </a:schemeClr>
          </a:solidFill>
        </p:grpSpPr>
        <p:sp>
          <p:nvSpPr>
            <p:cNvPr id="151" name="Rectangle 150"/>
            <p:cNvSpPr/>
            <p:nvPr/>
          </p:nvSpPr>
          <p:spPr>
            <a:xfrm>
              <a:off x="6825718" y="4070565"/>
              <a:ext cx="712740" cy="399619"/>
            </a:xfrm>
            <a:prstGeom prst="rec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2" name="Picture 151"/>
            <p:cNvPicPr>
              <a:picLocks noChangeAspect="1"/>
            </p:cNvPicPr>
            <p:nvPr/>
          </p:nvPicPr>
          <p:blipFill>
            <a:blip r:embed="rId15"/>
            <a:stretch>
              <a:fillRect/>
            </a:stretch>
          </p:blipFill>
          <p:spPr>
            <a:xfrm>
              <a:off x="6878988" y="4115831"/>
              <a:ext cx="643595" cy="317507"/>
            </a:xfrm>
            <a:prstGeom prst="rect">
              <a:avLst/>
            </a:prstGeom>
            <a:grpFill/>
          </p:spPr>
        </p:pic>
      </p:grpSp>
      <p:grpSp>
        <p:nvGrpSpPr>
          <p:cNvPr id="153" name="Group 152"/>
          <p:cNvGrpSpPr/>
          <p:nvPr/>
        </p:nvGrpSpPr>
        <p:grpSpPr>
          <a:xfrm>
            <a:off x="7053010" y="1337998"/>
            <a:ext cx="787395" cy="444500"/>
            <a:chOff x="4053090" y="2607710"/>
            <a:chExt cx="787395" cy="444500"/>
          </a:xfrm>
        </p:grpSpPr>
        <p:sp>
          <p:nvSpPr>
            <p:cNvPr id="154" name="Rectangle 153"/>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5" name="TextBox 154"/>
            <p:cNvSpPr txBox="1"/>
            <p:nvPr/>
          </p:nvSpPr>
          <p:spPr>
            <a:xfrm>
              <a:off x="4053090" y="2607710"/>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160" name="Group 159"/>
          <p:cNvGrpSpPr/>
          <p:nvPr/>
        </p:nvGrpSpPr>
        <p:grpSpPr>
          <a:xfrm>
            <a:off x="7047365" y="1349635"/>
            <a:ext cx="787395" cy="444500"/>
            <a:chOff x="4053090" y="2607710"/>
            <a:chExt cx="787395" cy="444500"/>
          </a:xfrm>
        </p:grpSpPr>
        <p:sp>
          <p:nvSpPr>
            <p:cNvPr id="161" name="Rectangle 160"/>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2" name="TextBox 161"/>
            <p:cNvSpPr txBox="1"/>
            <p:nvPr/>
          </p:nvSpPr>
          <p:spPr>
            <a:xfrm>
              <a:off x="4053090" y="2607710"/>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163" name="Group 162"/>
          <p:cNvGrpSpPr/>
          <p:nvPr/>
        </p:nvGrpSpPr>
        <p:grpSpPr>
          <a:xfrm>
            <a:off x="7157509" y="2783731"/>
            <a:ext cx="787395" cy="444500"/>
            <a:chOff x="4053090" y="2607710"/>
            <a:chExt cx="787395" cy="444500"/>
          </a:xfrm>
        </p:grpSpPr>
        <p:sp>
          <p:nvSpPr>
            <p:cNvPr id="164" name="Rectangle 163"/>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5" name="TextBox 164"/>
            <p:cNvSpPr txBox="1"/>
            <p:nvPr/>
          </p:nvSpPr>
          <p:spPr>
            <a:xfrm>
              <a:off x="4053090" y="2607710"/>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grpSp>
        <p:nvGrpSpPr>
          <p:cNvPr id="166" name="Group 165"/>
          <p:cNvGrpSpPr/>
          <p:nvPr/>
        </p:nvGrpSpPr>
        <p:grpSpPr>
          <a:xfrm>
            <a:off x="8007720" y="4476216"/>
            <a:ext cx="787395" cy="444500"/>
            <a:chOff x="4053090" y="2607710"/>
            <a:chExt cx="787395" cy="444500"/>
          </a:xfrm>
        </p:grpSpPr>
        <p:sp>
          <p:nvSpPr>
            <p:cNvPr id="167" name="Rectangle 166"/>
            <p:cNvSpPr/>
            <p:nvPr/>
          </p:nvSpPr>
          <p:spPr>
            <a:xfrm>
              <a:off x="4110940" y="2607710"/>
              <a:ext cx="676275" cy="4445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8" name="TextBox 167"/>
            <p:cNvSpPr txBox="1"/>
            <p:nvPr/>
          </p:nvSpPr>
          <p:spPr>
            <a:xfrm>
              <a:off x="4053090" y="2607710"/>
              <a:ext cx="787395" cy="369332"/>
            </a:xfrm>
            <a:prstGeom prst="rect">
              <a:avLst/>
            </a:prstGeom>
            <a:noFill/>
          </p:spPr>
          <p:txBody>
            <a:bodyPr wrap="none" rtlCol="0">
              <a:spAutoFit/>
            </a:bodyPr>
            <a:lstStyle/>
            <a:p>
              <a:r>
                <a:rPr lang="en-US" dirty="0" smtClean="0">
                  <a:latin typeface="Helvetica Neue Light"/>
                  <a:cs typeface="Helvetica Neue Light"/>
                </a:rPr>
                <a:t>Query</a:t>
              </a:r>
              <a:endParaRPr lang="en-US" dirty="0">
                <a:latin typeface="Helvetica Neue Light"/>
                <a:cs typeface="Helvetica Neue Light"/>
              </a:endParaRPr>
            </a:p>
          </p:txBody>
        </p:sp>
      </p:grpSp>
      <p:sp>
        <p:nvSpPr>
          <p:cNvPr id="171" name="Oval 170"/>
          <p:cNvSpPr/>
          <p:nvPr/>
        </p:nvSpPr>
        <p:spPr>
          <a:xfrm>
            <a:off x="3903616" y="1268705"/>
            <a:ext cx="2375959" cy="1706786"/>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Helvetica Neue Light"/>
                <a:cs typeface="Helvetica Neue Light"/>
              </a:rPr>
              <a:t>  </a:t>
            </a:r>
            <a:endParaRPr lang="en-US" dirty="0">
              <a:latin typeface="Helvetica Neue Light"/>
              <a:cs typeface="Helvetica Neue Light"/>
            </a:endParaRPr>
          </a:p>
        </p:txBody>
      </p:sp>
      <p:sp>
        <p:nvSpPr>
          <p:cNvPr id="173" name="TextBox 172"/>
          <p:cNvSpPr txBox="1"/>
          <p:nvPr/>
        </p:nvSpPr>
        <p:spPr>
          <a:xfrm>
            <a:off x="836874" y="5595787"/>
            <a:ext cx="8446614" cy="646331"/>
          </a:xfrm>
          <a:prstGeom prst="rect">
            <a:avLst/>
          </a:prstGeom>
          <a:noFill/>
        </p:spPr>
        <p:txBody>
          <a:bodyPr wrap="none" rtlCol="0">
            <a:spAutoFit/>
          </a:bodyPr>
          <a:lstStyle/>
          <a:p>
            <a:r>
              <a:rPr lang="en-US" dirty="0" smtClean="0">
                <a:solidFill>
                  <a:srgbClr val="0000FF"/>
                </a:solidFill>
                <a:latin typeface="Helvetica Neue Light"/>
                <a:cs typeface="Helvetica Neue Light"/>
              </a:rPr>
              <a:t>Challenges: </a:t>
            </a:r>
            <a:r>
              <a:rPr lang="en-US" dirty="0" smtClean="0">
                <a:latin typeface="Helvetica Neue Light"/>
                <a:cs typeface="Helvetica Neue Light"/>
              </a:rPr>
              <a:t>reveal elements to readers only when enough elements are propagated</a:t>
            </a:r>
          </a:p>
          <a:p>
            <a:r>
              <a:rPr lang="en-US" dirty="0">
                <a:latin typeface="Helvetica Neue Light"/>
                <a:cs typeface="Helvetica Neue Light"/>
              </a:rPr>
              <a:t>	</a:t>
            </a:r>
            <a:r>
              <a:rPr lang="en-US" dirty="0" smtClean="0">
                <a:latin typeface="Helvetica Neue Light"/>
                <a:cs typeface="Helvetica Neue Light"/>
              </a:rPr>
              <a:t>	    discard old versions safely</a:t>
            </a:r>
            <a:endParaRPr lang="en-US" dirty="0">
              <a:latin typeface="Helvetica Neue Light"/>
              <a:cs typeface="Helvetica Neue Light"/>
            </a:endParaRPr>
          </a:p>
        </p:txBody>
      </p:sp>
      <p:sp>
        <p:nvSpPr>
          <p:cNvPr id="3" name="TextBox 2"/>
          <p:cNvSpPr txBox="1"/>
          <p:nvPr/>
        </p:nvSpPr>
        <p:spPr>
          <a:xfrm>
            <a:off x="982864" y="6261940"/>
            <a:ext cx="6145452" cy="646331"/>
          </a:xfrm>
          <a:prstGeom prst="rect">
            <a:avLst/>
          </a:prstGeom>
          <a:noFill/>
        </p:spPr>
        <p:txBody>
          <a:bodyPr wrap="none" rtlCol="0">
            <a:spAutoFit/>
          </a:bodyPr>
          <a:lstStyle/>
          <a:p>
            <a:r>
              <a:rPr lang="en-US" dirty="0" smtClean="0">
                <a:solidFill>
                  <a:srgbClr val="FF0000"/>
                </a:solidFill>
                <a:latin typeface="Helvetica Neue Light"/>
                <a:cs typeface="Helvetica Neue Light"/>
              </a:rPr>
              <a:t>Solutions:</a:t>
            </a:r>
            <a:r>
              <a:rPr lang="en-US" dirty="0" smtClean="0">
                <a:solidFill>
                  <a:srgbClr val="0000FF"/>
                </a:solidFill>
                <a:latin typeface="Helvetica Neue Light"/>
                <a:cs typeface="Helvetica Neue Light"/>
              </a:rPr>
              <a:t> </a:t>
            </a:r>
            <a:r>
              <a:rPr lang="en-US" dirty="0" smtClean="0">
                <a:solidFill>
                  <a:srgbClr val="000000"/>
                </a:solidFill>
                <a:latin typeface="Helvetica Neue Light"/>
                <a:cs typeface="Helvetica Neue Light"/>
              </a:rPr>
              <a:t>Write in multiple phases</a:t>
            </a:r>
          </a:p>
          <a:p>
            <a:r>
              <a:rPr lang="en-US" dirty="0">
                <a:solidFill>
                  <a:srgbClr val="0000FF"/>
                </a:solidFill>
                <a:latin typeface="Helvetica Neue Light"/>
                <a:cs typeface="Helvetica Neue Light"/>
              </a:rPr>
              <a:t>	</a:t>
            </a:r>
            <a:r>
              <a:rPr lang="en-US" dirty="0" smtClean="0">
                <a:solidFill>
                  <a:srgbClr val="0000FF"/>
                </a:solidFill>
                <a:latin typeface="Helvetica Neue Light"/>
                <a:cs typeface="Helvetica Neue Light"/>
              </a:rPr>
              <a:t>	  </a:t>
            </a:r>
            <a:r>
              <a:rPr lang="en-US" dirty="0" smtClean="0">
                <a:latin typeface="Helvetica Neue Light"/>
                <a:cs typeface="Helvetica Neue Light"/>
              </a:rPr>
              <a:t>Store all the write-versions concurrent with a read</a:t>
            </a:r>
            <a:endParaRPr lang="en-US" dirty="0">
              <a:latin typeface="Helvetica Neue Light"/>
              <a:cs typeface="Helvetica Neue Light"/>
            </a:endParaRPr>
          </a:p>
        </p:txBody>
      </p:sp>
      <p:sp>
        <p:nvSpPr>
          <p:cNvPr id="5" name="Slide Number Placeholder 4"/>
          <p:cNvSpPr>
            <a:spLocks noGrp="1"/>
          </p:cNvSpPr>
          <p:nvPr>
            <p:ph type="sldNum" sz="quarter" idx="12"/>
          </p:nvPr>
        </p:nvSpPr>
        <p:spPr/>
        <p:txBody>
          <a:bodyPr/>
          <a:lstStyle/>
          <a:p>
            <a:fld id="{2BAAB71D-D585-B642-9E27-EE5DC697D035}" type="slidenum">
              <a:rPr lang="en-US" smtClean="0"/>
              <a:t>40</a:t>
            </a:fld>
            <a:endParaRPr lang="en-US"/>
          </a:p>
        </p:txBody>
      </p:sp>
      <p:pic>
        <p:nvPicPr>
          <p:cNvPr id="11" name="Picture 10"/>
          <p:cNvPicPr>
            <a:picLocks noChangeAspect="1"/>
          </p:cNvPicPr>
          <p:nvPr/>
        </p:nvPicPr>
        <p:blipFill>
          <a:blip r:embed="rId16"/>
          <a:stretch>
            <a:fillRect/>
          </a:stretch>
        </p:blipFill>
        <p:spPr>
          <a:xfrm>
            <a:off x="2560011" y="1971605"/>
            <a:ext cx="1086414" cy="293411"/>
          </a:xfrm>
          <a:prstGeom prst="rect">
            <a:avLst/>
          </a:prstGeom>
        </p:spPr>
      </p:pic>
      <p:grpSp>
        <p:nvGrpSpPr>
          <p:cNvPr id="120" name="Group 119"/>
          <p:cNvGrpSpPr/>
          <p:nvPr/>
        </p:nvGrpSpPr>
        <p:grpSpPr>
          <a:xfrm>
            <a:off x="6367130" y="1931918"/>
            <a:ext cx="1010491" cy="491050"/>
            <a:chOff x="1253067" y="637401"/>
            <a:chExt cx="1422400" cy="1072939"/>
          </a:xfrm>
        </p:grpSpPr>
        <p:cxnSp>
          <p:nvCxnSpPr>
            <p:cNvPr id="121" name="Straight Connector 120"/>
            <p:cNvCxnSpPr/>
            <p:nvPr/>
          </p:nvCxnSpPr>
          <p:spPr>
            <a:xfrm>
              <a:off x="1253067" y="637401"/>
              <a:ext cx="1388534" cy="107095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flipH="1">
              <a:off x="1286933" y="639385"/>
              <a:ext cx="1388534" cy="107095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774606" y="5088442"/>
            <a:ext cx="3211135" cy="369332"/>
          </a:xfrm>
          <a:prstGeom prst="rect">
            <a:avLst/>
          </a:prstGeom>
          <a:noFill/>
        </p:spPr>
        <p:txBody>
          <a:bodyPr wrap="none" rtlCol="0">
            <a:spAutoFit/>
          </a:bodyPr>
          <a:lstStyle/>
          <a:p>
            <a:r>
              <a:rPr lang="en-US" dirty="0" smtClean="0">
                <a:latin typeface="Helvetica Neue Light"/>
                <a:cs typeface="Helvetica Neue Light"/>
              </a:rPr>
              <a:t>Servers store multiple versions</a:t>
            </a:r>
            <a:endParaRPr lang="en-US" dirty="0">
              <a:latin typeface="Helvetica Neue Light"/>
              <a:cs typeface="Helvetica Neue Light"/>
            </a:endParaRPr>
          </a:p>
        </p:txBody>
      </p:sp>
      <p:sp>
        <p:nvSpPr>
          <p:cNvPr id="108" name="TextBox 107"/>
          <p:cNvSpPr txBox="1"/>
          <p:nvPr/>
        </p:nvSpPr>
        <p:spPr>
          <a:xfrm>
            <a:off x="369648" y="2835781"/>
            <a:ext cx="1428620" cy="369332"/>
          </a:xfrm>
          <a:prstGeom prst="rect">
            <a:avLst/>
          </a:prstGeom>
          <a:noFill/>
        </p:spPr>
        <p:txBody>
          <a:bodyPr wrap="none" rtlCol="0">
            <a:spAutoFit/>
          </a:bodyPr>
          <a:lstStyle/>
          <a:p>
            <a:r>
              <a:rPr lang="en-US" dirty="0" smtClean="0">
                <a:latin typeface="Helvetica Neue Light"/>
                <a:cs typeface="Helvetica Neue Light"/>
              </a:rPr>
              <a:t>Write Clients</a:t>
            </a:r>
            <a:endParaRPr lang="en-US" dirty="0">
              <a:latin typeface="Helvetica Neue Light"/>
              <a:cs typeface="Helvetica Neue Light"/>
            </a:endParaRPr>
          </a:p>
        </p:txBody>
      </p:sp>
      <p:sp>
        <p:nvSpPr>
          <p:cNvPr id="109" name="TextBox 108"/>
          <p:cNvSpPr txBox="1"/>
          <p:nvPr/>
        </p:nvSpPr>
        <p:spPr>
          <a:xfrm>
            <a:off x="7670706" y="2762240"/>
            <a:ext cx="1454244" cy="369332"/>
          </a:xfrm>
          <a:prstGeom prst="rect">
            <a:avLst/>
          </a:prstGeom>
          <a:noFill/>
        </p:spPr>
        <p:txBody>
          <a:bodyPr wrap="none" rtlCol="0">
            <a:spAutoFit/>
          </a:bodyPr>
          <a:lstStyle/>
          <a:p>
            <a:r>
              <a:rPr lang="en-US" dirty="0" smtClean="0">
                <a:latin typeface="Helvetica Neue Light"/>
                <a:cs typeface="Helvetica Neue Light"/>
              </a:rPr>
              <a:t>Read Clients</a:t>
            </a:r>
            <a:endParaRPr lang="en-US" dirty="0">
              <a:latin typeface="Helvetica Neue Light"/>
              <a:cs typeface="Helvetica Neue Light"/>
            </a:endParaRPr>
          </a:p>
        </p:txBody>
      </p:sp>
    </p:spTree>
    <p:extLst>
      <p:ext uri="{BB962C8B-B14F-4D97-AF65-F5344CB8AC3E}">
        <p14:creationId xmlns:p14="http://schemas.microsoft.com/office/powerpoint/2010/main" val="6628036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84"/>
                                        </p:tgtEl>
                                        <p:attrNameLst>
                                          <p:attrName>style.opacity</p:attrName>
                                        </p:attrNameLst>
                                      </p:cBhvr>
                                      <p:to>
                                        <p:strVal val="0.25"/>
                                      </p:to>
                                    </p:set>
                                    <p:animEffect filter="image" prLst="opacity: 0.25">
                                      <p:cBhvr rctx="IE">
                                        <p:cTn id="7" dur="indefinite"/>
                                        <p:tgtEl>
                                          <p:spTgt spid="84"/>
                                        </p:tgtEl>
                                      </p:cBhvr>
                                    </p:animEffect>
                                  </p:childTnLst>
                                </p:cTn>
                              </p:par>
                              <p:par>
                                <p:cTn id="8" presetID="9" presetClass="emph" presetSubtype="0" nodeType="withEffect">
                                  <p:stCondLst>
                                    <p:cond delay="0"/>
                                  </p:stCondLst>
                                  <p:childTnLst>
                                    <p:set>
                                      <p:cBhvr rctx="PPT">
                                        <p:cTn id="9" dur="indefinite"/>
                                        <p:tgtEl>
                                          <p:spTgt spid="90"/>
                                        </p:tgtEl>
                                        <p:attrNameLst>
                                          <p:attrName>style.opacity</p:attrName>
                                        </p:attrNameLst>
                                      </p:cBhvr>
                                      <p:to>
                                        <p:strVal val="0.25"/>
                                      </p:to>
                                    </p:set>
                                    <p:animEffect filter="image" prLst="opacity: 0.25">
                                      <p:cBhvr rctx="IE">
                                        <p:cTn id="10" dur="indefinite"/>
                                        <p:tgtEl>
                                          <p:spTgt spid="90"/>
                                        </p:tgtEl>
                                      </p:cBhvr>
                                    </p:animEffect>
                                  </p:childTnLst>
                                </p:cTn>
                              </p:par>
                              <p:par>
                                <p:cTn id="11" presetID="9" presetClass="emph" presetSubtype="0" nodeType="withEffect">
                                  <p:stCondLst>
                                    <p:cond delay="0"/>
                                  </p:stCondLst>
                                  <p:childTnLst>
                                    <p:set>
                                      <p:cBhvr rctx="PPT">
                                        <p:cTn id="12" dur="indefinite"/>
                                        <p:tgtEl>
                                          <p:spTgt spid="92"/>
                                        </p:tgtEl>
                                        <p:attrNameLst>
                                          <p:attrName>style.opacity</p:attrName>
                                        </p:attrNameLst>
                                      </p:cBhvr>
                                      <p:to>
                                        <p:strVal val="0.25"/>
                                      </p:to>
                                    </p:set>
                                    <p:animEffect filter="image" prLst="opacity: 0.25">
                                      <p:cBhvr rctx="IE">
                                        <p:cTn id="13" dur="indefinite"/>
                                        <p:tgtEl>
                                          <p:spTgt spid="92"/>
                                        </p:tgtEl>
                                      </p:cBhvr>
                                    </p:animEffect>
                                  </p:childTnLst>
                                </p:cTn>
                              </p:par>
                              <p:par>
                                <p:cTn id="14" presetID="9" presetClass="emph" presetSubtype="0" nodeType="withEffect">
                                  <p:stCondLst>
                                    <p:cond delay="0"/>
                                  </p:stCondLst>
                                  <p:childTnLst>
                                    <p:set>
                                      <p:cBhvr rctx="PPT">
                                        <p:cTn id="15" dur="indefinite"/>
                                        <p:tgtEl>
                                          <p:spTgt spid="104"/>
                                        </p:tgtEl>
                                        <p:attrNameLst>
                                          <p:attrName>style.opacity</p:attrName>
                                        </p:attrNameLst>
                                      </p:cBhvr>
                                      <p:to>
                                        <p:strVal val="0.25"/>
                                      </p:to>
                                    </p:set>
                                    <p:animEffect filter="image" prLst="opacity: 0.25">
                                      <p:cBhvr rctx="IE">
                                        <p:cTn id="16" dur="indefinite"/>
                                        <p:tgtEl>
                                          <p:spTgt spid="104"/>
                                        </p:tgtEl>
                                      </p:cBhvr>
                                    </p:animEffect>
                                  </p:childTnLst>
                                </p:cTn>
                              </p:par>
                              <p:par>
                                <p:cTn id="17" presetID="9" presetClass="emph" presetSubtype="0" nodeType="withEffect">
                                  <p:stCondLst>
                                    <p:cond delay="0"/>
                                  </p:stCondLst>
                                  <p:childTnLst>
                                    <p:set>
                                      <p:cBhvr rctx="PPT">
                                        <p:cTn id="18" dur="indefinite"/>
                                        <p:tgtEl>
                                          <p:spTgt spid="103"/>
                                        </p:tgtEl>
                                        <p:attrNameLst>
                                          <p:attrName>style.opacity</p:attrName>
                                        </p:attrNameLst>
                                      </p:cBhvr>
                                      <p:to>
                                        <p:strVal val="0.25"/>
                                      </p:to>
                                    </p:set>
                                    <p:animEffect filter="image" prLst="opacity: 0.25">
                                      <p:cBhvr rctx="IE">
                                        <p:cTn id="19" dur="indefinite"/>
                                        <p:tgtEl>
                                          <p:spTgt spid="103"/>
                                        </p:tgtEl>
                                      </p:cBhvr>
                                    </p:animEffect>
                                  </p:childTnLst>
                                </p:cTn>
                              </p:par>
                              <p:par>
                                <p:cTn id="20" presetID="9" presetClass="emph" presetSubtype="0" nodeType="withEffect">
                                  <p:stCondLst>
                                    <p:cond delay="0"/>
                                  </p:stCondLst>
                                  <p:childTnLst>
                                    <p:set>
                                      <p:cBhvr rctx="PPT">
                                        <p:cTn id="21" dur="indefinite"/>
                                        <p:tgtEl>
                                          <p:spTgt spid="86"/>
                                        </p:tgtEl>
                                        <p:attrNameLst>
                                          <p:attrName>style.opacity</p:attrName>
                                        </p:attrNameLst>
                                      </p:cBhvr>
                                      <p:to>
                                        <p:strVal val="0.25"/>
                                      </p:to>
                                    </p:set>
                                    <p:animEffect filter="image" prLst="opacity: 0.25">
                                      <p:cBhvr rctx="IE">
                                        <p:cTn id="22" dur="indefinite"/>
                                        <p:tgtEl>
                                          <p:spTgt spid="86"/>
                                        </p:tgtEl>
                                      </p:cBhvr>
                                    </p:animEffect>
                                  </p:childTnLst>
                                </p:cTn>
                              </p:par>
                              <p:par>
                                <p:cTn id="23" presetID="9" presetClass="emph" presetSubtype="0" nodeType="withEffect">
                                  <p:stCondLst>
                                    <p:cond delay="0"/>
                                  </p:stCondLst>
                                  <p:childTnLst>
                                    <p:set>
                                      <p:cBhvr rctx="PPT">
                                        <p:cTn id="24" dur="indefinite"/>
                                        <p:tgtEl>
                                          <p:spTgt spid="88"/>
                                        </p:tgtEl>
                                        <p:attrNameLst>
                                          <p:attrName>style.opacity</p:attrName>
                                        </p:attrNameLst>
                                      </p:cBhvr>
                                      <p:to>
                                        <p:strVal val="0.25"/>
                                      </p:to>
                                    </p:set>
                                    <p:animEffect filter="image" prLst="opacity: 0.25">
                                      <p:cBhvr rctx="IE">
                                        <p:cTn id="25" dur="indefinite"/>
                                        <p:tgtEl>
                                          <p:spTgt spid="88"/>
                                        </p:tgtEl>
                                      </p:cBhvr>
                                    </p:animEffect>
                                  </p:childTnLst>
                                </p:cTn>
                              </p:par>
                              <p:par>
                                <p:cTn id="26" presetID="9" presetClass="emph" presetSubtype="0" nodeType="withEffect">
                                  <p:stCondLst>
                                    <p:cond delay="0"/>
                                  </p:stCondLst>
                                  <p:childTnLst>
                                    <p:set>
                                      <p:cBhvr rctx="PPT">
                                        <p:cTn id="27" dur="indefinite"/>
                                        <p:tgtEl>
                                          <p:spTgt spid="89"/>
                                        </p:tgtEl>
                                        <p:attrNameLst>
                                          <p:attrName>style.opacity</p:attrName>
                                        </p:attrNameLst>
                                      </p:cBhvr>
                                      <p:to>
                                        <p:strVal val="0.25"/>
                                      </p:to>
                                    </p:set>
                                    <p:animEffect filter="image" prLst="opacity: 0.25">
                                      <p:cBhvr rctx="IE">
                                        <p:cTn id="28" dur="indefinite"/>
                                        <p:tgtEl>
                                          <p:spTgt spid="89"/>
                                        </p:tgtEl>
                                      </p:cBhvr>
                                    </p:animEffect>
                                  </p:childTnLst>
                                </p:cTn>
                              </p:par>
                              <p:par>
                                <p:cTn id="29" presetID="9" presetClass="emph" presetSubtype="0" nodeType="withEffect">
                                  <p:stCondLst>
                                    <p:cond delay="0"/>
                                  </p:stCondLst>
                                  <p:childTnLst>
                                    <p:set>
                                      <p:cBhvr rctx="PPT">
                                        <p:cTn id="30" dur="indefinite"/>
                                        <p:tgtEl>
                                          <p:spTgt spid="91"/>
                                        </p:tgtEl>
                                        <p:attrNameLst>
                                          <p:attrName>style.opacity</p:attrName>
                                        </p:attrNameLst>
                                      </p:cBhvr>
                                      <p:to>
                                        <p:strVal val="0.25"/>
                                      </p:to>
                                    </p:set>
                                    <p:animEffect filter="image" prLst="opacity: 0.25">
                                      <p:cBhvr rctx="IE">
                                        <p:cTn id="31" dur="indefinite"/>
                                        <p:tgtEl>
                                          <p:spTgt spid="91"/>
                                        </p:tgtEl>
                                      </p:cBhvr>
                                    </p:animEffect>
                                  </p:childTnLst>
                                </p:cTn>
                              </p:par>
                              <p:par>
                                <p:cTn id="32" presetID="9" presetClass="emph" presetSubtype="0" nodeType="withEffect">
                                  <p:stCondLst>
                                    <p:cond delay="0"/>
                                  </p:stCondLst>
                                  <p:childTnLst>
                                    <p:set>
                                      <p:cBhvr rctx="PPT">
                                        <p:cTn id="33" dur="indefinite"/>
                                        <p:tgtEl>
                                          <p:spTgt spid="95"/>
                                        </p:tgtEl>
                                        <p:attrNameLst>
                                          <p:attrName>style.opacity</p:attrName>
                                        </p:attrNameLst>
                                      </p:cBhvr>
                                      <p:to>
                                        <p:strVal val="0.25"/>
                                      </p:to>
                                    </p:set>
                                    <p:animEffect filter="image" prLst="opacity: 0.25">
                                      <p:cBhvr rctx="IE">
                                        <p:cTn id="34" dur="indefinite"/>
                                        <p:tgtEl>
                                          <p:spTgt spid="95"/>
                                        </p:tgtEl>
                                      </p:cBhvr>
                                    </p:animEffect>
                                  </p:childTnLst>
                                </p:cTn>
                              </p:par>
                              <p:par>
                                <p:cTn id="35" presetID="9" presetClass="emph" presetSubtype="0" nodeType="withEffect">
                                  <p:stCondLst>
                                    <p:cond delay="0"/>
                                  </p:stCondLst>
                                  <p:childTnLst>
                                    <p:set>
                                      <p:cBhvr rctx="PPT">
                                        <p:cTn id="36" dur="indefinite"/>
                                        <p:tgtEl>
                                          <p:spTgt spid="85"/>
                                        </p:tgtEl>
                                        <p:attrNameLst>
                                          <p:attrName>style.opacity</p:attrName>
                                        </p:attrNameLst>
                                      </p:cBhvr>
                                      <p:to>
                                        <p:strVal val="0.25"/>
                                      </p:to>
                                    </p:set>
                                    <p:animEffect filter="image" prLst="opacity: 0.25">
                                      <p:cBhvr rctx="IE">
                                        <p:cTn id="37" dur="indefinite"/>
                                        <p:tgtEl>
                                          <p:spTgt spid="85"/>
                                        </p:tgtEl>
                                      </p:cBhvr>
                                    </p:animEffect>
                                  </p:childTnLst>
                                </p:cTn>
                              </p:par>
                              <p:par>
                                <p:cTn id="38" presetID="9" presetClass="emph" presetSubtype="0" nodeType="withEffect">
                                  <p:stCondLst>
                                    <p:cond delay="0"/>
                                  </p:stCondLst>
                                  <p:childTnLst>
                                    <p:set>
                                      <p:cBhvr rctx="PPT">
                                        <p:cTn id="39" dur="indefinite"/>
                                        <p:tgtEl>
                                          <p:spTgt spid="96"/>
                                        </p:tgtEl>
                                        <p:attrNameLst>
                                          <p:attrName>style.opacity</p:attrName>
                                        </p:attrNameLst>
                                      </p:cBhvr>
                                      <p:to>
                                        <p:strVal val="0.25"/>
                                      </p:to>
                                    </p:set>
                                    <p:animEffect filter="image" prLst="opacity: 0.25">
                                      <p:cBhvr rctx="IE">
                                        <p:cTn id="40" dur="indefinite"/>
                                        <p:tgtEl>
                                          <p:spTgt spid="96"/>
                                        </p:tgtEl>
                                      </p:cBhvr>
                                    </p:animEffect>
                                  </p:childTnLst>
                                </p:cTn>
                              </p:par>
                              <p:par>
                                <p:cTn id="41" presetID="9" presetClass="emph" presetSubtype="0" nodeType="withEffect">
                                  <p:stCondLst>
                                    <p:cond delay="0"/>
                                  </p:stCondLst>
                                  <p:childTnLst>
                                    <p:set>
                                      <p:cBhvr rctx="PPT">
                                        <p:cTn id="42" dur="indefinite"/>
                                        <p:tgtEl>
                                          <p:spTgt spid="94"/>
                                        </p:tgtEl>
                                        <p:attrNameLst>
                                          <p:attrName>style.opacity</p:attrName>
                                        </p:attrNameLst>
                                      </p:cBhvr>
                                      <p:to>
                                        <p:strVal val="0.25"/>
                                      </p:to>
                                    </p:set>
                                    <p:animEffect filter="image" prLst="opacity: 0.25">
                                      <p:cBhvr rctx="IE">
                                        <p:cTn id="43" dur="indefinite"/>
                                        <p:tgtEl>
                                          <p:spTgt spid="94"/>
                                        </p:tgtEl>
                                      </p:cBhvr>
                                    </p:animEffect>
                                  </p:childTnLst>
                                </p:cTn>
                              </p:par>
                              <p:par>
                                <p:cTn id="44" presetID="9" presetClass="emph" presetSubtype="0" nodeType="withEffect">
                                  <p:stCondLst>
                                    <p:cond delay="0"/>
                                  </p:stCondLst>
                                  <p:childTnLst>
                                    <p:set>
                                      <p:cBhvr rctx="PPT">
                                        <p:cTn id="45" dur="indefinite"/>
                                        <p:tgtEl>
                                          <p:spTgt spid="82"/>
                                        </p:tgtEl>
                                        <p:attrNameLst>
                                          <p:attrName>style.opacity</p:attrName>
                                        </p:attrNameLst>
                                      </p:cBhvr>
                                      <p:to>
                                        <p:strVal val="0.25"/>
                                      </p:to>
                                    </p:set>
                                    <p:animEffect filter="image" prLst="opacity: 0.25">
                                      <p:cBhvr rctx="IE">
                                        <p:cTn id="46" dur="indefinite"/>
                                        <p:tgtEl>
                                          <p:spTgt spid="82"/>
                                        </p:tgtEl>
                                      </p:cBhvr>
                                    </p:animEffect>
                                  </p:childTnLst>
                                </p:cTn>
                              </p:par>
                              <p:par>
                                <p:cTn id="47" presetID="9" presetClass="emph" presetSubtype="0" nodeType="withEffect">
                                  <p:stCondLst>
                                    <p:cond delay="0"/>
                                  </p:stCondLst>
                                  <p:childTnLst>
                                    <p:set>
                                      <p:cBhvr rctx="PPT">
                                        <p:cTn id="48" dur="indefinite"/>
                                        <p:tgtEl>
                                          <p:spTgt spid="79"/>
                                        </p:tgtEl>
                                        <p:attrNameLst>
                                          <p:attrName>style.opacity</p:attrName>
                                        </p:attrNameLst>
                                      </p:cBhvr>
                                      <p:to>
                                        <p:strVal val="0.25"/>
                                      </p:to>
                                    </p:set>
                                    <p:animEffect filter="image" prLst="opacity: 0.25">
                                      <p:cBhvr rctx="IE">
                                        <p:cTn id="49" dur="indefinite"/>
                                        <p:tgtEl>
                                          <p:spTgt spid="79"/>
                                        </p:tgtEl>
                                      </p:cBhvr>
                                    </p:animEffect>
                                  </p:childTnLst>
                                </p:cTn>
                              </p:par>
                              <p:par>
                                <p:cTn id="50" presetID="9" presetClass="emph" presetSubtype="0" nodeType="withEffect">
                                  <p:stCondLst>
                                    <p:cond delay="0"/>
                                  </p:stCondLst>
                                  <p:childTnLst>
                                    <p:set>
                                      <p:cBhvr rctx="PPT">
                                        <p:cTn id="51" dur="indefinite"/>
                                        <p:tgtEl>
                                          <p:spTgt spid="80"/>
                                        </p:tgtEl>
                                        <p:attrNameLst>
                                          <p:attrName>style.opacity</p:attrName>
                                        </p:attrNameLst>
                                      </p:cBhvr>
                                      <p:to>
                                        <p:strVal val="0.25"/>
                                      </p:to>
                                    </p:set>
                                    <p:animEffect filter="image" prLst="opacity: 0.25">
                                      <p:cBhvr rctx="IE">
                                        <p:cTn id="52" dur="indefinite"/>
                                        <p:tgtEl>
                                          <p:spTgt spid="80"/>
                                        </p:tgtEl>
                                      </p:cBhvr>
                                    </p:animEffect>
                                  </p:childTnLst>
                                </p:cTn>
                              </p:par>
                              <p:par>
                                <p:cTn id="53" presetID="9" presetClass="emph" presetSubtype="0" nodeType="withEffect">
                                  <p:stCondLst>
                                    <p:cond delay="0"/>
                                  </p:stCondLst>
                                  <p:childTnLst>
                                    <p:set>
                                      <p:cBhvr rctx="PPT">
                                        <p:cTn id="54" dur="indefinite"/>
                                        <p:tgtEl>
                                          <p:spTgt spid="75"/>
                                        </p:tgtEl>
                                        <p:attrNameLst>
                                          <p:attrName>style.opacity</p:attrName>
                                        </p:attrNameLst>
                                      </p:cBhvr>
                                      <p:to>
                                        <p:strVal val="0.25"/>
                                      </p:to>
                                    </p:set>
                                    <p:animEffect filter="image" prLst="opacity: 0.25">
                                      <p:cBhvr rctx="IE">
                                        <p:cTn id="55" dur="indefinite"/>
                                        <p:tgtEl>
                                          <p:spTgt spid="75"/>
                                        </p:tgtEl>
                                      </p:cBhvr>
                                    </p:animEffect>
                                  </p:childTnLst>
                                </p:cTn>
                              </p:par>
                              <p:par>
                                <p:cTn id="56" presetID="9" presetClass="emph" presetSubtype="0" nodeType="withEffect">
                                  <p:stCondLst>
                                    <p:cond delay="0"/>
                                  </p:stCondLst>
                                  <p:childTnLst>
                                    <p:set>
                                      <p:cBhvr rctx="PPT">
                                        <p:cTn id="57" dur="indefinite"/>
                                        <p:tgtEl>
                                          <p:spTgt spid="103"/>
                                        </p:tgtEl>
                                        <p:attrNameLst>
                                          <p:attrName>style.opacity</p:attrName>
                                        </p:attrNameLst>
                                      </p:cBhvr>
                                      <p:to>
                                        <p:strVal val="0.25"/>
                                      </p:to>
                                    </p:set>
                                    <p:animEffect filter="image" prLst="opacity: 0.25">
                                      <p:cBhvr rctx="IE">
                                        <p:cTn id="58" dur="indefinite"/>
                                        <p:tgtEl>
                                          <p:spTgt spid="103"/>
                                        </p:tgtEl>
                                      </p:cBhvr>
                                    </p:animEffect>
                                  </p:childTnLst>
                                </p:cTn>
                              </p:par>
                              <p:par>
                                <p:cTn id="59" presetID="9" presetClass="emph" presetSubtype="0" nodeType="withEffect">
                                  <p:stCondLst>
                                    <p:cond delay="0"/>
                                  </p:stCondLst>
                                  <p:childTnLst>
                                    <p:set>
                                      <p:cBhvr rctx="PPT">
                                        <p:cTn id="60" dur="indefinite"/>
                                        <p:tgtEl>
                                          <p:spTgt spid="74"/>
                                        </p:tgtEl>
                                        <p:attrNameLst>
                                          <p:attrName>style.opacity</p:attrName>
                                        </p:attrNameLst>
                                      </p:cBhvr>
                                      <p:to>
                                        <p:strVal val="0.25"/>
                                      </p:to>
                                    </p:set>
                                    <p:animEffect filter="image" prLst="opacity: 0.25">
                                      <p:cBhvr rctx="IE">
                                        <p:cTn id="61" dur="indefinite"/>
                                        <p:tgtEl>
                                          <p:spTgt spid="74"/>
                                        </p:tgtEl>
                                      </p:cBhvr>
                                    </p:animEffect>
                                  </p:childTnLst>
                                </p:cTn>
                              </p:par>
                              <p:par>
                                <p:cTn id="62" presetID="9" presetClass="emph" presetSubtype="0" nodeType="withEffect">
                                  <p:stCondLst>
                                    <p:cond delay="0"/>
                                  </p:stCondLst>
                                  <p:childTnLst>
                                    <p:set>
                                      <p:cBhvr rctx="PPT">
                                        <p:cTn id="63" dur="indefinite"/>
                                        <p:tgtEl>
                                          <p:spTgt spid="104"/>
                                        </p:tgtEl>
                                        <p:attrNameLst>
                                          <p:attrName>style.opacity</p:attrName>
                                        </p:attrNameLst>
                                      </p:cBhvr>
                                      <p:to>
                                        <p:strVal val="0.25"/>
                                      </p:to>
                                    </p:set>
                                    <p:animEffect filter="image" prLst="opacity: 0.25">
                                      <p:cBhvr rctx="IE">
                                        <p:cTn id="64" dur="indefinite"/>
                                        <p:tgtEl>
                                          <p:spTgt spid="104"/>
                                        </p:tgtEl>
                                      </p:cBhvr>
                                    </p:animEffect>
                                  </p:childTnLst>
                                </p:cTn>
                              </p:par>
                              <p:par>
                                <p:cTn id="65" presetID="9" presetClass="emph" presetSubtype="0" nodeType="withEffect">
                                  <p:stCondLst>
                                    <p:cond delay="0"/>
                                  </p:stCondLst>
                                  <p:childTnLst>
                                    <p:set>
                                      <p:cBhvr rctx="PPT">
                                        <p:cTn id="66" dur="indefinite"/>
                                        <p:tgtEl>
                                          <p:spTgt spid="73"/>
                                        </p:tgtEl>
                                        <p:attrNameLst>
                                          <p:attrName>style.opacity</p:attrName>
                                        </p:attrNameLst>
                                      </p:cBhvr>
                                      <p:to>
                                        <p:strVal val="0.25"/>
                                      </p:to>
                                    </p:set>
                                    <p:animEffect filter="image" prLst="opacity: 0.25">
                                      <p:cBhvr rctx="IE">
                                        <p:cTn id="67" dur="indefinite"/>
                                        <p:tgtEl>
                                          <p:spTgt spid="73"/>
                                        </p:tgtEl>
                                      </p:cBhvr>
                                    </p:animEffect>
                                  </p:childTnLst>
                                </p:cTn>
                              </p:par>
                              <p:par>
                                <p:cTn id="68" presetID="9" presetClass="emph" presetSubtype="0" nodeType="withEffect">
                                  <p:stCondLst>
                                    <p:cond delay="0"/>
                                  </p:stCondLst>
                                  <p:childTnLst>
                                    <p:set>
                                      <p:cBhvr rctx="PPT">
                                        <p:cTn id="69" dur="indefinite"/>
                                        <p:tgtEl>
                                          <p:spTgt spid="76"/>
                                        </p:tgtEl>
                                        <p:attrNameLst>
                                          <p:attrName>style.opacity</p:attrName>
                                        </p:attrNameLst>
                                      </p:cBhvr>
                                      <p:to>
                                        <p:strVal val="0.25"/>
                                      </p:to>
                                    </p:set>
                                    <p:animEffect filter="image" prLst="opacity: 0.25">
                                      <p:cBhvr rctx="IE">
                                        <p:cTn id="70" dur="indefinite"/>
                                        <p:tgtEl>
                                          <p:spTgt spid="76"/>
                                        </p:tgtEl>
                                      </p:cBhvr>
                                    </p:animEffect>
                                  </p:childTnLst>
                                </p:cTn>
                              </p:par>
                              <p:par>
                                <p:cTn id="71" presetID="9" presetClass="emph" presetSubtype="0" nodeType="withEffect">
                                  <p:stCondLst>
                                    <p:cond delay="0"/>
                                  </p:stCondLst>
                                  <p:childTnLst>
                                    <p:set>
                                      <p:cBhvr rctx="PPT">
                                        <p:cTn id="72" dur="indefinite"/>
                                        <p:tgtEl>
                                          <p:spTgt spid="77"/>
                                        </p:tgtEl>
                                        <p:attrNameLst>
                                          <p:attrName>style.opacity</p:attrName>
                                        </p:attrNameLst>
                                      </p:cBhvr>
                                      <p:to>
                                        <p:strVal val="0.25"/>
                                      </p:to>
                                    </p:set>
                                    <p:animEffect filter="image" prLst="opacity: 0.25">
                                      <p:cBhvr rctx="IE">
                                        <p:cTn id="73" dur="indefinite"/>
                                        <p:tgtEl>
                                          <p:spTgt spid="77"/>
                                        </p:tgtEl>
                                      </p:cBhvr>
                                    </p:animEffect>
                                  </p:childTnLst>
                                </p:cTn>
                              </p:par>
                              <p:par>
                                <p:cTn id="74" presetID="9" presetClass="emph" presetSubtype="0" nodeType="withEffect">
                                  <p:stCondLst>
                                    <p:cond delay="0"/>
                                  </p:stCondLst>
                                  <p:childTnLst>
                                    <p:set>
                                      <p:cBhvr rctx="PPT">
                                        <p:cTn id="75" dur="indefinite"/>
                                        <p:tgtEl>
                                          <p:spTgt spid="78"/>
                                        </p:tgtEl>
                                        <p:attrNameLst>
                                          <p:attrName>style.opacity</p:attrName>
                                        </p:attrNameLst>
                                      </p:cBhvr>
                                      <p:to>
                                        <p:strVal val="0.25"/>
                                      </p:to>
                                    </p:set>
                                    <p:animEffect filter="image" prLst="opacity: 0.25">
                                      <p:cBhvr rctx="IE">
                                        <p:cTn id="76" dur="indefinite"/>
                                        <p:tgtEl>
                                          <p:spTgt spid="78"/>
                                        </p:tgtEl>
                                      </p:cBhvr>
                                    </p:animEffect>
                                  </p:childTnLst>
                                </p:cTn>
                              </p:par>
                              <p:par>
                                <p:cTn id="77" presetID="9" presetClass="emph" presetSubtype="0" nodeType="withEffect">
                                  <p:stCondLst>
                                    <p:cond delay="0"/>
                                  </p:stCondLst>
                                  <p:childTnLst>
                                    <p:set>
                                      <p:cBhvr rctx="PPT">
                                        <p:cTn id="78" dur="indefinite"/>
                                        <p:tgtEl>
                                          <p:spTgt spid="99"/>
                                        </p:tgtEl>
                                        <p:attrNameLst>
                                          <p:attrName>style.opacity</p:attrName>
                                        </p:attrNameLst>
                                      </p:cBhvr>
                                      <p:to>
                                        <p:strVal val="0.25"/>
                                      </p:to>
                                    </p:set>
                                    <p:animEffect filter="image" prLst="opacity: 0.25">
                                      <p:cBhvr rctx="IE">
                                        <p:cTn id="79" dur="indefinite"/>
                                        <p:tgtEl>
                                          <p:spTgt spid="99"/>
                                        </p:tgtEl>
                                      </p:cBhvr>
                                    </p:animEffect>
                                  </p:childTnLst>
                                </p:cTn>
                              </p:par>
                              <p:par>
                                <p:cTn id="80" presetID="9" presetClass="emph" presetSubtype="0" nodeType="withEffect">
                                  <p:stCondLst>
                                    <p:cond delay="0"/>
                                  </p:stCondLst>
                                  <p:childTnLst>
                                    <p:set>
                                      <p:cBhvr rctx="PPT">
                                        <p:cTn id="81" dur="indefinite"/>
                                        <p:tgtEl>
                                          <p:spTgt spid="94"/>
                                        </p:tgtEl>
                                        <p:attrNameLst>
                                          <p:attrName>style.opacity</p:attrName>
                                        </p:attrNameLst>
                                      </p:cBhvr>
                                      <p:to>
                                        <p:strVal val="0.25"/>
                                      </p:to>
                                    </p:set>
                                    <p:animEffect filter="image" prLst="opacity: 0.25">
                                      <p:cBhvr rctx="IE">
                                        <p:cTn id="82" dur="indefinite"/>
                                        <p:tgtEl>
                                          <p:spTgt spid="94"/>
                                        </p:tgtEl>
                                      </p:cBhvr>
                                    </p:animEffect>
                                  </p:childTnLst>
                                </p:cTn>
                              </p:par>
                              <p:par>
                                <p:cTn id="83" presetID="9" presetClass="emph" presetSubtype="0" nodeType="withEffect">
                                  <p:stCondLst>
                                    <p:cond delay="0"/>
                                  </p:stCondLst>
                                  <p:childTnLst>
                                    <p:set>
                                      <p:cBhvr rctx="PPT">
                                        <p:cTn id="84" dur="indefinite"/>
                                        <p:tgtEl>
                                          <p:spTgt spid="104"/>
                                        </p:tgtEl>
                                        <p:attrNameLst>
                                          <p:attrName>style.opacity</p:attrName>
                                        </p:attrNameLst>
                                      </p:cBhvr>
                                      <p:to>
                                        <p:strVal val="0.25"/>
                                      </p:to>
                                    </p:set>
                                    <p:animEffect filter="image" prLst="opacity: 0.25">
                                      <p:cBhvr rctx="IE">
                                        <p:cTn id="85" dur="indefinite"/>
                                        <p:tgtEl>
                                          <p:spTgt spid="104"/>
                                        </p:tgtEl>
                                      </p:cBhvr>
                                    </p:animEffect>
                                  </p:childTnLst>
                                </p:cTn>
                              </p:par>
                              <p:par>
                                <p:cTn id="86" presetID="9" presetClass="emph" presetSubtype="0" nodeType="withEffect">
                                  <p:stCondLst>
                                    <p:cond delay="0"/>
                                  </p:stCondLst>
                                  <p:childTnLst>
                                    <p:set>
                                      <p:cBhvr rctx="PPT">
                                        <p:cTn id="87" dur="indefinite"/>
                                        <p:tgtEl>
                                          <p:spTgt spid="87"/>
                                        </p:tgtEl>
                                        <p:attrNameLst>
                                          <p:attrName>style.opacity</p:attrName>
                                        </p:attrNameLst>
                                      </p:cBhvr>
                                      <p:to>
                                        <p:strVal val="0.25"/>
                                      </p:to>
                                    </p:set>
                                    <p:animEffect filter="image" prLst="opacity: 0.25">
                                      <p:cBhvr rctx="IE">
                                        <p:cTn id="88" dur="indefinite"/>
                                        <p:tgtEl>
                                          <p:spTgt spid="87"/>
                                        </p:tgtEl>
                                      </p:cBhvr>
                                    </p:animEffect>
                                  </p:childTnLst>
                                </p:cTn>
                              </p:par>
                              <p:par>
                                <p:cTn id="89" presetID="9" presetClass="emph" presetSubtype="0" nodeType="withEffect">
                                  <p:stCondLst>
                                    <p:cond delay="0"/>
                                  </p:stCondLst>
                                  <p:childTnLst>
                                    <p:set>
                                      <p:cBhvr rctx="PPT">
                                        <p:cTn id="90" dur="indefinite"/>
                                        <p:tgtEl>
                                          <p:spTgt spid="98"/>
                                        </p:tgtEl>
                                        <p:attrNameLst>
                                          <p:attrName>style.opacity</p:attrName>
                                        </p:attrNameLst>
                                      </p:cBhvr>
                                      <p:to>
                                        <p:strVal val="0.25"/>
                                      </p:to>
                                    </p:set>
                                    <p:animEffect filter="image" prLst="opacity: 0.25">
                                      <p:cBhvr rctx="IE">
                                        <p:cTn id="91" dur="indefinite"/>
                                        <p:tgtEl>
                                          <p:spTgt spid="98"/>
                                        </p:tgtEl>
                                      </p:cBhvr>
                                    </p:animEffect>
                                  </p:childTnLst>
                                </p:cTn>
                              </p:par>
                              <p:par>
                                <p:cTn id="92" presetID="9" presetClass="emph" presetSubtype="0" nodeType="withEffect">
                                  <p:stCondLst>
                                    <p:cond delay="0"/>
                                  </p:stCondLst>
                                  <p:childTnLst>
                                    <p:set>
                                      <p:cBhvr rctx="PPT">
                                        <p:cTn id="93" dur="indefinite"/>
                                        <p:tgtEl>
                                          <p:spTgt spid="99"/>
                                        </p:tgtEl>
                                        <p:attrNameLst>
                                          <p:attrName>style.opacity</p:attrName>
                                        </p:attrNameLst>
                                      </p:cBhvr>
                                      <p:to>
                                        <p:strVal val="0.25"/>
                                      </p:to>
                                    </p:set>
                                    <p:animEffect filter="image" prLst="opacity: 0.25">
                                      <p:cBhvr rctx="IE">
                                        <p:cTn id="94" dur="indefinite"/>
                                        <p:tgtEl>
                                          <p:spTgt spid="99"/>
                                        </p:tgtEl>
                                      </p:cBhvr>
                                    </p:animEffect>
                                  </p:childTnLst>
                                </p:cTn>
                              </p:par>
                              <p:par>
                                <p:cTn id="95" presetID="9" presetClass="emph" presetSubtype="0" nodeType="withEffect">
                                  <p:stCondLst>
                                    <p:cond delay="0"/>
                                  </p:stCondLst>
                                  <p:childTnLst>
                                    <p:set>
                                      <p:cBhvr rctx="PPT">
                                        <p:cTn id="96" dur="indefinite"/>
                                        <p:tgtEl>
                                          <p:spTgt spid="94"/>
                                        </p:tgtEl>
                                        <p:attrNameLst>
                                          <p:attrName>style.opacity</p:attrName>
                                        </p:attrNameLst>
                                      </p:cBhvr>
                                      <p:to>
                                        <p:strVal val="0.25"/>
                                      </p:to>
                                    </p:set>
                                    <p:animEffect filter="image" prLst="opacity: 0.25">
                                      <p:cBhvr rctx="IE">
                                        <p:cTn id="97" dur="indefinite"/>
                                        <p:tgtEl>
                                          <p:spTgt spid="94"/>
                                        </p:tgtEl>
                                      </p:cBhvr>
                                    </p:animEffect>
                                  </p:childTnLst>
                                </p:cTn>
                              </p:par>
                              <p:par>
                                <p:cTn id="98" presetID="9" presetClass="emph" presetSubtype="0" nodeType="withEffect">
                                  <p:stCondLst>
                                    <p:cond delay="0"/>
                                  </p:stCondLst>
                                  <p:childTnLst>
                                    <p:set>
                                      <p:cBhvr rctx="PPT">
                                        <p:cTn id="99" dur="indefinite"/>
                                        <p:tgtEl>
                                          <p:spTgt spid="93"/>
                                        </p:tgtEl>
                                        <p:attrNameLst>
                                          <p:attrName>style.opacity</p:attrName>
                                        </p:attrNameLst>
                                      </p:cBhvr>
                                      <p:to>
                                        <p:strVal val="0.25"/>
                                      </p:to>
                                    </p:set>
                                    <p:animEffect filter="image" prLst="opacity: 0.25">
                                      <p:cBhvr rctx="IE">
                                        <p:cTn id="100" dur="indefinite"/>
                                        <p:tgtEl>
                                          <p:spTgt spid="93"/>
                                        </p:tgtEl>
                                      </p:cBhvr>
                                    </p:animEffect>
                                  </p:childTnLst>
                                </p:cTn>
                              </p:par>
                              <p:par>
                                <p:cTn id="101" presetID="9" presetClass="emph" presetSubtype="0" nodeType="withEffect">
                                  <p:stCondLst>
                                    <p:cond delay="0"/>
                                  </p:stCondLst>
                                  <p:childTnLst>
                                    <p:set>
                                      <p:cBhvr rctx="PPT">
                                        <p:cTn id="102" dur="indefinite"/>
                                        <p:tgtEl>
                                          <p:spTgt spid="92"/>
                                        </p:tgtEl>
                                        <p:attrNameLst>
                                          <p:attrName>style.opacity</p:attrName>
                                        </p:attrNameLst>
                                      </p:cBhvr>
                                      <p:to>
                                        <p:strVal val="0.25"/>
                                      </p:to>
                                    </p:set>
                                    <p:animEffect filter="image" prLst="opacity: 0.25">
                                      <p:cBhvr rctx="IE">
                                        <p:cTn id="103" dur="indefinite"/>
                                        <p:tgtEl>
                                          <p:spTgt spid="92"/>
                                        </p:tgtEl>
                                      </p:cBhvr>
                                    </p:animEffect>
                                  </p:childTnLst>
                                </p:cTn>
                              </p:par>
                              <p:par>
                                <p:cTn id="104" presetID="9" presetClass="emph" presetSubtype="0" nodeType="withEffect">
                                  <p:stCondLst>
                                    <p:cond delay="0"/>
                                  </p:stCondLst>
                                  <p:childTnLst>
                                    <p:set>
                                      <p:cBhvr rctx="PPT">
                                        <p:cTn id="105" dur="indefinite"/>
                                        <p:tgtEl>
                                          <p:spTgt spid="105"/>
                                        </p:tgtEl>
                                        <p:attrNameLst>
                                          <p:attrName>style.opacity</p:attrName>
                                        </p:attrNameLst>
                                      </p:cBhvr>
                                      <p:to>
                                        <p:strVal val="0.25"/>
                                      </p:to>
                                    </p:set>
                                    <p:animEffect filter="image" prLst="opacity: 0.25">
                                      <p:cBhvr rctx="IE">
                                        <p:cTn id="106" dur="indefinite"/>
                                        <p:tgtEl>
                                          <p:spTgt spid="105"/>
                                        </p:tgtEl>
                                      </p:cBhvr>
                                    </p:animEffect>
                                  </p:childTnLst>
                                </p:cTn>
                              </p:par>
                              <p:par>
                                <p:cTn id="107" presetID="9" presetClass="emph" presetSubtype="0" nodeType="withEffect">
                                  <p:stCondLst>
                                    <p:cond delay="0"/>
                                  </p:stCondLst>
                                  <p:childTnLst>
                                    <p:set>
                                      <p:cBhvr rctx="PPT">
                                        <p:cTn id="108" dur="indefinite"/>
                                        <p:tgtEl>
                                          <p:spTgt spid="83"/>
                                        </p:tgtEl>
                                        <p:attrNameLst>
                                          <p:attrName>style.opacity</p:attrName>
                                        </p:attrNameLst>
                                      </p:cBhvr>
                                      <p:to>
                                        <p:strVal val="0.25"/>
                                      </p:to>
                                    </p:set>
                                    <p:animEffect filter="image" prLst="opacity: 0.25">
                                      <p:cBhvr rctx="IE">
                                        <p:cTn id="109" dur="indefinite"/>
                                        <p:tgtEl>
                                          <p:spTgt spid="83"/>
                                        </p:tgtEl>
                                      </p:cBhvr>
                                    </p:animEffect>
                                  </p:childTnLst>
                                </p:cTn>
                              </p:par>
                              <p:par>
                                <p:cTn id="110" presetID="9" presetClass="emph" presetSubtype="0" nodeType="withEffect">
                                  <p:stCondLst>
                                    <p:cond delay="0"/>
                                  </p:stCondLst>
                                  <p:childTnLst>
                                    <p:set>
                                      <p:cBhvr rctx="PPT">
                                        <p:cTn id="111" dur="indefinite"/>
                                        <p:tgtEl>
                                          <p:spTgt spid="97"/>
                                        </p:tgtEl>
                                        <p:attrNameLst>
                                          <p:attrName>style.opacity</p:attrName>
                                        </p:attrNameLst>
                                      </p:cBhvr>
                                      <p:to>
                                        <p:strVal val="0.5"/>
                                      </p:to>
                                    </p:set>
                                    <p:animEffect filter="image" prLst="opacity: 0.5">
                                      <p:cBhvr rctx="IE">
                                        <p:cTn id="112" dur="indefinite"/>
                                        <p:tgtEl>
                                          <p:spTgt spid="97"/>
                                        </p:tgtEl>
                                      </p:cBhvr>
                                    </p:animEffect>
                                  </p:childTnLst>
                                </p:cTn>
                              </p:par>
                              <p:par>
                                <p:cTn id="113" presetID="0" presetClass="path" presetSubtype="0" accel="50000" decel="50000" fill="hold" nodeType="withEffect">
                                  <p:stCondLst>
                                    <p:cond delay="0"/>
                                  </p:stCondLst>
                                  <p:childTnLst>
                                    <p:animMotion origin="layout" path="M -0.18004 -0.18009 L -0.1408 -0.13912 " pathEditMode="relative" rAng="0" ptsTypes="AA">
                                      <p:cBhvr>
                                        <p:cTn id="114" dur="2000" fill="hold"/>
                                        <p:tgtEl>
                                          <p:spTgt spid="135"/>
                                        </p:tgtEl>
                                        <p:attrNameLst>
                                          <p:attrName>ppt_x</p:attrName>
                                          <p:attrName>ppt_y</p:attrName>
                                        </p:attrNameLst>
                                      </p:cBhvr>
                                      <p:rCtr x="1962" y="2037"/>
                                    </p:animMotion>
                                  </p:childTnLst>
                                </p:cTn>
                              </p:par>
                              <p:par>
                                <p:cTn id="115" presetID="0" presetClass="path" presetSubtype="0" accel="50000" decel="50000" fill="hold" nodeType="withEffect">
                                  <p:stCondLst>
                                    <p:cond delay="0"/>
                                  </p:stCondLst>
                                  <p:childTnLst>
                                    <p:animMotion origin="layout" path="M -0.32777 -0.13912 L -3.61111E-6 1.48148E-6 " pathEditMode="relative" rAng="0" ptsTypes="AA">
                                      <p:cBhvr>
                                        <p:cTn id="116" dur="2000" fill="hold"/>
                                        <p:tgtEl>
                                          <p:spTgt spid="138"/>
                                        </p:tgtEl>
                                        <p:attrNameLst>
                                          <p:attrName>ppt_x</p:attrName>
                                          <p:attrName>ppt_y</p:attrName>
                                        </p:attrNameLst>
                                      </p:cBhvr>
                                      <p:rCtr x="16389" y="6944"/>
                                    </p:animMotion>
                                  </p:childTnLst>
                                </p:cTn>
                              </p:par>
                              <p:par>
                                <p:cTn id="117" presetID="0" presetClass="path" presetSubtype="0" accel="50000" decel="50000" fill="hold" nodeType="withEffect">
                                  <p:stCondLst>
                                    <p:cond delay="0"/>
                                  </p:stCondLst>
                                  <p:childTnLst>
                                    <p:animMotion origin="layout" path="M -0.53802 -0.15764 L -0.50173 -0.14514 " pathEditMode="relative" rAng="0" ptsTypes="AA">
                                      <p:cBhvr>
                                        <p:cTn id="118" dur="2000" fill="hold"/>
                                        <p:tgtEl>
                                          <p:spTgt spid="141"/>
                                        </p:tgtEl>
                                        <p:attrNameLst>
                                          <p:attrName>ppt_x</p:attrName>
                                          <p:attrName>ppt_y</p:attrName>
                                        </p:attrNameLst>
                                      </p:cBhvr>
                                      <p:rCtr x="1806" y="625"/>
                                    </p:animMotion>
                                  </p:childTnLst>
                                </p:cTn>
                              </p:par>
                              <p:par>
                                <p:cTn id="119" presetID="0" presetClass="path" presetSubtype="0" accel="50000" decel="50000" fill="hold" nodeType="withEffect">
                                  <p:stCondLst>
                                    <p:cond delay="0"/>
                                  </p:stCondLst>
                                  <p:childTnLst>
                                    <p:animMotion origin="layout" path="M -0.14253 -0.23241 L -0.10642 -0.13519 " pathEditMode="relative" rAng="0" ptsTypes="AA">
                                      <p:cBhvr>
                                        <p:cTn id="120" dur="2000" fill="hold"/>
                                        <p:tgtEl>
                                          <p:spTgt spid="144"/>
                                        </p:tgtEl>
                                        <p:attrNameLst>
                                          <p:attrName>ppt_x</p:attrName>
                                          <p:attrName>ppt_y</p:attrName>
                                        </p:attrNameLst>
                                      </p:cBhvr>
                                      <p:rCtr x="1806" y="4861"/>
                                    </p:animMotion>
                                  </p:childTnLst>
                                </p:cTn>
                              </p:par>
                              <p:par>
                                <p:cTn id="121" presetID="0" presetClass="path" presetSubtype="0" accel="50000" decel="50000" fill="hold" nodeType="withEffect">
                                  <p:stCondLst>
                                    <p:cond delay="0"/>
                                  </p:stCondLst>
                                  <p:childTnLst>
                                    <p:animMotion origin="layout" path="M -0.33767 -0.24514 L -0.27256 -0.19653 " pathEditMode="relative" rAng="0" ptsTypes="AA">
                                      <p:cBhvr>
                                        <p:cTn id="122" dur="2000" fill="hold"/>
                                        <p:tgtEl>
                                          <p:spTgt spid="147"/>
                                        </p:tgtEl>
                                        <p:attrNameLst>
                                          <p:attrName>ppt_x</p:attrName>
                                          <p:attrName>ppt_y</p:attrName>
                                        </p:attrNameLst>
                                      </p:cBhvr>
                                      <p:rCtr x="3247" y="2431"/>
                                    </p:animMotion>
                                  </p:childTnLst>
                                </p:cTn>
                              </p:par>
                              <p:par>
                                <p:cTn id="123" presetID="0" presetClass="path" presetSubtype="0" accel="50000" decel="50000" fill="hold" nodeType="withEffect">
                                  <p:stCondLst>
                                    <p:cond delay="0"/>
                                  </p:stCondLst>
                                  <p:childTnLst>
                                    <p:animMotion origin="layout" path="M -0.55695 -0.25162 L -0.49184 -0.22708 " pathEditMode="relative" rAng="0" ptsTypes="AA">
                                      <p:cBhvr>
                                        <p:cTn id="124" dur="2000" fill="hold"/>
                                        <p:tgtEl>
                                          <p:spTgt spid="150"/>
                                        </p:tgtEl>
                                        <p:attrNameLst>
                                          <p:attrName>ppt_x</p:attrName>
                                          <p:attrName>ppt_y</p:attrName>
                                        </p:attrNameLst>
                                      </p:cBhvr>
                                      <p:rCtr x="3247" y="1227"/>
                                    </p:animMotion>
                                  </p:childTnLst>
                                </p:cTn>
                              </p:par>
                            </p:childTnLst>
                          </p:cTn>
                        </p:par>
                      </p:childTnLst>
                    </p:cTn>
                  </p:par>
                  <p:par>
                    <p:cTn id="125" fill="hold">
                      <p:stCondLst>
                        <p:cond delay="indefinite"/>
                      </p:stCondLst>
                      <p:childTnLst>
                        <p:par>
                          <p:cTn id="126" fill="hold">
                            <p:stCondLst>
                              <p:cond delay="0"/>
                            </p:stCondLst>
                            <p:childTnLst>
                              <p:par>
                                <p:cTn id="127" presetID="9" presetClass="entr" presetSubtype="0" fill="hold" nodeType="clickEffect">
                                  <p:stCondLst>
                                    <p:cond delay="0"/>
                                  </p:stCondLst>
                                  <p:childTnLst>
                                    <p:set>
                                      <p:cBhvr>
                                        <p:cTn id="128" dur="1" fill="hold">
                                          <p:stCondLst>
                                            <p:cond delay="0"/>
                                          </p:stCondLst>
                                        </p:cTn>
                                        <p:tgtEl>
                                          <p:spTgt spid="153"/>
                                        </p:tgtEl>
                                        <p:attrNameLst>
                                          <p:attrName>style.visibility</p:attrName>
                                        </p:attrNameLst>
                                      </p:cBhvr>
                                      <p:to>
                                        <p:strVal val="visible"/>
                                      </p:to>
                                    </p:set>
                                    <p:animEffect transition="in" filter="dissolve">
                                      <p:cBhvr>
                                        <p:cTn id="129" dur="500"/>
                                        <p:tgtEl>
                                          <p:spTgt spid="153"/>
                                        </p:tgtEl>
                                      </p:cBhvr>
                                    </p:animEffect>
                                  </p:childTnLst>
                                </p:cTn>
                              </p:par>
                              <p:par>
                                <p:cTn id="130" presetID="0" presetClass="path" presetSubtype="0" accel="50000" decel="50000" fill="hold" nodeType="withEffect">
                                  <p:stCondLst>
                                    <p:cond delay="0"/>
                                  </p:stCondLst>
                                  <p:childTnLst>
                                    <p:animMotion origin="layout" path="M -0.00886 -0.00047 L -0.18108 0.06504 " pathEditMode="fixed" rAng="0" ptsTypes="AA">
                                      <p:cBhvr>
                                        <p:cTn id="131" dur="1500" fill="hold"/>
                                        <p:tgtEl>
                                          <p:spTgt spid="153"/>
                                        </p:tgtEl>
                                        <p:attrNameLst>
                                          <p:attrName>ppt_x</p:attrName>
                                          <p:attrName>ppt_y</p:attrName>
                                        </p:attrNameLst>
                                      </p:cBhvr>
                                      <p:rCtr x="-8611" y="3264"/>
                                    </p:animMotion>
                                  </p:childTnLst>
                                </p:cTn>
                              </p:par>
                              <p:par>
                                <p:cTn id="132" presetID="9" presetClass="entr" presetSubtype="0" fill="hold" nodeType="withEffect">
                                  <p:stCondLst>
                                    <p:cond delay="0"/>
                                  </p:stCondLst>
                                  <p:childTnLst>
                                    <p:set>
                                      <p:cBhvr>
                                        <p:cTn id="133" dur="1" fill="hold">
                                          <p:stCondLst>
                                            <p:cond delay="0"/>
                                          </p:stCondLst>
                                        </p:cTn>
                                        <p:tgtEl>
                                          <p:spTgt spid="160"/>
                                        </p:tgtEl>
                                        <p:attrNameLst>
                                          <p:attrName>style.visibility</p:attrName>
                                        </p:attrNameLst>
                                      </p:cBhvr>
                                      <p:to>
                                        <p:strVal val="visible"/>
                                      </p:to>
                                    </p:set>
                                    <p:animEffect transition="in" filter="dissolve">
                                      <p:cBhvr>
                                        <p:cTn id="134" dur="500"/>
                                        <p:tgtEl>
                                          <p:spTgt spid="160"/>
                                        </p:tgtEl>
                                      </p:cBhvr>
                                    </p:animEffect>
                                  </p:childTnLst>
                                </p:cTn>
                              </p:par>
                              <p:par>
                                <p:cTn id="135" presetID="0" presetClass="path" presetSubtype="0" accel="50000" decel="50000" fill="hold" nodeType="withEffect">
                                  <p:stCondLst>
                                    <p:cond delay="0"/>
                                  </p:stCondLst>
                                  <p:childTnLst>
                                    <p:animMotion origin="layout" path="M 0.03247 0.02754 L -0.04878 0.26759 " pathEditMode="fixed" rAng="0" ptsTypes="AA">
                                      <p:cBhvr>
                                        <p:cTn id="136" dur="1500" fill="hold"/>
                                        <p:tgtEl>
                                          <p:spTgt spid="160"/>
                                        </p:tgtEl>
                                        <p:attrNameLst>
                                          <p:attrName>ppt_x</p:attrName>
                                          <p:attrName>ppt_y</p:attrName>
                                        </p:attrNameLst>
                                      </p:cBhvr>
                                      <p:rCtr x="-4062" y="11991"/>
                                    </p:animMotion>
                                  </p:childTnLst>
                                </p:cTn>
                              </p:par>
                              <p:par>
                                <p:cTn id="137" presetID="9" presetClass="entr" presetSubtype="0" fill="hold" nodeType="withEffect">
                                  <p:stCondLst>
                                    <p:cond delay="0"/>
                                  </p:stCondLst>
                                  <p:childTnLst>
                                    <p:set>
                                      <p:cBhvr>
                                        <p:cTn id="138" dur="1" fill="hold">
                                          <p:stCondLst>
                                            <p:cond delay="0"/>
                                          </p:stCondLst>
                                        </p:cTn>
                                        <p:tgtEl>
                                          <p:spTgt spid="163"/>
                                        </p:tgtEl>
                                        <p:attrNameLst>
                                          <p:attrName>style.visibility</p:attrName>
                                        </p:attrNameLst>
                                      </p:cBhvr>
                                      <p:to>
                                        <p:strVal val="visible"/>
                                      </p:to>
                                    </p:set>
                                    <p:animEffect transition="in" filter="dissolve">
                                      <p:cBhvr>
                                        <p:cTn id="139" dur="500"/>
                                        <p:tgtEl>
                                          <p:spTgt spid="163"/>
                                        </p:tgtEl>
                                      </p:cBhvr>
                                    </p:animEffect>
                                  </p:childTnLst>
                                </p:cTn>
                              </p:par>
                              <p:par>
                                <p:cTn id="140" presetID="0" presetClass="path" presetSubtype="0" accel="50000" decel="50000" fill="hold" nodeType="withEffect">
                                  <p:stCondLst>
                                    <p:cond delay="0"/>
                                  </p:stCondLst>
                                  <p:childTnLst>
                                    <p:animMotion origin="layout" path="M -0.01042 -0.14583 L -0.2757 0.05116 " pathEditMode="fixed" rAng="0" ptsTypes="AA">
                                      <p:cBhvr>
                                        <p:cTn id="141" dur="1500" fill="hold"/>
                                        <p:tgtEl>
                                          <p:spTgt spid="163"/>
                                        </p:tgtEl>
                                        <p:attrNameLst>
                                          <p:attrName>ppt_x</p:attrName>
                                          <p:attrName>ppt_y</p:attrName>
                                        </p:attrNameLst>
                                      </p:cBhvr>
                                      <p:rCtr x="-13264" y="9838"/>
                                    </p:animMotion>
                                  </p:childTnLst>
                                </p:cTn>
                              </p:par>
                              <p:par>
                                <p:cTn id="142" presetID="9" presetClass="entr" presetSubtype="0" fill="hold" nodeType="withEffect">
                                  <p:stCondLst>
                                    <p:cond delay="0"/>
                                  </p:stCondLst>
                                  <p:childTnLst>
                                    <p:set>
                                      <p:cBhvr>
                                        <p:cTn id="143" dur="1" fill="hold">
                                          <p:stCondLst>
                                            <p:cond delay="0"/>
                                          </p:stCondLst>
                                        </p:cTn>
                                        <p:tgtEl>
                                          <p:spTgt spid="166"/>
                                        </p:tgtEl>
                                        <p:attrNameLst>
                                          <p:attrName>style.visibility</p:attrName>
                                        </p:attrNameLst>
                                      </p:cBhvr>
                                      <p:to>
                                        <p:strVal val="visible"/>
                                      </p:to>
                                    </p:set>
                                    <p:animEffect transition="in" filter="dissolve">
                                      <p:cBhvr>
                                        <p:cTn id="144" dur="500"/>
                                        <p:tgtEl>
                                          <p:spTgt spid="166"/>
                                        </p:tgtEl>
                                      </p:cBhvr>
                                    </p:animEffect>
                                  </p:childTnLst>
                                </p:cTn>
                              </p:par>
                              <p:par>
                                <p:cTn id="145" presetID="0" presetClass="path" presetSubtype="0" accel="50000" decel="50000" fill="hold" nodeType="withEffect">
                                  <p:stCondLst>
                                    <p:cond delay="0"/>
                                  </p:stCondLst>
                                  <p:childTnLst>
                                    <p:animMotion origin="layout" path="M -0.1033 -0.45601 L -0.55539 -0.19537 " pathEditMode="fixed" rAng="0" ptsTypes="AA">
                                      <p:cBhvr>
                                        <p:cTn id="146" dur="1500" fill="hold"/>
                                        <p:tgtEl>
                                          <p:spTgt spid="166"/>
                                        </p:tgtEl>
                                        <p:attrNameLst>
                                          <p:attrName>ppt_x</p:attrName>
                                          <p:attrName>ppt_y</p:attrName>
                                        </p:attrNameLst>
                                      </p:cBhvr>
                                      <p:rCtr x="-22604" y="13032"/>
                                    </p:animMotion>
                                  </p:childTnLst>
                                </p:cTn>
                              </p:par>
                              <p:par>
                                <p:cTn id="147" presetID="9" presetClass="emph" presetSubtype="0" nodeType="withEffect">
                                  <p:stCondLst>
                                    <p:cond delay="0"/>
                                  </p:stCondLst>
                                  <p:childTnLst>
                                    <p:set>
                                      <p:cBhvr rctx="PPT">
                                        <p:cTn id="148" dur="indefinite"/>
                                        <p:tgtEl>
                                          <p:spTgt spid="135"/>
                                        </p:tgtEl>
                                        <p:attrNameLst>
                                          <p:attrName>style.opacity</p:attrName>
                                        </p:attrNameLst>
                                      </p:cBhvr>
                                      <p:to>
                                        <p:strVal val="0.25"/>
                                      </p:to>
                                    </p:set>
                                    <p:animEffect filter="image" prLst="opacity: 0.25">
                                      <p:cBhvr rctx="IE">
                                        <p:cTn id="149" dur="indefinite"/>
                                        <p:tgtEl>
                                          <p:spTgt spid="135"/>
                                        </p:tgtEl>
                                      </p:cBhvr>
                                    </p:animEffect>
                                  </p:childTnLst>
                                </p:cTn>
                              </p:par>
                              <p:par>
                                <p:cTn id="150" presetID="9" presetClass="emph" presetSubtype="0" nodeType="withEffect">
                                  <p:stCondLst>
                                    <p:cond delay="0"/>
                                  </p:stCondLst>
                                  <p:childTnLst>
                                    <p:set>
                                      <p:cBhvr rctx="PPT">
                                        <p:cTn id="151" dur="indefinite"/>
                                        <p:tgtEl>
                                          <p:spTgt spid="141"/>
                                        </p:tgtEl>
                                        <p:attrNameLst>
                                          <p:attrName>style.opacity</p:attrName>
                                        </p:attrNameLst>
                                      </p:cBhvr>
                                      <p:to>
                                        <p:strVal val="0.25"/>
                                      </p:to>
                                    </p:set>
                                    <p:animEffect filter="image" prLst="opacity: 0.25">
                                      <p:cBhvr rctx="IE">
                                        <p:cTn id="152" dur="indefinite"/>
                                        <p:tgtEl>
                                          <p:spTgt spid="141"/>
                                        </p:tgtEl>
                                      </p:cBhvr>
                                    </p:animEffect>
                                  </p:childTnLst>
                                </p:cTn>
                              </p:par>
                              <p:par>
                                <p:cTn id="153" presetID="9" presetClass="emph" presetSubtype="0" nodeType="withEffect">
                                  <p:stCondLst>
                                    <p:cond delay="0"/>
                                  </p:stCondLst>
                                  <p:childTnLst>
                                    <p:set>
                                      <p:cBhvr rctx="PPT">
                                        <p:cTn id="154" dur="indefinite"/>
                                        <p:tgtEl>
                                          <p:spTgt spid="150"/>
                                        </p:tgtEl>
                                        <p:attrNameLst>
                                          <p:attrName>style.opacity</p:attrName>
                                        </p:attrNameLst>
                                      </p:cBhvr>
                                      <p:to>
                                        <p:strVal val="0.25"/>
                                      </p:to>
                                    </p:set>
                                    <p:animEffect filter="image" prLst="opacity: 0.25">
                                      <p:cBhvr rctx="IE">
                                        <p:cTn id="155" dur="indefinite"/>
                                        <p:tgtEl>
                                          <p:spTgt spid="150"/>
                                        </p:tgtEl>
                                      </p:cBhvr>
                                    </p:animEffect>
                                  </p:childTnLst>
                                </p:cTn>
                              </p:par>
                              <p:par>
                                <p:cTn id="156" presetID="9" presetClass="emph" presetSubtype="0" nodeType="withEffect">
                                  <p:stCondLst>
                                    <p:cond delay="0"/>
                                  </p:stCondLst>
                                  <p:childTnLst>
                                    <p:set>
                                      <p:cBhvr rctx="PPT">
                                        <p:cTn id="157" dur="indefinite"/>
                                        <p:tgtEl>
                                          <p:spTgt spid="147"/>
                                        </p:tgtEl>
                                        <p:attrNameLst>
                                          <p:attrName>style.opacity</p:attrName>
                                        </p:attrNameLst>
                                      </p:cBhvr>
                                      <p:to>
                                        <p:strVal val="0.25"/>
                                      </p:to>
                                    </p:set>
                                    <p:animEffect filter="image" prLst="opacity: 0.25">
                                      <p:cBhvr rctx="IE">
                                        <p:cTn id="158" dur="indefinite"/>
                                        <p:tgtEl>
                                          <p:spTgt spid="147"/>
                                        </p:tgtEl>
                                      </p:cBhvr>
                                    </p:animEffect>
                                  </p:childTnLst>
                                </p:cTn>
                              </p:par>
                              <p:par>
                                <p:cTn id="159" presetID="9" presetClass="emph" presetSubtype="0" nodeType="withEffect">
                                  <p:stCondLst>
                                    <p:cond delay="0"/>
                                  </p:stCondLst>
                                  <p:childTnLst>
                                    <p:set>
                                      <p:cBhvr rctx="PPT">
                                        <p:cTn id="160" dur="indefinite"/>
                                        <p:tgtEl>
                                          <p:spTgt spid="144"/>
                                        </p:tgtEl>
                                        <p:attrNameLst>
                                          <p:attrName>style.opacity</p:attrName>
                                        </p:attrNameLst>
                                      </p:cBhvr>
                                      <p:to>
                                        <p:strVal val="0.25"/>
                                      </p:to>
                                    </p:set>
                                    <p:animEffect filter="image" prLst="opacity: 0.25">
                                      <p:cBhvr rctx="IE">
                                        <p:cTn id="161" dur="indefinite"/>
                                        <p:tgtEl>
                                          <p:spTgt spid="144"/>
                                        </p:tgtEl>
                                      </p:cBhvr>
                                    </p:animEffect>
                                  </p:childTnLst>
                                </p:cTn>
                              </p:par>
                            </p:childTnLst>
                          </p:cTn>
                        </p:par>
                        <p:par>
                          <p:cTn id="162" fill="hold">
                            <p:stCondLst>
                              <p:cond delay="1500"/>
                            </p:stCondLst>
                            <p:childTnLst>
                              <p:par>
                                <p:cTn id="163" presetID="9" presetClass="entr" presetSubtype="0" fill="hold" grpId="0" nodeType="afterEffect">
                                  <p:stCondLst>
                                    <p:cond delay="0"/>
                                  </p:stCondLst>
                                  <p:childTnLst>
                                    <p:set>
                                      <p:cBhvr>
                                        <p:cTn id="164" dur="1" fill="hold">
                                          <p:stCondLst>
                                            <p:cond delay="0"/>
                                          </p:stCondLst>
                                        </p:cTn>
                                        <p:tgtEl>
                                          <p:spTgt spid="171"/>
                                        </p:tgtEl>
                                        <p:attrNameLst>
                                          <p:attrName>style.visibility</p:attrName>
                                        </p:attrNameLst>
                                      </p:cBhvr>
                                      <p:to>
                                        <p:strVal val="visible"/>
                                      </p:to>
                                    </p:set>
                                    <p:animEffect transition="in" filter="dissolve">
                                      <p:cBhvr>
                                        <p:cTn id="165" dur="500"/>
                                        <p:tgtEl>
                                          <p:spTgt spid="171"/>
                                        </p:tgtEl>
                                      </p:cBhvr>
                                    </p:animEffect>
                                  </p:childTnLst>
                                </p:cTn>
                              </p:par>
                            </p:childTnLst>
                          </p:cTn>
                        </p:par>
                      </p:childTnLst>
                    </p:cTn>
                  </p:par>
                  <p:par>
                    <p:cTn id="166" fill="hold">
                      <p:stCondLst>
                        <p:cond delay="indefinite"/>
                      </p:stCondLst>
                      <p:childTnLst>
                        <p:par>
                          <p:cTn id="167" fill="hold">
                            <p:stCondLst>
                              <p:cond delay="0"/>
                            </p:stCondLst>
                            <p:childTnLst>
                              <p:par>
                                <p:cTn id="168" presetID="9" presetClass="entr" presetSubtype="0" fill="hold" grpId="0" nodeType="clickEffect">
                                  <p:stCondLst>
                                    <p:cond delay="0"/>
                                  </p:stCondLst>
                                  <p:childTnLst>
                                    <p:set>
                                      <p:cBhvr>
                                        <p:cTn id="169" dur="1" fill="hold">
                                          <p:stCondLst>
                                            <p:cond delay="0"/>
                                          </p:stCondLst>
                                        </p:cTn>
                                        <p:tgtEl>
                                          <p:spTgt spid="173"/>
                                        </p:tgtEl>
                                        <p:attrNameLst>
                                          <p:attrName>style.visibility</p:attrName>
                                        </p:attrNameLst>
                                      </p:cBhvr>
                                      <p:to>
                                        <p:strVal val="visible"/>
                                      </p:to>
                                    </p:set>
                                    <p:animEffect transition="in" filter="dissolve">
                                      <p:cBhvr>
                                        <p:cTn id="170" dur="500"/>
                                        <p:tgtEl>
                                          <p:spTgt spid="173"/>
                                        </p:tgtEl>
                                      </p:cBhvr>
                                    </p:animEffect>
                                  </p:childTnLst>
                                </p:cTn>
                              </p:par>
                              <p:par>
                                <p:cTn id="171" presetID="9" presetClass="entr" presetSubtype="0" fill="hold" grpId="0" nodeType="withEffect">
                                  <p:stCondLst>
                                    <p:cond delay="0"/>
                                  </p:stCondLst>
                                  <p:childTnLst>
                                    <p:set>
                                      <p:cBhvr>
                                        <p:cTn id="172" dur="1" fill="hold">
                                          <p:stCondLst>
                                            <p:cond delay="0"/>
                                          </p:stCondLst>
                                        </p:cTn>
                                        <p:tgtEl>
                                          <p:spTgt spid="3"/>
                                        </p:tgtEl>
                                        <p:attrNameLst>
                                          <p:attrName>style.visibility</p:attrName>
                                        </p:attrNameLst>
                                      </p:cBhvr>
                                      <p:to>
                                        <p:strVal val="visible"/>
                                      </p:to>
                                    </p:set>
                                    <p:animEffect transition="in" filter="dissolve">
                                      <p:cBhvr>
                                        <p:cTn id="173" dur="500"/>
                                        <p:tgtEl>
                                          <p:spTgt spid="3"/>
                                        </p:tgtEl>
                                      </p:cBhvr>
                                    </p:animEffect>
                                  </p:childTnLst>
                                </p:cTn>
                              </p:par>
                              <p:par>
                                <p:cTn id="174" presetID="9" presetClass="entr" presetSubtype="0" fill="hold" grpId="0" nodeType="withEffect">
                                  <p:stCondLst>
                                    <p:cond delay="0"/>
                                  </p:stCondLst>
                                  <p:childTnLst>
                                    <p:set>
                                      <p:cBhvr>
                                        <p:cTn id="175" dur="1" fill="hold">
                                          <p:stCondLst>
                                            <p:cond delay="0"/>
                                          </p:stCondLst>
                                        </p:cTn>
                                        <p:tgtEl>
                                          <p:spTgt spid="2"/>
                                        </p:tgtEl>
                                        <p:attrNameLst>
                                          <p:attrName>style.visibility</p:attrName>
                                        </p:attrNameLst>
                                      </p:cBhvr>
                                      <p:to>
                                        <p:strVal val="visible"/>
                                      </p:to>
                                    </p:set>
                                    <p:animEffect transition="in" filter="dissolve">
                                      <p:cBhvr>
                                        <p:cTn id="17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animBg="1"/>
      <p:bldP spid="173" grpId="0"/>
      <p:bldP spid="3" grpId="0"/>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713" y="200629"/>
            <a:ext cx="7116560" cy="523220"/>
          </a:xfrm>
          <a:prstGeom prst="rect">
            <a:avLst/>
          </a:prstGeom>
          <a:noFill/>
        </p:spPr>
        <p:txBody>
          <a:bodyPr wrap="none" rtlCol="0">
            <a:spAutoFit/>
          </a:bodyPr>
          <a:lstStyle/>
          <a:p>
            <a:r>
              <a:rPr lang="en-US" sz="2800" dirty="0" smtClean="0">
                <a:latin typeface="Helvetica Neue Light"/>
                <a:cs typeface="Helvetica Neue Light"/>
              </a:rPr>
              <a:t>Coded Shared Memory – Protocol overview</a:t>
            </a:r>
            <a:endParaRPr lang="en-US" sz="2800" dirty="0">
              <a:latin typeface="Helvetica Neue Light"/>
              <a:cs typeface="Helvetica Neue Light"/>
            </a:endParaRPr>
          </a:p>
        </p:txBody>
      </p:sp>
      <p:sp>
        <p:nvSpPr>
          <p:cNvPr id="5" name="TextBox 4"/>
          <p:cNvSpPr txBox="1"/>
          <p:nvPr/>
        </p:nvSpPr>
        <p:spPr>
          <a:xfrm>
            <a:off x="226338" y="1408772"/>
            <a:ext cx="8917662" cy="4801315"/>
          </a:xfrm>
          <a:prstGeom prst="rect">
            <a:avLst/>
          </a:prstGeom>
          <a:noFill/>
        </p:spPr>
        <p:txBody>
          <a:bodyPr wrap="square" rtlCol="0">
            <a:spAutoFit/>
          </a:bodyPr>
          <a:lstStyle/>
          <a:p>
            <a:r>
              <a:rPr lang="en-US" dirty="0" smtClean="0">
                <a:solidFill>
                  <a:srgbClr val="000000"/>
                </a:solidFill>
                <a:latin typeface="Helvetica Neue Light"/>
                <a:cs typeface="Helvetica Neue Light"/>
              </a:rPr>
              <a:t>Write:</a:t>
            </a:r>
          </a:p>
          <a:p>
            <a:r>
              <a:rPr lang="en-US" dirty="0" smtClean="0">
                <a:solidFill>
                  <a:srgbClr val="000000"/>
                </a:solidFill>
                <a:latin typeface="Helvetica Neue Light"/>
                <a:cs typeface="Helvetica Neue Light"/>
              </a:rPr>
              <a:t>Send time-stamped value to every server; </a:t>
            </a:r>
            <a:r>
              <a:rPr lang="en-US" dirty="0" smtClean="0">
                <a:solidFill>
                  <a:schemeClr val="bg1">
                    <a:lumMod val="85000"/>
                  </a:schemeClr>
                </a:solidFill>
                <a:latin typeface="Helvetica Neue Light"/>
                <a:cs typeface="Helvetica Neue Light"/>
              </a:rPr>
              <a:t>send finalize message after getting </a:t>
            </a:r>
            <a:r>
              <a:rPr lang="en-US" dirty="0" err="1" smtClean="0">
                <a:solidFill>
                  <a:schemeClr val="bg1">
                    <a:lumMod val="85000"/>
                  </a:schemeClr>
                </a:solidFill>
                <a:latin typeface="Helvetica Neue Light"/>
                <a:cs typeface="Helvetica Neue Light"/>
              </a:rPr>
              <a:t>acks</a:t>
            </a:r>
            <a:r>
              <a:rPr lang="en-US" dirty="0" smtClean="0">
                <a:solidFill>
                  <a:schemeClr val="bg1">
                    <a:lumMod val="85000"/>
                  </a:schemeClr>
                </a:solidFill>
                <a:latin typeface="Helvetica Neue Light"/>
                <a:cs typeface="Helvetica Neue Light"/>
              </a:rPr>
              <a:t> from quorum; return after receiving </a:t>
            </a:r>
            <a:r>
              <a:rPr lang="en-US" dirty="0" err="1" smtClean="0">
                <a:solidFill>
                  <a:schemeClr val="bg1">
                    <a:lumMod val="85000"/>
                  </a:schemeClr>
                </a:solidFill>
                <a:latin typeface="Helvetica Neue Light"/>
                <a:cs typeface="Helvetica Neue Light"/>
              </a:rPr>
              <a:t>acks</a:t>
            </a:r>
            <a:r>
              <a:rPr lang="en-US" dirty="0" smtClean="0">
                <a:solidFill>
                  <a:schemeClr val="bg1">
                    <a:lumMod val="85000"/>
                  </a:schemeClr>
                </a:solidFill>
                <a:latin typeface="Helvetica Neue Light"/>
                <a:cs typeface="Helvetica Neue Light"/>
              </a:rPr>
              <a:t>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Read: </a:t>
            </a:r>
          </a:p>
          <a:p>
            <a:r>
              <a:rPr lang="en-US" dirty="0" smtClean="0">
                <a:solidFill>
                  <a:srgbClr val="D9D9D9"/>
                </a:solidFill>
                <a:latin typeface="Helvetica Neue Light"/>
                <a:cs typeface="Helvetica Neue Light"/>
              </a:rPr>
              <a:t>Send read query; wait for time-stamps from a quorum;</a:t>
            </a:r>
          </a:p>
          <a:p>
            <a:r>
              <a:rPr lang="en-US" dirty="0" smtClean="0">
                <a:solidFill>
                  <a:srgbClr val="D9D9D9"/>
                </a:solidFill>
                <a:latin typeface="Helvetica Neue Light"/>
                <a:cs typeface="Helvetica Neue Light"/>
              </a:rPr>
              <a:t>Send request with latest time-stamp to servers; </a:t>
            </a:r>
          </a:p>
          <a:p>
            <a:r>
              <a:rPr lang="en-US" dirty="0" smtClean="0">
                <a:solidFill>
                  <a:srgbClr val="D9D9D9"/>
                </a:solidFill>
                <a:latin typeface="Helvetica Neue Light"/>
                <a:cs typeface="Helvetica Neue Light"/>
              </a:rPr>
              <a:t> decode and return value after receiving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Servers:</a:t>
            </a:r>
          </a:p>
          <a:p>
            <a:r>
              <a:rPr lang="en-US" dirty="0" smtClean="0">
                <a:solidFill>
                  <a:srgbClr val="000000"/>
                </a:solidFill>
                <a:latin typeface="Helvetica Neue Light"/>
                <a:cs typeface="Helvetica Neue Light"/>
              </a:rPr>
              <a:t>Store the coded symbol; keep latest </a:t>
            </a:r>
            <a:r>
              <a:rPr lang="en-US" i="1" dirty="0" err="1" smtClean="0">
                <a:solidFill>
                  <a:srgbClr val="FF0000"/>
                </a:solidFill>
                <a:latin typeface="Lucida Grande"/>
                <a:ea typeface="Lucida Grande"/>
                <a:cs typeface="Lucida Grande"/>
              </a:rPr>
              <a:t>δ</a:t>
            </a:r>
            <a:r>
              <a:rPr lang="en-US" dirty="0" smtClean="0">
                <a:solidFill>
                  <a:srgbClr val="000000"/>
                </a:solidFill>
                <a:latin typeface="Helvetica Neue Light"/>
                <a:cs typeface="Helvetica Neue Light"/>
              </a:rPr>
              <a:t> </a:t>
            </a:r>
            <a:r>
              <a:rPr lang="en-US" dirty="0" err="1" smtClean="0">
                <a:solidFill>
                  <a:srgbClr val="000000"/>
                </a:solidFill>
                <a:latin typeface="Helvetica Neue Light"/>
                <a:cs typeface="Helvetica Neue Light"/>
              </a:rPr>
              <a:t>codeword</a:t>
            </a:r>
            <a:r>
              <a:rPr lang="en-US" dirty="0" smtClean="0">
                <a:solidFill>
                  <a:srgbClr val="000000"/>
                </a:solidFill>
                <a:latin typeface="Helvetica Neue Light"/>
                <a:cs typeface="Helvetica Neue Light"/>
              </a:rPr>
              <a:t> symbols and delete older ones; send ack. </a:t>
            </a:r>
          </a:p>
          <a:p>
            <a:r>
              <a:rPr lang="en-US" dirty="0" smtClean="0">
                <a:solidFill>
                  <a:srgbClr val="D9D9D9"/>
                </a:solidFill>
                <a:latin typeface="Helvetica Neue Light"/>
                <a:cs typeface="Helvetica Neue Light"/>
              </a:rPr>
              <a:t>Set finalize flag for tag on receiving finalize message.</a:t>
            </a:r>
          </a:p>
          <a:p>
            <a:r>
              <a:rPr lang="en-US" dirty="0" smtClean="0">
                <a:solidFill>
                  <a:srgbClr val="D9D9D9"/>
                </a:solidFill>
                <a:latin typeface="Helvetica Neue Light"/>
                <a:cs typeface="Helvetica Neue Light"/>
              </a:rPr>
              <a:t>Respond to read query with latest finalized tag.</a:t>
            </a:r>
          </a:p>
          <a:p>
            <a:r>
              <a:rPr lang="en-US" dirty="0" smtClean="0">
                <a:solidFill>
                  <a:srgbClr val="D9D9D9"/>
                </a:solidFill>
                <a:latin typeface="Helvetica Neue Light"/>
                <a:cs typeface="Helvetica Neue Light"/>
              </a:rPr>
              <a:t>Finalize the requested tag; respond to read request with </a:t>
            </a:r>
            <a:r>
              <a:rPr lang="en-US" dirty="0" err="1" smtClean="0">
                <a:solidFill>
                  <a:srgbClr val="D9D9D9"/>
                </a:solidFill>
                <a:latin typeface="Helvetica Neue Light"/>
                <a:cs typeface="Helvetica Neue Light"/>
              </a:rPr>
              <a:t>codeword</a:t>
            </a:r>
            <a:r>
              <a:rPr lang="en-US" dirty="0" smtClean="0">
                <a:solidFill>
                  <a:srgbClr val="D9D9D9"/>
                </a:solidFill>
                <a:latin typeface="Helvetica Neue Light"/>
                <a:cs typeface="Helvetica Neue Light"/>
              </a:rPr>
              <a:t> symbol.</a:t>
            </a:r>
            <a:endParaRPr lang="en-US" dirty="0">
              <a:solidFill>
                <a:srgbClr val="D9D9D9"/>
              </a:solidFill>
              <a:latin typeface="Helvetica Neue Light"/>
              <a:cs typeface="Helvetica Neue Light"/>
            </a:endParaRPr>
          </a:p>
        </p:txBody>
      </p:sp>
    </p:spTree>
    <p:extLst>
      <p:ext uri="{BB962C8B-B14F-4D97-AF65-F5344CB8AC3E}">
        <p14:creationId xmlns:p14="http://schemas.microsoft.com/office/powerpoint/2010/main" val="153280452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713" y="200629"/>
            <a:ext cx="7116560" cy="523220"/>
          </a:xfrm>
          <a:prstGeom prst="rect">
            <a:avLst/>
          </a:prstGeom>
          <a:noFill/>
        </p:spPr>
        <p:txBody>
          <a:bodyPr wrap="none" rtlCol="0">
            <a:spAutoFit/>
          </a:bodyPr>
          <a:lstStyle/>
          <a:p>
            <a:r>
              <a:rPr lang="en-US" sz="2800" dirty="0" smtClean="0">
                <a:latin typeface="Helvetica Neue Light"/>
                <a:cs typeface="Helvetica Neue Light"/>
              </a:rPr>
              <a:t>Coded Shared Memory – Protocol overview</a:t>
            </a:r>
            <a:endParaRPr lang="en-US" sz="2800" dirty="0">
              <a:latin typeface="Helvetica Neue Light"/>
              <a:cs typeface="Helvetica Neue Light"/>
            </a:endParaRPr>
          </a:p>
        </p:txBody>
      </p:sp>
      <p:sp>
        <p:nvSpPr>
          <p:cNvPr id="5" name="TextBox 4"/>
          <p:cNvSpPr txBox="1"/>
          <p:nvPr/>
        </p:nvSpPr>
        <p:spPr>
          <a:xfrm>
            <a:off x="226338" y="1408772"/>
            <a:ext cx="8917662" cy="4801315"/>
          </a:xfrm>
          <a:prstGeom prst="rect">
            <a:avLst/>
          </a:prstGeom>
          <a:noFill/>
        </p:spPr>
        <p:txBody>
          <a:bodyPr wrap="square" rtlCol="0">
            <a:spAutoFit/>
          </a:bodyPr>
          <a:lstStyle/>
          <a:p>
            <a:r>
              <a:rPr lang="en-US" dirty="0" smtClean="0">
                <a:solidFill>
                  <a:srgbClr val="000000"/>
                </a:solidFill>
                <a:latin typeface="Helvetica Neue Light"/>
                <a:cs typeface="Helvetica Neue Light"/>
              </a:rPr>
              <a:t>Write:</a:t>
            </a:r>
          </a:p>
          <a:p>
            <a:r>
              <a:rPr lang="en-US" dirty="0" smtClean="0">
                <a:solidFill>
                  <a:srgbClr val="D9D9D9"/>
                </a:solidFill>
                <a:latin typeface="Helvetica Neue Light"/>
                <a:cs typeface="Helvetica Neue Light"/>
              </a:rPr>
              <a:t>Send time-stamped value to every server; </a:t>
            </a:r>
            <a:r>
              <a:rPr lang="en-US" dirty="0" smtClean="0">
                <a:solidFill>
                  <a:srgbClr val="000000"/>
                </a:solidFill>
                <a:latin typeface="Helvetica Neue Light"/>
                <a:cs typeface="Helvetica Neue Light"/>
              </a:rPr>
              <a:t>send </a:t>
            </a:r>
            <a:r>
              <a:rPr lang="en-US" i="1" dirty="0" smtClean="0">
                <a:solidFill>
                  <a:srgbClr val="000000"/>
                </a:solidFill>
                <a:latin typeface="Helvetica Neue Light"/>
                <a:cs typeface="Helvetica Neue Light"/>
              </a:rPr>
              <a:t>finalize</a:t>
            </a:r>
            <a:r>
              <a:rPr lang="en-US" dirty="0" smtClean="0">
                <a:solidFill>
                  <a:srgbClr val="000000"/>
                </a:solidFill>
                <a:latin typeface="Helvetica Neue Light"/>
                <a:cs typeface="Helvetica Neue Light"/>
              </a:rPr>
              <a:t> message after getting </a:t>
            </a:r>
            <a:r>
              <a:rPr lang="en-US" dirty="0" err="1" smtClean="0">
                <a:solidFill>
                  <a:srgbClr val="000000"/>
                </a:solidFill>
                <a:latin typeface="Helvetica Neue Light"/>
                <a:cs typeface="Helvetica Neue Light"/>
              </a:rPr>
              <a:t>acks</a:t>
            </a:r>
            <a:r>
              <a:rPr lang="en-US" dirty="0" smtClean="0">
                <a:solidFill>
                  <a:srgbClr val="000000"/>
                </a:solidFill>
                <a:latin typeface="Helvetica Neue Light"/>
                <a:cs typeface="Helvetica Neue Light"/>
              </a:rPr>
              <a:t> from quorum; return after receiving </a:t>
            </a:r>
            <a:r>
              <a:rPr lang="en-US" dirty="0" err="1" smtClean="0">
                <a:solidFill>
                  <a:srgbClr val="000000"/>
                </a:solidFill>
                <a:latin typeface="Helvetica Neue Light"/>
                <a:cs typeface="Helvetica Neue Light"/>
              </a:rPr>
              <a:t>acks</a:t>
            </a:r>
            <a:r>
              <a:rPr lang="en-US" dirty="0" smtClean="0">
                <a:solidFill>
                  <a:srgbClr val="000000"/>
                </a:solidFill>
                <a:latin typeface="Helvetica Neue Light"/>
                <a:cs typeface="Helvetica Neue Light"/>
              </a:rPr>
              <a:t>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Read: </a:t>
            </a:r>
          </a:p>
          <a:p>
            <a:r>
              <a:rPr lang="en-US" dirty="0" smtClean="0">
                <a:solidFill>
                  <a:srgbClr val="D9D9D9"/>
                </a:solidFill>
                <a:latin typeface="Helvetica Neue Light"/>
                <a:cs typeface="Helvetica Neue Light"/>
              </a:rPr>
              <a:t>Send read query; wait for time-stamps from a quorum;</a:t>
            </a:r>
          </a:p>
          <a:p>
            <a:r>
              <a:rPr lang="en-US" dirty="0" smtClean="0">
                <a:solidFill>
                  <a:srgbClr val="D9D9D9"/>
                </a:solidFill>
                <a:latin typeface="Helvetica Neue Light"/>
                <a:cs typeface="Helvetica Neue Light"/>
              </a:rPr>
              <a:t>Send request with latest time-stamp to servers; </a:t>
            </a:r>
          </a:p>
          <a:p>
            <a:r>
              <a:rPr lang="en-US" dirty="0" smtClean="0">
                <a:solidFill>
                  <a:srgbClr val="D9D9D9"/>
                </a:solidFill>
                <a:latin typeface="Helvetica Neue Light"/>
                <a:cs typeface="Helvetica Neue Light"/>
              </a:rPr>
              <a:t> decode and return value after receiving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Servers:</a:t>
            </a:r>
          </a:p>
          <a:p>
            <a:r>
              <a:rPr lang="en-US" dirty="0" smtClean="0">
                <a:solidFill>
                  <a:srgbClr val="D9D9D9"/>
                </a:solidFill>
                <a:latin typeface="Helvetica Neue Light"/>
                <a:cs typeface="Helvetica Neue Light"/>
              </a:rPr>
              <a:t>Store the coded symbol; keep latest </a:t>
            </a:r>
            <a:r>
              <a:rPr lang="en-US" i="1" dirty="0" err="1" smtClean="0">
                <a:solidFill>
                  <a:srgbClr val="D9D9D9"/>
                </a:solidFill>
                <a:latin typeface="Lucida Grande"/>
                <a:ea typeface="Lucida Grande"/>
                <a:cs typeface="Lucida Grande"/>
              </a:rPr>
              <a:t>δ</a:t>
            </a:r>
            <a:r>
              <a:rPr lang="en-US" dirty="0" smtClean="0">
                <a:solidFill>
                  <a:srgbClr val="D9D9D9"/>
                </a:solidFill>
                <a:latin typeface="Helvetica Neue Light"/>
                <a:cs typeface="Helvetica Neue Light"/>
              </a:rPr>
              <a:t> </a:t>
            </a:r>
            <a:r>
              <a:rPr lang="en-US" dirty="0" err="1" smtClean="0">
                <a:solidFill>
                  <a:srgbClr val="D9D9D9"/>
                </a:solidFill>
                <a:latin typeface="Helvetica Neue Light"/>
                <a:cs typeface="Helvetica Neue Light"/>
              </a:rPr>
              <a:t>codeword</a:t>
            </a:r>
            <a:r>
              <a:rPr lang="en-US" dirty="0" smtClean="0">
                <a:solidFill>
                  <a:srgbClr val="D9D9D9"/>
                </a:solidFill>
                <a:latin typeface="Helvetica Neue Light"/>
                <a:cs typeface="Helvetica Neue Light"/>
              </a:rPr>
              <a:t> symbols and delete older ones; send ack. </a:t>
            </a:r>
          </a:p>
          <a:p>
            <a:r>
              <a:rPr lang="en-US" dirty="0" smtClean="0">
                <a:solidFill>
                  <a:srgbClr val="000000"/>
                </a:solidFill>
                <a:latin typeface="Helvetica Neue Light"/>
                <a:cs typeface="Helvetica Neue Light"/>
              </a:rPr>
              <a:t>Set finalize flag for time-stamp on receiving </a:t>
            </a:r>
            <a:r>
              <a:rPr lang="en-US" i="1" dirty="0" smtClean="0">
                <a:solidFill>
                  <a:srgbClr val="000000"/>
                </a:solidFill>
                <a:latin typeface="Helvetica Neue Light"/>
                <a:cs typeface="Helvetica Neue Light"/>
              </a:rPr>
              <a:t>finalize</a:t>
            </a:r>
            <a:r>
              <a:rPr lang="en-US" dirty="0" smtClean="0">
                <a:solidFill>
                  <a:srgbClr val="000000"/>
                </a:solidFill>
                <a:latin typeface="Helvetica Neue Light"/>
                <a:cs typeface="Helvetica Neue Light"/>
              </a:rPr>
              <a:t> message. Send ack.</a:t>
            </a:r>
          </a:p>
          <a:p>
            <a:r>
              <a:rPr lang="en-US" dirty="0" smtClean="0">
                <a:solidFill>
                  <a:srgbClr val="D9D9D9"/>
                </a:solidFill>
                <a:latin typeface="Helvetica Neue Light"/>
                <a:cs typeface="Helvetica Neue Light"/>
              </a:rPr>
              <a:t>Respond to read query with latest finalized tag.</a:t>
            </a:r>
          </a:p>
          <a:p>
            <a:r>
              <a:rPr lang="en-US" dirty="0" smtClean="0">
                <a:solidFill>
                  <a:srgbClr val="D9D9D9"/>
                </a:solidFill>
                <a:latin typeface="Helvetica Neue Light"/>
                <a:cs typeface="Helvetica Neue Light"/>
              </a:rPr>
              <a:t>Finalize the requested tag; respond to read request with </a:t>
            </a:r>
            <a:r>
              <a:rPr lang="en-US" dirty="0" err="1" smtClean="0">
                <a:solidFill>
                  <a:srgbClr val="D9D9D9"/>
                </a:solidFill>
                <a:latin typeface="Helvetica Neue Light"/>
                <a:cs typeface="Helvetica Neue Light"/>
              </a:rPr>
              <a:t>codeword</a:t>
            </a:r>
            <a:r>
              <a:rPr lang="en-US" dirty="0" smtClean="0">
                <a:solidFill>
                  <a:srgbClr val="D9D9D9"/>
                </a:solidFill>
                <a:latin typeface="Helvetica Neue Light"/>
                <a:cs typeface="Helvetica Neue Light"/>
              </a:rPr>
              <a:t> symbol.</a:t>
            </a:r>
            <a:endParaRPr lang="en-US" dirty="0">
              <a:solidFill>
                <a:srgbClr val="D9D9D9"/>
              </a:solidFill>
              <a:latin typeface="Helvetica Neue Light"/>
              <a:cs typeface="Helvetica Neue Light"/>
            </a:endParaRPr>
          </a:p>
        </p:txBody>
      </p:sp>
    </p:spTree>
    <p:extLst>
      <p:ext uri="{BB962C8B-B14F-4D97-AF65-F5344CB8AC3E}">
        <p14:creationId xmlns:p14="http://schemas.microsoft.com/office/powerpoint/2010/main" val="178333051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713" y="200629"/>
            <a:ext cx="7116560" cy="523220"/>
          </a:xfrm>
          <a:prstGeom prst="rect">
            <a:avLst/>
          </a:prstGeom>
          <a:noFill/>
        </p:spPr>
        <p:txBody>
          <a:bodyPr wrap="none" rtlCol="0">
            <a:spAutoFit/>
          </a:bodyPr>
          <a:lstStyle/>
          <a:p>
            <a:r>
              <a:rPr lang="en-US" sz="2800" dirty="0" smtClean="0">
                <a:latin typeface="Helvetica Neue Light"/>
                <a:cs typeface="Helvetica Neue Light"/>
              </a:rPr>
              <a:t>Coded Shared Memory – Protocol overview</a:t>
            </a:r>
            <a:endParaRPr lang="en-US" sz="2800" dirty="0">
              <a:latin typeface="Helvetica Neue Light"/>
              <a:cs typeface="Helvetica Neue Light"/>
            </a:endParaRPr>
          </a:p>
        </p:txBody>
      </p:sp>
      <p:sp>
        <p:nvSpPr>
          <p:cNvPr id="5" name="TextBox 4"/>
          <p:cNvSpPr txBox="1"/>
          <p:nvPr/>
        </p:nvSpPr>
        <p:spPr>
          <a:xfrm>
            <a:off x="226338" y="1408772"/>
            <a:ext cx="8917662" cy="4801315"/>
          </a:xfrm>
          <a:prstGeom prst="rect">
            <a:avLst/>
          </a:prstGeom>
          <a:noFill/>
        </p:spPr>
        <p:txBody>
          <a:bodyPr wrap="square" rtlCol="0">
            <a:spAutoFit/>
          </a:bodyPr>
          <a:lstStyle/>
          <a:p>
            <a:r>
              <a:rPr lang="en-US" dirty="0" smtClean="0">
                <a:solidFill>
                  <a:srgbClr val="000000"/>
                </a:solidFill>
                <a:latin typeface="Helvetica Neue Light"/>
                <a:cs typeface="Helvetica Neue Light"/>
              </a:rPr>
              <a:t>Write:</a:t>
            </a:r>
          </a:p>
          <a:p>
            <a:r>
              <a:rPr lang="en-US" dirty="0" smtClean="0">
                <a:solidFill>
                  <a:srgbClr val="D9D9D9"/>
                </a:solidFill>
                <a:latin typeface="Helvetica Neue Light"/>
                <a:cs typeface="Helvetica Neue Light"/>
              </a:rPr>
              <a:t>Send time-stamped value to every server; send finalize message after getting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 return after receiving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Read: </a:t>
            </a:r>
          </a:p>
          <a:p>
            <a:r>
              <a:rPr lang="en-US" dirty="0" smtClean="0">
                <a:solidFill>
                  <a:srgbClr val="000000"/>
                </a:solidFill>
                <a:latin typeface="Helvetica Neue Light"/>
                <a:cs typeface="Helvetica Neue Light"/>
              </a:rPr>
              <a:t>Send read query; wait for time-stamps from a quorum;</a:t>
            </a:r>
          </a:p>
          <a:p>
            <a:r>
              <a:rPr lang="en-US" dirty="0" smtClean="0">
                <a:solidFill>
                  <a:srgbClr val="D9D9D9"/>
                </a:solidFill>
                <a:latin typeface="Helvetica Neue Light"/>
                <a:cs typeface="Helvetica Neue Light"/>
              </a:rPr>
              <a:t>Send request with latest time-stamp to servers; </a:t>
            </a:r>
          </a:p>
          <a:p>
            <a:r>
              <a:rPr lang="en-US" dirty="0" smtClean="0">
                <a:solidFill>
                  <a:srgbClr val="D9D9D9"/>
                </a:solidFill>
                <a:latin typeface="Helvetica Neue Light"/>
                <a:cs typeface="Helvetica Neue Light"/>
              </a:rPr>
              <a:t> decode and return value after receiving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Servers:</a:t>
            </a:r>
          </a:p>
          <a:p>
            <a:r>
              <a:rPr lang="en-US" dirty="0" smtClean="0">
                <a:solidFill>
                  <a:srgbClr val="D9D9D9"/>
                </a:solidFill>
                <a:latin typeface="Helvetica Neue Light"/>
                <a:cs typeface="Helvetica Neue Light"/>
              </a:rPr>
              <a:t>Store the coded symbol; keep latest </a:t>
            </a:r>
            <a:r>
              <a:rPr lang="en-US" i="1" dirty="0" err="1" smtClean="0">
                <a:solidFill>
                  <a:srgbClr val="D9D9D9"/>
                </a:solidFill>
                <a:latin typeface="Lucida Grande"/>
                <a:ea typeface="Lucida Grande"/>
                <a:cs typeface="Lucida Grande"/>
              </a:rPr>
              <a:t>δ</a:t>
            </a:r>
            <a:r>
              <a:rPr lang="en-US" dirty="0" smtClean="0">
                <a:solidFill>
                  <a:srgbClr val="D9D9D9"/>
                </a:solidFill>
                <a:latin typeface="Helvetica Neue Light"/>
                <a:cs typeface="Helvetica Neue Light"/>
              </a:rPr>
              <a:t> </a:t>
            </a:r>
            <a:r>
              <a:rPr lang="en-US" dirty="0" err="1" smtClean="0">
                <a:solidFill>
                  <a:srgbClr val="D9D9D9"/>
                </a:solidFill>
                <a:latin typeface="Helvetica Neue Light"/>
                <a:cs typeface="Helvetica Neue Light"/>
              </a:rPr>
              <a:t>codeword</a:t>
            </a:r>
            <a:r>
              <a:rPr lang="en-US" dirty="0" smtClean="0">
                <a:solidFill>
                  <a:srgbClr val="D9D9D9"/>
                </a:solidFill>
                <a:latin typeface="Helvetica Neue Light"/>
                <a:cs typeface="Helvetica Neue Light"/>
              </a:rPr>
              <a:t> symbols and delete older ones; send ack. </a:t>
            </a:r>
          </a:p>
          <a:p>
            <a:r>
              <a:rPr lang="en-US" dirty="0" smtClean="0">
                <a:solidFill>
                  <a:srgbClr val="D9D9D9"/>
                </a:solidFill>
                <a:latin typeface="Helvetica Neue Light"/>
                <a:cs typeface="Helvetica Neue Light"/>
              </a:rPr>
              <a:t>Set finalize flag for tag on receiving finalize message.</a:t>
            </a:r>
          </a:p>
          <a:p>
            <a:r>
              <a:rPr lang="en-US" dirty="0" smtClean="0">
                <a:solidFill>
                  <a:srgbClr val="000000"/>
                </a:solidFill>
                <a:latin typeface="Helvetica Neue Light"/>
                <a:cs typeface="Helvetica Neue Light"/>
              </a:rPr>
              <a:t>Respond to read query with latest </a:t>
            </a:r>
            <a:r>
              <a:rPr lang="en-US" i="1" dirty="0" smtClean="0">
                <a:solidFill>
                  <a:srgbClr val="000000"/>
                </a:solidFill>
                <a:latin typeface="Helvetica Neue Light"/>
                <a:cs typeface="Helvetica Neue Light"/>
              </a:rPr>
              <a:t>finalized</a:t>
            </a:r>
            <a:r>
              <a:rPr lang="en-US" dirty="0" smtClean="0">
                <a:solidFill>
                  <a:srgbClr val="000000"/>
                </a:solidFill>
                <a:latin typeface="Helvetica Neue Light"/>
                <a:cs typeface="Helvetica Neue Light"/>
              </a:rPr>
              <a:t> tag.</a:t>
            </a:r>
          </a:p>
          <a:p>
            <a:r>
              <a:rPr lang="en-US" dirty="0" smtClean="0">
                <a:solidFill>
                  <a:srgbClr val="D9D9D9"/>
                </a:solidFill>
                <a:latin typeface="Helvetica Neue Light"/>
                <a:cs typeface="Helvetica Neue Light"/>
              </a:rPr>
              <a:t>Finalize the requested tag; respond to read request with </a:t>
            </a:r>
            <a:r>
              <a:rPr lang="en-US" dirty="0" err="1" smtClean="0">
                <a:solidFill>
                  <a:srgbClr val="D9D9D9"/>
                </a:solidFill>
                <a:latin typeface="Helvetica Neue Light"/>
                <a:cs typeface="Helvetica Neue Light"/>
              </a:rPr>
              <a:t>codeword</a:t>
            </a:r>
            <a:r>
              <a:rPr lang="en-US" dirty="0" smtClean="0">
                <a:solidFill>
                  <a:srgbClr val="D9D9D9"/>
                </a:solidFill>
                <a:latin typeface="Helvetica Neue Light"/>
                <a:cs typeface="Helvetica Neue Light"/>
              </a:rPr>
              <a:t> symbol.</a:t>
            </a:r>
            <a:endParaRPr lang="en-US" dirty="0">
              <a:solidFill>
                <a:srgbClr val="D9D9D9"/>
              </a:solidFill>
              <a:latin typeface="Helvetica Neue Light"/>
              <a:cs typeface="Helvetica Neue Light"/>
            </a:endParaRPr>
          </a:p>
        </p:txBody>
      </p:sp>
    </p:spTree>
    <p:extLst>
      <p:ext uri="{BB962C8B-B14F-4D97-AF65-F5344CB8AC3E}">
        <p14:creationId xmlns:p14="http://schemas.microsoft.com/office/powerpoint/2010/main" val="1783330512"/>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713" y="200629"/>
            <a:ext cx="7116560" cy="523220"/>
          </a:xfrm>
          <a:prstGeom prst="rect">
            <a:avLst/>
          </a:prstGeom>
          <a:noFill/>
        </p:spPr>
        <p:txBody>
          <a:bodyPr wrap="none" rtlCol="0">
            <a:spAutoFit/>
          </a:bodyPr>
          <a:lstStyle/>
          <a:p>
            <a:r>
              <a:rPr lang="en-US" sz="2800" dirty="0" smtClean="0">
                <a:latin typeface="Helvetica Neue Light"/>
                <a:cs typeface="Helvetica Neue Light"/>
              </a:rPr>
              <a:t>Coded Shared Memory – Protocol overview</a:t>
            </a:r>
            <a:endParaRPr lang="en-US" sz="2800" dirty="0">
              <a:latin typeface="Helvetica Neue Light"/>
              <a:cs typeface="Helvetica Neue Light"/>
            </a:endParaRPr>
          </a:p>
        </p:txBody>
      </p:sp>
      <p:sp>
        <p:nvSpPr>
          <p:cNvPr id="5" name="TextBox 4"/>
          <p:cNvSpPr txBox="1"/>
          <p:nvPr/>
        </p:nvSpPr>
        <p:spPr>
          <a:xfrm>
            <a:off x="226338" y="1408772"/>
            <a:ext cx="8917662" cy="5078314"/>
          </a:xfrm>
          <a:prstGeom prst="rect">
            <a:avLst/>
          </a:prstGeom>
          <a:noFill/>
        </p:spPr>
        <p:txBody>
          <a:bodyPr wrap="square" rtlCol="0">
            <a:spAutoFit/>
          </a:bodyPr>
          <a:lstStyle/>
          <a:p>
            <a:r>
              <a:rPr lang="en-US" dirty="0" smtClean="0">
                <a:solidFill>
                  <a:srgbClr val="000000"/>
                </a:solidFill>
                <a:latin typeface="Helvetica Neue Light"/>
                <a:cs typeface="Helvetica Neue Light"/>
              </a:rPr>
              <a:t>Write:</a:t>
            </a:r>
          </a:p>
          <a:p>
            <a:r>
              <a:rPr lang="en-US" dirty="0" smtClean="0">
                <a:solidFill>
                  <a:srgbClr val="D9D9D9"/>
                </a:solidFill>
                <a:latin typeface="Helvetica Neue Light"/>
                <a:cs typeface="Helvetica Neue Light"/>
              </a:rPr>
              <a:t>Send time-stamped value to every server; send finalize message after getting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 return after receiving </a:t>
            </a:r>
            <a:r>
              <a:rPr lang="en-US" dirty="0" err="1" smtClean="0">
                <a:solidFill>
                  <a:srgbClr val="D9D9D9"/>
                </a:solidFill>
                <a:latin typeface="Helvetica Neue Light"/>
                <a:cs typeface="Helvetica Neue Light"/>
              </a:rPr>
              <a:t>acks</a:t>
            </a:r>
            <a:r>
              <a:rPr lang="en-US" dirty="0" smtClean="0">
                <a:solidFill>
                  <a:srgbClr val="D9D9D9"/>
                </a:solidFill>
                <a:latin typeface="Helvetica Neue Light"/>
                <a:cs typeface="Helvetica Neue Light"/>
              </a:rPr>
              <a:t>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Read: </a:t>
            </a:r>
          </a:p>
          <a:p>
            <a:r>
              <a:rPr lang="en-US" dirty="0" smtClean="0">
                <a:solidFill>
                  <a:srgbClr val="D9D9D9"/>
                </a:solidFill>
                <a:latin typeface="Helvetica Neue Light"/>
                <a:cs typeface="Helvetica Neue Light"/>
              </a:rPr>
              <a:t>Send read query; wait for time-stamps from a quorum;</a:t>
            </a:r>
          </a:p>
          <a:p>
            <a:r>
              <a:rPr lang="en-US" dirty="0" smtClean="0">
                <a:solidFill>
                  <a:srgbClr val="000000"/>
                </a:solidFill>
                <a:latin typeface="Helvetica Neue Light"/>
                <a:cs typeface="Helvetica Neue Light"/>
              </a:rPr>
              <a:t>Send request with latest time-stamp to servers; </a:t>
            </a:r>
          </a:p>
          <a:p>
            <a:r>
              <a:rPr lang="en-US" dirty="0" smtClean="0">
                <a:solidFill>
                  <a:srgbClr val="000000"/>
                </a:solidFill>
                <a:latin typeface="Helvetica Neue Light"/>
                <a:cs typeface="Helvetica Neue Light"/>
              </a:rPr>
              <a:t> decode and return value after receiving </a:t>
            </a:r>
            <a:r>
              <a:rPr lang="en-US" dirty="0" err="1" smtClean="0">
                <a:solidFill>
                  <a:srgbClr val="000000"/>
                </a:solidFill>
                <a:latin typeface="Helvetica Neue Light"/>
                <a:cs typeface="Helvetica Neue Light"/>
              </a:rPr>
              <a:t>acks</a:t>
            </a:r>
            <a:r>
              <a:rPr lang="en-US" dirty="0" smtClean="0">
                <a:solidFill>
                  <a:srgbClr val="000000"/>
                </a:solidFill>
                <a:latin typeface="Helvetica Neue Light"/>
                <a:cs typeface="Helvetica Neue Light"/>
              </a:rPr>
              <a:t>/symbols from quorum.</a:t>
            </a:r>
          </a:p>
          <a:p>
            <a:endParaRPr lang="en-US" dirty="0" smtClean="0">
              <a:solidFill>
                <a:srgbClr val="000000"/>
              </a:solidFill>
              <a:latin typeface="Helvetica Neue Light"/>
              <a:cs typeface="Helvetica Neue Light"/>
            </a:endParaRPr>
          </a:p>
          <a:p>
            <a:endParaRPr lang="en-US" dirty="0" smtClean="0">
              <a:solidFill>
                <a:srgbClr val="000000"/>
              </a:solidFill>
              <a:latin typeface="Helvetica Neue Light"/>
              <a:cs typeface="Helvetica Neue Light"/>
            </a:endParaRPr>
          </a:p>
          <a:p>
            <a:r>
              <a:rPr lang="en-US" dirty="0" smtClean="0">
                <a:solidFill>
                  <a:srgbClr val="000000"/>
                </a:solidFill>
                <a:latin typeface="Helvetica Neue Light"/>
                <a:cs typeface="Helvetica Neue Light"/>
              </a:rPr>
              <a:t>Servers:</a:t>
            </a:r>
          </a:p>
          <a:p>
            <a:r>
              <a:rPr lang="en-US" dirty="0" smtClean="0">
                <a:solidFill>
                  <a:srgbClr val="D9D9D9"/>
                </a:solidFill>
                <a:latin typeface="Helvetica Neue Light"/>
                <a:cs typeface="Helvetica Neue Light"/>
              </a:rPr>
              <a:t>Store the coded symbol; keep latest </a:t>
            </a:r>
            <a:r>
              <a:rPr lang="en-US" i="1" dirty="0" err="1" smtClean="0">
                <a:solidFill>
                  <a:srgbClr val="D9D9D9"/>
                </a:solidFill>
                <a:latin typeface="Lucida Grande"/>
                <a:ea typeface="Lucida Grande"/>
                <a:cs typeface="Lucida Grande"/>
              </a:rPr>
              <a:t>δ</a:t>
            </a:r>
            <a:r>
              <a:rPr lang="en-US" dirty="0" smtClean="0">
                <a:solidFill>
                  <a:srgbClr val="D9D9D9"/>
                </a:solidFill>
                <a:latin typeface="Helvetica Neue Light"/>
                <a:cs typeface="Helvetica Neue Light"/>
              </a:rPr>
              <a:t> </a:t>
            </a:r>
            <a:r>
              <a:rPr lang="en-US" dirty="0" err="1" smtClean="0">
                <a:solidFill>
                  <a:srgbClr val="D9D9D9"/>
                </a:solidFill>
                <a:latin typeface="Helvetica Neue Light"/>
                <a:cs typeface="Helvetica Neue Light"/>
              </a:rPr>
              <a:t>codeword</a:t>
            </a:r>
            <a:r>
              <a:rPr lang="en-US" dirty="0" smtClean="0">
                <a:solidFill>
                  <a:srgbClr val="D9D9D9"/>
                </a:solidFill>
                <a:latin typeface="Helvetica Neue Light"/>
                <a:cs typeface="Helvetica Neue Light"/>
              </a:rPr>
              <a:t> symbols and delete older ones; send ack. </a:t>
            </a:r>
          </a:p>
          <a:p>
            <a:r>
              <a:rPr lang="en-US" dirty="0" smtClean="0">
                <a:solidFill>
                  <a:srgbClr val="D9D9D9"/>
                </a:solidFill>
                <a:latin typeface="Helvetica Neue Light"/>
                <a:cs typeface="Helvetica Neue Light"/>
              </a:rPr>
              <a:t>Set finalize flag for tag on receiving finalize message.</a:t>
            </a:r>
          </a:p>
          <a:p>
            <a:r>
              <a:rPr lang="en-US" dirty="0" smtClean="0">
                <a:solidFill>
                  <a:srgbClr val="D9D9D9"/>
                </a:solidFill>
                <a:latin typeface="Helvetica Neue Light"/>
                <a:cs typeface="Helvetica Neue Light"/>
              </a:rPr>
              <a:t>Respond to read query with latest finalized tag.</a:t>
            </a:r>
          </a:p>
          <a:p>
            <a:r>
              <a:rPr lang="en-US" i="1" dirty="0" smtClean="0">
                <a:solidFill>
                  <a:srgbClr val="000000"/>
                </a:solidFill>
                <a:latin typeface="Helvetica Neue Light"/>
                <a:cs typeface="Helvetica Neue Light"/>
              </a:rPr>
              <a:t>Finalize</a:t>
            </a:r>
            <a:r>
              <a:rPr lang="en-US" dirty="0" smtClean="0">
                <a:solidFill>
                  <a:srgbClr val="000000"/>
                </a:solidFill>
                <a:latin typeface="Helvetica Neue Light"/>
                <a:cs typeface="Helvetica Neue Light"/>
              </a:rPr>
              <a:t> the requested time-stamp; respond to read request with </a:t>
            </a:r>
            <a:r>
              <a:rPr lang="en-US" dirty="0" err="1" smtClean="0">
                <a:solidFill>
                  <a:srgbClr val="000000"/>
                </a:solidFill>
                <a:latin typeface="Helvetica Neue Light"/>
                <a:cs typeface="Helvetica Neue Light"/>
              </a:rPr>
              <a:t>codeword</a:t>
            </a:r>
            <a:r>
              <a:rPr lang="en-US" dirty="0" smtClean="0">
                <a:solidFill>
                  <a:srgbClr val="000000"/>
                </a:solidFill>
                <a:latin typeface="Helvetica Neue Light"/>
                <a:cs typeface="Helvetica Neue Light"/>
              </a:rPr>
              <a:t> symbol if it exists, else send ack.</a:t>
            </a:r>
            <a:endParaRPr lang="en-US" dirty="0">
              <a:solidFill>
                <a:srgbClr val="000000"/>
              </a:solidFill>
              <a:latin typeface="Helvetica Neue Light"/>
              <a:cs typeface="Helvetica Neue Light"/>
            </a:endParaRPr>
          </a:p>
        </p:txBody>
      </p:sp>
    </p:spTree>
    <p:extLst>
      <p:ext uri="{BB962C8B-B14F-4D97-AF65-F5344CB8AC3E}">
        <p14:creationId xmlns:p14="http://schemas.microsoft.com/office/powerpoint/2010/main" val="1783330512"/>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713" y="200629"/>
            <a:ext cx="7116560" cy="523220"/>
          </a:xfrm>
          <a:prstGeom prst="rect">
            <a:avLst/>
          </a:prstGeom>
          <a:noFill/>
        </p:spPr>
        <p:txBody>
          <a:bodyPr wrap="none" rtlCol="0">
            <a:spAutoFit/>
          </a:bodyPr>
          <a:lstStyle/>
          <a:p>
            <a:r>
              <a:rPr lang="en-US" sz="2800" dirty="0" smtClean="0">
                <a:latin typeface="Helvetica Neue Light"/>
                <a:cs typeface="Helvetica Neue Light"/>
              </a:rPr>
              <a:t>Coded Shared Memory – Protocol overview</a:t>
            </a:r>
            <a:endParaRPr lang="en-US" sz="2800" dirty="0">
              <a:latin typeface="Helvetica Neue Light"/>
              <a:cs typeface="Helvetica Neue Light"/>
            </a:endParaRPr>
          </a:p>
        </p:txBody>
      </p:sp>
      <p:sp>
        <p:nvSpPr>
          <p:cNvPr id="5" name="TextBox 4"/>
          <p:cNvSpPr txBox="1"/>
          <p:nvPr/>
        </p:nvSpPr>
        <p:spPr>
          <a:xfrm>
            <a:off x="226338" y="1408772"/>
            <a:ext cx="8917662" cy="5078314"/>
          </a:xfrm>
          <a:prstGeom prst="rect">
            <a:avLst/>
          </a:prstGeom>
          <a:noFill/>
        </p:spPr>
        <p:txBody>
          <a:bodyPr wrap="square" rtlCol="0">
            <a:spAutoFit/>
          </a:bodyPr>
          <a:lstStyle/>
          <a:p>
            <a:r>
              <a:rPr lang="en-US" dirty="0" smtClean="0">
                <a:latin typeface="Helvetica Neue Light"/>
                <a:cs typeface="Helvetica Neue Light"/>
              </a:rPr>
              <a:t>Write:</a:t>
            </a:r>
          </a:p>
          <a:p>
            <a:r>
              <a:rPr lang="en-US" dirty="0" smtClean="0">
                <a:latin typeface="Helvetica Neue Light"/>
                <a:cs typeface="Helvetica Neue Light"/>
              </a:rPr>
              <a:t>Send time-stamped value to every server; send </a:t>
            </a:r>
            <a:r>
              <a:rPr lang="en-US" i="1" dirty="0" smtClean="0">
                <a:latin typeface="Helvetica Neue Light"/>
                <a:cs typeface="Helvetica Neue Light"/>
              </a:rPr>
              <a:t>finalize</a:t>
            </a:r>
            <a:r>
              <a:rPr lang="en-US" dirty="0" smtClean="0">
                <a:latin typeface="Helvetica Neue Light"/>
                <a:cs typeface="Helvetica Neue Light"/>
              </a:rPr>
              <a:t> message after getting </a:t>
            </a:r>
            <a:r>
              <a:rPr lang="en-US" dirty="0" err="1" smtClean="0">
                <a:latin typeface="Helvetica Neue Light"/>
                <a:cs typeface="Helvetica Neue Light"/>
              </a:rPr>
              <a:t>acks</a:t>
            </a:r>
            <a:r>
              <a:rPr lang="en-US" dirty="0" smtClean="0">
                <a:latin typeface="Helvetica Neue Light"/>
                <a:cs typeface="Helvetica Neue Light"/>
              </a:rPr>
              <a:t> from quorum; return after receiving </a:t>
            </a:r>
            <a:r>
              <a:rPr lang="en-US" dirty="0" err="1" smtClean="0">
                <a:latin typeface="Helvetica Neue Light"/>
                <a:cs typeface="Helvetica Neue Light"/>
              </a:rPr>
              <a:t>acks</a:t>
            </a:r>
            <a:r>
              <a:rPr lang="en-US" dirty="0" smtClean="0">
                <a:latin typeface="Helvetica Neue Light"/>
                <a:cs typeface="Helvetica Neue Light"/>
              </a:rPr>
              <a:t> from quorum.</a:t>
            </a:r>
          </a:p>
          <a:p>
            <a:endParaRPr lang="en-US" dirty="0" smtClean="0">
              <a:latin typeface="Helvetica Neue Light"/>
              <a:cs typeface="Helvetica Neue Light"/>
            </a:endParaRPr>
          </a:p>
          <a:p>
            <a:endParaRPr lang="en-US" dirty="0" smtClean="0">
              <a:latin typeface="Helvetica Neue Light"/>
              <a:cs typeface="Helvetica Neue Light"/>
            </a:endParaRPr>
          </a:p>
          <a:p>
            <a:r>
              <a:rPr lang="en-US" dirty="0" smtClean="0">
                <a:latin typeface="Helvetica Neue Light"/>
                <a:cs typeface="Helvetica Neue Light"/>
              </a:rPr>
              <a:t>Read: </a:t>
            </a:r>
          </a:p>
          <a:p>
            <a:r>
              <a:rPr lang="en-US" dirty="0" smtClean="0">
                <a:latin typeface="Helvetica Neue Light"/>
                <a:cs typeface="Helvetica Neue Light"/>
              </a:rPr>
              <a:t>Send read query; wait for time-stamps from a quorum;</a:t>
            </a:r>
          </a:p>
          <a:p>
            <a:r>
              <a:rPr lang="en-US" dirty="0" smtClean="0">
                <a:latin typeface="Helvetica Neue Light"/>
                <a:cs typeface="Helvetica Neue Light"/>
              </a:rPr>
              <a:t>Send request with latest time-stamp to servers; </a:t>
            </a:r>
          </a:p>
          <a:p>
            <a:r>
              <a:rPr lang="en-US" dirty="0" smtClean="0">
                <a:latin typeface="Helvetica Neue Light"/>
                <a:cs typeface="Helvetica Neue Light"/>
              </a:rPr>
              <a:t> decode and return value after receiving </a:t>
            </a:r>
            <a:r>
              <a:rPr lang="en-US" dirty="0" err="1" smtClean="0">
                <a:latin typeface="Helvetica Neue Light"/>
                <a:cs typeface="Helvetica Neue Light"/>
              </a:rPr>
              <a:t>acks</a:t>
            </a:r>
            <a:r>
              <a:rPr lang="en-US" dirty="0" smtClean="0">
                <a:latin typeface="Helvetica Neue Light"/>
                <a:cs typeface="Helvetica Neue Light"/>
              </a:rPr>
              <a:t>/symbols from quorum.</a:t>
            </a:r>
          </a:p>
          <a:p>
            <a:endParaRPr lang="en-US" dirty="0" smtClean="0">
              <a:latin typeface="Helvetica Neue Light"/>
              <a:cs typeface="Helvetica Neue Light"/>
            </a:endParaRPr>
          </a:p>
          <a:p>
            <a:endParaRPr lang="en-US" dirty="0" smtClean="0">
              <a:latin typeface="Helvetica Neue Light"/>
              <a:cs typeface="Helvetica Neue Light"/>
            </a:endParaRPr>
          </a:p>
          <a:p>
            <a:r>
              <a:rPr lang="en-US" dirty="0" smtClean="0">
                <a:latin typeface="Helvetica Neue Light"/>
                <a:cs typeface="Helvetica Neue Light"/>
              </a:rPr>
              <a:t>Servers:</a:t>
            </a:r>
          </a:p>
          <a:p>
            <a:r>
              <a:rPr lang="en-US" dirty="0" smtClean="0">
                <a:latin typeface="Helvetica Neue Light"/>
                <a:cs typeface="Helvetica Neue Light"/>
              </a:rPr>
              <a:t>Store the coded symbol; keep latest </a:t>
            </a:r>
            <a:r>
              <a:rPr lang="en-US" i="1" dirty="0" err="1" smtClean="0">
                <a:solidFill>
                  <a:srgbClr val="FF0000"/>
                </a:solidFill>
                <a:latin typeface="Lucida Grande"/>
                <a:ea typeface="Lucida Grande"/>
                <a:cs typeface="Lucida Grande"/>
              </a:rPr>
              <a:t>δ</a:t>
            </a:r>
            <a:r>
              <a:rPr lang="en-US" dirty="0" smtClean="0">
                <a:latin typeface="Helvetica Neue Light"/>
                <a:cs typeface="Helvetica Neue Light"/>
              </a:rPr>
              <a:t> </a:t>
            </a:r>
            <a:r>
              <a:rPr lang="en-US" dirty="0" err="1" smtClean="0">
                <a:latin typeface="Helvetica Neue Light"/>
                <a:cs typeface="Helvetica Neue Light"/>
              </a:rPr>
              <a:t>codeword</a:t>
            </a:r>
            <a:r>
              <a:rPr lang="en-US" dirty="0" smtClean="0">
                <a:latin typeface="Helvetica Neue Light"/>
                <a:cs typeface="Helvetica Neue Light"/>
              </a:rPr>
              <a:t> symbols and delete older ones; send ack. </a:t>
            </a:r>
          </a:p>
          <a:p>
            <a:r>
              <a:rPr lang="en-US" dirty="0" smtClean="0">
                <a:latin typeface="Helvetica Neue Light"/>
                <a:cs typeface="Helvetica Neue Light"/>
              </a:rPr>
              <a:t>Set </a:t>
            </a:r>
            <a:r>
              <a:rPr lang="en-US" i="1" dirty="0" smtClean="0">
                <a:latin typeface="Helvetica Neue Light"/>
                <a:cs typeface="Helvetica Neue Light"/>
              </a:rPr>
              <a:t>finalize</a:t>
            </a:r>
            <a:r>
              <a:rPr lang="en-US" dirty="0" smtClean="0">
                <a:latin typeface="Helvetica Neue Light"/>
                <a:cs typeface="Helvetica Neue Light"/>
              </a:rPr>
              <a:t> flag for time-stamp on receiving finalize message.</a:t>
            </a:r>
          </a:p>
          <a:p>
            <a:r>
              <a:rPr lang="en-US" dirty="0" smtClean="0">
                <a:latin typeface="Helvetica Neue Light"/>
                <a:cs typeface="Helvetica Neue Light"/>
              </a:rPr>
              <a:t>Respond to read query with latest </a:t>
            </a:r>
            <a:r>
              <a:rPr lang="en-US" i="1" dirty="0" smtClean="0">
                <a:latin typeface="Helvetica Neue Light"/>
                <a:cs typeface="Helvetica Neue Light"/>
              </a:rPr>
              <a:t>finalized</a:t>
            </a:r>
            <a:r>
              <a:rPr lang="en-US" dirty="0" smtClean="0">
                <a:latin typeface="Helvetica Neue Light"/>
                <a:cs typeface="Helvetica Neue Light"/>
              </a:rPr>
              <a:t> tag.</a:t>
            </a:r>
          </a:p>
          <a:p>
            <a:r>
              <a:rPr lang="en-US" i="1" dirty="0" smtClean="0">
                <a:latin typeface="Helvetica Neue Light"/>
                <a:cs typeface="Helvetica Neue Light"/>
              </a:rPr>
              <a:t>Finalize</a:t>
            </a:r>
            <a:r>
              <a:rPr lang="en-US" dirty="0" smtClean="0">
                <a:latin typeface="Helvetica Neue Light"/>
                <a:cs typeface="Helvetica Neue Light"/>
              </a:rPr>
              <a:t> the requested time-stamp; respond to read request with </a:t>
            </a:r>
            <a:r>
              <a:rPr lang="en-US" dirty="0" err="1" smtClean="0">
                <a:latin typeface="Helvetica Neue Light"/>
                <a:cs typeface="Helvetica Neue Light"/>
              </a:rPr>
              <a:t>codeword</a:t>
            </a:r>
            <a:r>
              <a:rPr lang="en-US" dirty="0" smtClean="0">
                <a:latin typeface="Helvetica Neue Light"/>
                <a:cs typeface="Helvetica Neue Light"/>
              </a:rPr>
              <a:t> symbol if it exists, else send ack.</a:t>
            </a:r>
            <a:endParaRPr lang="en-US" dirty="0">
              <a:latin typeface="Helvetica Neue Light"/>
              <a:cs typeface="Helvetica Neue Light"/>
            </a:endParaRPr>
          </a:p>
        </p:txBody>
      </p:sp>
    </p:spTree>
    <p:extLst>
      <p:ext uri="{BB962C8B-B14F-4D97-AF65-F5344CB8AC3E}">
        <p14:creationId xmlns:p14="http://schemas.microsoft.com/office/powerpoint/2010/main" val="240722759"/>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713" y="200629"/>
            <a:ext cx="7116560" cy="523220"/>
          </a:xfrm>
          <a:prstGeom prst="rect">
            <a:avLst/>
          </a:prstGeom>
          <a:noFill/>
        </p:spPr>
        <p:txBody>
          <a:bodyPr wrap="none" rtlCol="0">
            <a:spAutoFit/>
          </a:bodyPr>
          <a:lstStyle/>
          <a:p>
            <a:r>
              <a:rPr lang="en-US" sz="2800" dirty="0" smtClean="0">
                <a:latin typeface="Helvetica Neue Light"/>
                <a:cs typeface="Helvetica Neue Light"/>
              </a:rPr>
              <a:t>Coded Shared Memory – Protocol overview</a:t>
            </a:r>
            <a:endParaRPr lang="en-US" sz="2800" dirty="0">
              <a:latin typeface="Helvetica Neue Light"/>
              <a:cs typeface="Helvetica Neue Light"/>
            </a:endParaRPr>
          </a:p>
        </p:txBody>
      </p:sp>
      <p:sp>
        <p:nvSpPr>
          <p:cNvPr id="6" name="TextBox 5"/>
          <p:cNvSpPr txBox="1"/>
          <p:nvPr/>
        </p:nvSpPr>
        <p:spPr>
          <a:xfrm>
            <a:off x="0" y="1522305"/>
            <a:ext cx="9025467" cy="3970318"/>
          </a:xfrm>
          <a:prstGeom prst="rect">
            <a:avLst/>
          </a:prstGeom>
          <a:noFill/>
        </p:spPr>
        <p:txBody>
          <a:bodyPr wrap="square" rtlCol="0">
            <a:spAutoFit/>
          </a:bodyPr>
          <a:lstStyle/>
          <a:p>
            <a:pPr marL="285750" indent="-285750">
              <a:buFont typeface="Arial"/>
              <a:buChar char="•"/>
            </a:pPr>
            <a:r>
              <a:rPr lang="en-US" sz="2800" dirty="0" smtClean="0">
                <a:latin typeface="Helvetica Neue Light"/>
                <a:cs typeface="Helvetica Neue Light"/>
              </a:rPr>
              <a:t>Use (</a:t>
            </a:r>
            <a:r>
              <a:rPr lang="en-US" sz="2800" dirty="0" err="1" smtClean="0">
                <a:latin typeface="Helvetica Neue Light"/>
                <a:cs typeface="Helvetica Neue Light"/>
              </a:rPr>
              <a:t>N,k</a:t>
            </a:r>
            <a:r>
              <a:rPr lang="en-US" sz="2800" dirty="0" smtClean="0">
                <a:latin typeface="Helvetica Neue Light"/>
                <a:cs typeface="Helvetica Neue Light"/>
              </a:rPr>
              <a:t>) MDS code, where N is the number of servers</a:t>
            </a:r>
          </a:p>
          <a:p>
            <a:pPr marL="285750" indent="-285750">
              <a:buFont typeface="Arial"/>
              <a:buChar char="•"/>
            </a:pPr>
            <a:endParaRPr lang="en-US" sz="2800" dirty="0" smtClean="0">
              <a:latin typeface="Helvetica Neue Light"/>
              <a:cs typeface="Helvetica Neue Light"/>
            </a:endParaRPr>
          </a:p>
          <a:p>
            <a:pPr marL="285750" indent="-285750">
              <a:buFont typeface="Arial"/>
              <a:buChar char="•"/>
            </a:pPr>
            <a:r>
              <a:rPr lang="en-US" sz="2800" dirty="0" smtClean="0">
                <a:latin typeface="Helvetica Neue Light"/>
                <a:cs typeface="Helvetica Neue Light"/>
              </a:rPr>
              <a:t>Ensures atomic operations</a:t>
            </a:r>
          </a:p>
          <a:p>
            <a:pPr marL="285750" indent="-285750">
              <a:buFont typeface="Arial"/>
              <a:buChar char="•"/>
            </a:pPr>
            <a:endParaRPr lang="en-US" sz="2800" dirty="0" smtClean="0">
              <a:latin typeface="Helvetica Neue Light"/>
              <a:cs typeface="Helvetica Neue Light"/>
            </a:endParaRPr>
          </a:p>
          <a:p>
            <a:pPr marL="285750" indent="-285750">
              <a:buFont typeface="Arial"/>
              <a:buChar char="•"/>
            </a:pPr>
            <a:r>
              <a:rPr lang="en-US" sz="2800" dirty="0" smtClean="0">
                <a:latin typeface="Helvetica Neue Light"/>
                <a:cs typeface="Helvetica Neue Light"/>
              </a:rPr>
              <a:t>Operations terminate is ensured as long as </a:t>
            </a:r>
            <a:endParaRPr lang="en-US" sz="2800" dirty="0">
              <a:latin typeface="Helvetica Neue Light"/>
              <a:cs typeface="Helvetica Neue Light"/>
            </a:endParaRPr>
          </a:p>
          <a:p>
            <a:pPr marL="914400" lvl="1" indent="-457200">
              <a:buFont typeface="Courier New"/>
              <a:buChar char="o"/>
            </a:pPr>
            <a:r>
              <a:rPr lang="en-US" sz="2800" dirty="0" smtClean="0">
                <a:latin typeface="Helvetica Neue Light"/>
                <a:cs typeface="Helvetica Neue Light"/>
              </a:rPr>
              <a:t>Number of failed nodes smaller than (N-k)/2</a:t>
            </a:r>
          </a:p>
          <a:p>
            <a:pPr marL="914400" lvl="1" indent="-457200">
              <a:buFont typeface="Courier New"/>
              <a:buChar char="o"/>
            </a:pPr>
            <a:r>
              <a:rPr lang="en-US" sz="2800" dirty="0" smtClean="0">
                <a:latin typeface="Helvetica Neue Light"/>
                <a:cs typeface="Helvetica Neue Light"/>
              </a:rPr>
              <a:t>Number of writes concurrent with a read smaller than </a:t>
            </a:r>
            <a:r>
              <a:rPr lang="en-US" sz="2800" i="1" dirty="0" err="1">
                <a:solidFill>
                  <a:srgbClr val="FF0000"/>
                </a:solidFill>
                <a:latin typeface="Lucida Grande"/>
                <a:ea typeface="Lucida Grande"/>
                <a:cs typeface="Lucida Grande"/>
              </a:rPr>
              <a:t>δ</a:t>
            </a:r>
            <a:endParaRPr lang="en-US" sz="2800" dirty="0">
              <a:solidFill>
                <a:srgbClr val="FF0000"/>
              </a:solidFill>
              <a:latin typeface="Helvetica Neue Light"/>
              <a:cs typeface="Helvetica Neue Light"/>
            </a:endParaRPr>
          </a:p>
          <a:p>
            <a:r>
              <a:rPr lang="en-US" sz="2800" dirty="0" smtClean="0">
                <a:latin typeface="Helvetica Neue Light"/>
                <a:cs typeface="Helvetica Neue Light"/>
              </a:rPr>
              <a:t>	</a:t>
            </a:r>
          </a:p>
        </p:txBody>
      </p:sp>
    </p:spTree>
    <p:extLst>
      <p:ext uri="{BB962C8B-B14F-4D97-AF65-F5344CB8AC3E}">
        <p14:creationId xmlns:p14="http://schemas.microsoft.com/office/powerpoint/2010/main" val="2708170206"/>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7240"/>
            <a:ext cx="8229600" cy="1143000"/>
          </a:xfrm>
        </p:spPr>
        <p:txBody>
          <a:bodyPr>
            <a:normAutofit/>
          </a:bodyPr>
          <a:lstStyle/>
          <a:p>
            <a:r>
              <a:rPr lang="en-US" sz="3600" dirty="0" smtClean="0">
                <a:latin typeface="Helvetica Neue Light"/>
                <a:cs typeface="Helvetica Neue Light"/>
              </a:rPr>
              <a:t>Performance comparisons</a:t>
            </a:r>
            <a:endParaRPr lang="en-US" sz="3600" dirty="0">
              <a:latin typeface="Helvetica Neue Light"/>
              <a:cs typeface="Helvetica Neue Light"/>
            </a:endParaRPr>
          </a:p>
        </p:txBody>
      </p:sp>
      <p:graphicFrame>
        <p:nvGraphicFramePr>
          <p:cNvPr id="5" name="Table 4"/>
          <p:cNvGraphicFramePr>
            <a:graphicFrameLocks noGrp="1"/>
          </p:cNvGraphicFramePr>
          <p:nvPr>
            <p:extLst>
              <p:ext uri="{D42A27DB-BD31-4B8C-83A1-F6EECF244321}">
                <p14:modId xmlns:p14="http://schemas.microsoft.com/office/powerpoint/2010/main" val="3967244303"/>
              </p:ext>
            </p:extLst>
          </p:nvPr>
        </p:nvGraphicFramePr>
        <p:xfrm>
          <a:off x="2034522" y="990642"/>
          <a:ext cx="3403382" cy="4077616"/>
        </p:xfrm>
        <a:graphic>
          <a:graphicData uri="http://schemas.openxmlformats.org/drawingml/2006/table">
            <a:tbl>
              <a:tblPr firstRow="1" bandRow="1">
                <a:tableStyleId>{00A15C55-8517-42AA-B614-E9B94910E393}</a:tableStyleId>
              </a:tblPr>
              <a:tblGrid>
                <a:gridCol w="1701691"/>
                <a:gridCol w="1701691"/>
              </a:tblGrid>
              <a:tr h="1019404">
                <a:tc>
                  <a:txBody>
                    <a:bodyPr/>
                    <a:lstStyle/>
                    <a:p>
                      <a:pPr algn="ctr"/>
                      <a:r>
                        <a:rPr lang="en-US" sz="2400" dirty="0" smtClean="0"/>
                        <a:t>ABD</a:t>
                      </a:r>
                      <a:endParaRPr lang="en-US" sz="2400" dirty="0">
                        <a:solidFill>
                          <a:srgbClr val="0D0D0D"/>
                        </a:solidFill>
                        <a:latin typeface="Helvetica Neue"/>
                        <a:cs typeface="Helvetica Neue"/>
                      </a:endParaRPr>
                    </a:p>
                  </a:txBody>
                  <a:tcPr anchor="ctr"/>
                </a:tc>
                <a:tc>
                  <a:txBody>
                    <a:bodyPr/>
                    <a:lstStyle/>
                    <a:p>
                      <a:pPr algn="ctr"/>
                      <a:r>
                        <a:rPr lang="en-US" sz="2400" dirty="0" smtClean="0">
                          <a:solidFill>
                            <a:schemeClr val="bg1"/>
                          </a:solidFill>
                          <a:latin typeface="Helvetica Neue"/>
                          <a:cs typeface="Helvetica Neue"/>
                        </a:rPr>
                        <a:t>Our Algorithm</a:t>
                      </a:r>
                      <a:endParaRPr lang="en-US" sz="2400" dirty="0">
                        <a:solidFill>
                          <a:schemeClr val="bg1"/>
                        </a:solidFill>
                        <a:latin typeface="Helvetica Neue"/>
                        <a:cs typeface="Helvetica Neue"/>
                      </a:endParaRPr>
                    </a:p>
                  </a:txBody>
                  <a:tcPr anchor="ctr"/>
                </a:tc>
              </a:tr>
              <a:tr h="1019404">
                <a:tc>
                  <a:txBody>
                    <a:bodyPr/>
                    <a:lstStyle/>
                    <a:p>
                      <a:pPr algn="ctr"/>
                      <a:endParaRPr lang="en-US" sz="2400" dirty="0">
                        <a:solidFill>
                          <a:srgbClr val="0D0D0D"/>
                        </a:solidFill>
                        <a:latin typeface="Helvetica Neue"/>
                        <a:cs typeface="Helvetica Neue"/>
                      </a:endParaRPr>
                    </a:p>
                  </a:txBody>
                  <a:tcPr anchor="ctr"/>
                </a:tc>
                <a:tc>
                  <a:txBody>
                    <a:bodyPr/>
                    <a:lstStyle/>
                    <a:p>
                      <a:pPr algn="ctr"/>
                      <a:endParaRPr lang="en-US" sz="2400" dirty="0">
                        <a:solidFill>
                          <a:srgbClr val="0D0D0D"/>
                        </a:solidFill>
                        <a:latin typeface="Helvetica Neue"/>
                        <a:cs typeface="Helvetica Neue"/>
                      </a:endParaRPr>
                    </a:p>
                  </a:txBody>
                  <a:tcPr anchor="ctr"/>
                </a:tc>
              </a:tr>
              <a:tr h="1019404">
                <a:tc>
                  <a:txBody>
                    <a:bodyPr/>
                    <a:lstStyle/>
                    <a:p>
                      <a:pPr algn="ctr"/>
                      <a:endParaRPr lang="en-US" sz="2400" dirty="0">
                        <a:solidFill>
                          <a:srgbClr val="0D0D0D"/>
                        </a:solidFill>
                        <a:latin typeface="Helvetica Neue"/>
                        <a:cs typeface="Helvetica Neue"/>
                      </a:endParaRPr>
                    </a:p>
                  </a:txBody>
                  <a:tcPr anchor="ctr"/>
                </a:tc>
                <a:tc>
                  <a:txBody>
                    <a:bodyPr/>
                    <a:lstStyle/>
                    <a:p>
                      <a:pPr algn="ctr"/>
                      <a:endParaRPr lang="en-US" sz="2400" dirty="0">
                        <a:solidFill>
                          <a:srgbClr val="0D0D0D"/>
                        </a:solidFill>
                        <a:latin typeface="Helvetica Neue"/>
                        <a:cs typeface="Helvetica Neue"/>
                      </a:endParaRPr>
                    </a:p>
                  </a:txBody>
                  <a:tcPr anchor="ctr"/>
                </a:tc>
              </a:tr>
              <a:tr h="1019404">
                <a:tc>
                  <a:txBody>
                    <a:bodyPr/>
                    <a:lstStyle/>
                    <a:p>
                      <a:pPr algn="ctr"/>
                      <a:endParaRPr lang="en-US" sz="2400" dirty="0">
                        <a:solidFill>
                          <a:srgbClr val="0D0D0D"/>
                        </a:solidFill>
                        <a:latin typeface="Helvetica Neue"/>
                        <a:cs typeface="Helvetica Neue"/>
                      </a:endParaRPr>
                    </a:p>
                  </a:txBody>
                  <a:tcPr anchor="ctr"/>
                </a:tc>
                <a:tc>
                  <a:txBody>
                    <a:bodyPr/>
                    <a:lstStyle/>
                    <a:p>
                      <a:pPr algn="ctr"/>
                      <a:endParaRPr lang="en-US" sz="2400" dirty="0">
                        <a:solidFill>
                          <a:srgbClr val="0D0D0D"/>
                        </a:solidFill>
                        <a:latin typeface="Helvetica Neue"/>
                        <a:cs typeface="Helvetica Neue"/>
                      </a:endParaRPr>
                    </a:p>
                  </a:txBody>
                  <a:tcPr anchor="ctr"/>
                </a:tc>
              </a:tr>
            </a:tbl>
          </a:graphicData>
        </a:graphic>
      </p:graphicFrame>
      <p:sp>
        <p:nvSpPr>
          <p:cNvPr id="18" name="TextBox 17"/>
          <p:cNvSpPr txBox="1"/>
          <p:nvPr/>
        </p:nvSpPr>
        <p:spPr>
          <a:xfrm>
            <a:off x="493889" y="2581122"/>
            <a:ext cx="996735" cy="369332"/>
          </a:xfrm>
          <a:prstGeom prst="rect">
            <a:avLst/>
          </a:prstGeom>
          <a:noFill/>
        </p:spPr>
        <p:txBody>
          <a:bodyPr wrap="none" rtlCol="0">
            <a:spAutoFit/>
          </a:bodyPr>
          <a:lstStyle/>
          <a:p>
            <a:r>
              <a:rPr lang="en-US" dirty="0" smtClean="0">
                <a:latin typeface="Helvetica Neue"/>
                <a:cs typeface="Helvetica Neue"/>
              </a:rPr>
              <a:t>Storage</a:t>
            </a:r>
            <a:endParaRPr lang="en-US" dirty="0">
              <a:latin typeface="Helvetica Neue"/>
              <a:cs typeface="Helvetica Neue"/>
            </a:endParaRPr>
          </a:p>
        </p:txBody>
      </p:sp>
      <p:sp>
        <p:nvSpPr>
          <p:cNvPr id="19" name="TextBox 18"/>
          <p:cNvSpPr txBox="1"/>
          <p:nvPr/>
        </p:nvSpPr>
        <p:spPr>
          <a:xfrm>
            <a:off x="-55490" y="4467613"/>
            <a:ext cx="1999781" cy="707886"/>
          </a:xfrm>
          <a:prstGeom prst="rect">
            <a:avLst/>
          </a:prstGeom>
          <a:noFill/>
        </p:spPr>
        <p:txBody>
          <a:bodyPr wrap="none" rtlCol="0">
            <a:spAutoFit/>
          </a:bodyPr>
          <a:lstStyle/>
          <a:p>
            <a:pPr algn="ctr"/>
            <a:r>
              <a:rPr lang="en-US" sz="2000" dirty="0" smtClean="0">
                <a:latin typeface="Helvetica Neue"/>
                <a:cs typeface="Helvetica Neue"/>
              </a:rPr>
              <a:t>Communication</a:t>
            </a:r>
          </a:p>
          <a:p>
            <a:pPr algn="ctr"/>
            <a:r>
              <a:rPr lang="en-US" sz="2000" dirty="0" smtClean="0">
                <a:latin typeface="Helvetica Neue"/>
                <a:cs typeface="Helvetica Neue"/>
              </a:rPr>
              <a:t>(read)</a:t>
            </a:r>
            <a:endParaRPr lang="en-US" sz="2000" dirty="0">
              <a:latin typeface="Helvetica Neue"/>
              <a:cs typeface="Helvetica Neue"/>
            </a:endParaRPr>
          </a:p>
        </p:txBody>
      </p:sp>
      <p:sp>
        <p:nvSpPr>
          <p:cNvPr id="21" name="TextBox 20"/>
          <p:cNvSpPr txBox="1"/>
          <p:nvPr/>
        </p:nvSpPr>
        <p:spPr>
          <a:xfrm>
            <a:off x="-23036" y="3539152"/>
            <a:ext cx="1999781" cy="707886"/>
          </a:xfrm>
          <a:prstGeom prst="rect">
            <a:avLst/>
          </a:prstGeom>
          <a:noFill/>
        </p:spPr>
        <p:txBody>
          <a:bodyPr wrap="none" rtlCol="0">
            <a:spAutoFit/>
          </a:bodyPr>
          <a:lstStyle/>
          <a:p>
            <a:pPr algn="ctr"/>
            <a:r>
              <a:rPr lang="en-US" sz="2000" dirty="0" smtClean="0">
                <a:latin typeface="Helvetica Neue"/>
                <a:cs typeface="Helvetica Neue"/>
              </a:rPr>
              <a:t>Communication</a:t>
            </a:r>
          </a:p>
          <a:p>
            <a:pPr algn="ctr"/>
            <a:r>
              <a:rPr lang="en-US" sz="2000" dirty="0" smtClean="0">
                <a:latin typeface="Helvetica Neue"/>
                <a:cs typeface="Helvetica Neue"/>
              </a:rPr>
              <a:t>(write)</a:t>
            </a:r>
            <a:endParaRPr lang="en-US" sz="2000" dirty="0">
              <a:latin typeface="Helvetica Neue"/>
              <a:cs typeface="Helvetica Neue"/>
            </a:endParaRPr>
          </a:p>
        </p:txBody>
      </p:sp>
      <p:pic>
        <p:nvPicPr>
          <p:cNvPr id="6" name="Picture 5"/>
          <p:cNvPicPr>
            <a:picLocks noChangeAspect="1"/>
          </p:cNvPicPr>
          <p:nvPr/>
        </p:nvPicPr>
        <p:blipFill>
          <a:blip r:embed="rId2"/>
          <a:stretch>
            <a:fillRect/>
          </a:stretch>
        </p:blipFill>
        <p:spPr>
          <a:xfrm>
            <a:off x="2188200" y="2365222"/>
            <a:ext cx="1231900" cy="431800"/>
          </a:xfrm>
          <a:prstGeom prst="rect">
            <a:avLst/>
          </a:prstGeom>
        </p:spPr>
      </p:pic>
      <p:pic>
        <p:nvPicPr>
          <p:cNvPr id="12" name="Picture 11"/>
          <p:cNvPicPr>
            <a:picLocks noChangeAspect="1"/>
          </p:cNvPicPr>
          <p:nvPr/>
        </p:nvPicPr>
        <p:blipFill>
          <a:blip r:embed="rId2"/>
          <a:stretch>
            <a:fillRect/>
          </a:stretch>
        </p:blipFill>
        <p:spPr>
          <a:xfrm>
            <a:off x="2169792" y="3433217"/>
            <a:ext cx="1231900" cy="431800"/>
          </a:xfrm>
          <a:prstGeom prst="rect">
            <a:avLst/>
          </a:prstGeom>
        </p:spPr>
      </p:pic>
      <p:pic>
        <p:nvPicPr>
          <p:cNvPr id="7" name="Picture 6"/>
          <p:cNvPicPr>
            <a:picLocks noChangeAspect="1"/>
          </p:cNvPicPr>
          <p:nvPr/>
        </p:nvPicPr>
        <p:blipFill>
          <a:blip r:embed="rId3"/>
          <a:stretch>
            <a:fillRect/>
          </a:stretch>
        </p:blipFill>
        <p:spPr>
          <a:xfrm>
            <a:off x="2188200" y="4374982"/>
            <a:ext cx="1244600" cy="431800"/>
          </a:xfrm>
          <a:prstGeom prst="rect">
            <a:avLst/>
          </a:prstGeom>
        </p:spPr>
      </p:pic>
      <p:pic>
        <p:nvPicPr>
          <p:cNvPr id="22" name="Picture 21"/>
          <p:cNvPicPr>
            <a:picLocks noChangeAspect="1"/>
          </p:cNvPicPr>
          <p:nvPr/>
        </p:nvPicPr>
        <p:blipFill>
          <a:blip r:embed="rId4"/>
          <a:stretch>
            <a:fillRect/>
          </a:stretch>
        </p:blipFill>
        <p:spPr>
          <a:xfrm>
            <a:off x="4045875" y="4169723"/>
            <a:ext cx="1103361" cy="773296"/>
          </a:xfrm>
          <a:prstGeom prst="rect">
            <a:avLst/>
          </a:prstGeom>
        </p:spPr>
      </p:pic>
      <p:pic>
        <p:nvPicPr>
          <p:cNvPr id="23" name="Picture 22"/>
          <p:cNvPicPr>
            <a:picLocks noChangeAspect="1"/>
          </p:cNvPicPr>
          <p:nvPr/>
        </p:nvPicPr>
        <p:blipFill>
          <a:blip r:embed="rId4"/>
          <a:stretch>
            <a:fillRect/>
          </a:stretch>
        </p:blipFill>
        <p:spPr>
          <a:xfrm>
            <a:off x="4064283" y="3127879"/>
            <a:ext cx="1103361" cy="773296"/>
          </a:xfrm>
          <a:prstGeom prst="rect">
            <a:avLst/>
          </a:prstGeom>
        </p:spPr>
      </p:pic>
      <p:pic>
        <p:nvPicPr>
          <p:cNvPr id="24" name="Picture 23"/>
          <p:cNvPicPr>
            <a:picLocks noChangeAspect="1"/>
          </p:cNvPicPr>
          <p:nvPr/>
        </p:nvPicPr>
        <p:blipFill>
          <a:blip r:embed="rId5"/>
          <a:stretch>
            <a:fillRect/>
          </a:stretch>
        </p:blipFill>
        <p:spPr>
          <a:xfrm>
            <a:off x="4045875" y="2166754"/>
            <a:ext cx="1359467" cy="809895"/>
          </a:xfrm>
          <a:prstGeom prst="rect">
            <a:avLst/>
          </a:prstGeom>
        </p:spPr>
      </p:pic>
      <p:sp>
        <p:nvSpPr>
          <p:cNvPr id="14" name="TextBox 13"/>
          <p:cNvSpPr txBox="1"/>
          <p:nvPr/>
        </p:nvSpPr>
        <p:spPr>
          <a:xfrm>
            <a:off x="682588" y="5701899"/>
            <a:ext cx="6763390" cy="923330"/>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N represents number of nodes, f represents number of failures</a:t>
            </a:r>
          </a:p>
          <a:p>
            <a:pPr marL="285750" indent="-285750">
              <a:buFont typeface="Arial"/>
              <a:buChar char="•"/>
            </a:pPr>
            <a:r>
              <a:rPr lang="en-US" i="1" dirty="0" err="1" smtClean="0">
                <a:solidFill>
                  <a:srgbClr val="FF0000"/>
                </a:solidFill>
                <a:latin typeface="Lucida Grande"/>
                <a:ea typeface="Lucida Grande"/>
                <a:cs typeface="Lucida Grande"/>
              </a:rPr>
              <a:t>δ</a:t>
            </a:r>
            <a:r>
              <a:rPr lang="en-US" dirty="0" smtClean="0">
                <a:latin typeface="Helvetica Neue Light"/>
                <a:ea typeface="Lucida Grande"/>
                <a:cs typeface="Helvetica Neue Light"/>
              </a:rPr>
              <a:t> represents maximum number of writes concurrent with a read</a:t>
            </a:r>
            <a:endParaRPr lang="en-US" dirty="0" smtClean="0">
              <a:latin typeface="Helvetica Neue Light"/>
              <a:cs typeface="Helvetica Neue Light"/>
            </a:endParaRPr>
          </a:p>
          <a:p>
            <a:pPr marL="285750" indent="-285750">
              <a:buFont typeface="Arial"/>
              <a:buChar char="•"/>
            </a:pPr>
            <a:endParaRPr lang="en-US" dirty="0" smtClean="0">
              <a:latin typeface="Helvetica Neue Light"/>
              <a:cs typeface="Helvetica Neue Light"/>
            </a:endParaRPr>
          </a:p>
        </p:txBody>
      </p:sp>
    </p:spTree>
    <p:extLst>
      <p:ext uri="{BB962C8B-B14F-4D97-AF65-F5344CB8AC3E}">
        <p14:creationId xmlns:p14="http://schemas.microsoft.com/office/powerpoint/2010/main" val="4273710862"/>
      </p:ext>
    </p:extLst>
  </p:cSld>
  <p:clrMapOvr>
    <a:masterClrMapping/>
  </p:clrMapOvr>
  <mc:AlternateContent xmlns:mc="http://schemas.openxmlformats.org/markup-compatibility/2006" xmlns:p14="http://schemas.microsoft.com/office/powerpoint/2010/main">
    <mc:Choice Requires="p14">
      <p:transition spd="slow" p14:dur="2000" advTm="56474"/>
    </mc:Choice>
    <mc:Fallback xmlns="">
      <p:transition xmlns:p14="http://schemas.microsoft.com/office/powerpoint/2010/main" spd="slow" advTm="56474"/>
    </mc:Fallback>
  </mc:AlternateContent>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Neue Light"/>
                <a:cs typeface="Helvetica Neue Light"/>
              </a:rPr>
              <a:t>Proof Steps</a:t>
            </a:r>
            <a:endParaRPr lang="en-US" dirty="0">
              <a:latin typeface="Helvetica Neue Light"/>
              <a:cs typeface="Helvetica Neue Light"/>
            </a:endParaRPr>
          </a:p>
        </p:txBody>
      </p:sp>
      <p:sp>
        <p:nvSpPr>
          <p:cNvPr id="3" name="Content Placeholder 2"/>
          <p:cNvSpPr>
            <a:spLocks noGrp="1"/>
          </p:cNvSpPr>
          <p:nvPr>
            <p:ph idx="1"/>
          </p:nvPr>
        </p:nvSpPr>
        <p:spPr/>
        <p:txBody>
          <a:bodyPr>
            <a:noAutofit/>
          </a:bodyPr>
          <a:lstStyle/>
          <a:p>
            <a:r>
              <a:rPr lang="en-US" sz="2800" dirty="0" smtClean="0">
                <a:latin typeface="Helvetica Neue Light"/>
                <a:cs typeface="Helvetica Neue Light"/>
              </a:rPr>
              <a:t>After every operation terminates, </a:t>
            </a:r>
            <a:endParaRPr lang="en-US" sz="1800" i="1" dirty="0" smtClean="0">
              <a:latin typeface="Helvetica Neue Light"/>
              <a:cs typeface="Helvetica Neue Light"/>
            </a:endParaRPr>
          </a:p>
          <a:p>
            <a:pPr marL="0" indent="0">
              <a:buNone/>
            </a:pPr>
            <a:r>
              <a:rPr lang="en-US" sz="1800" dirty="0" smtClean="0">
                <a:latin typeface="Helvetica Neue Light"/>
                <a:cs typeface="Helvetica Neue Light"/>
              </a:rPr>
              <a:t>	  - there </a:t>
            </a:r>
            <a:r>
              <a:rPr lang="en-US" sz="1800" dirty="0">
                <a:latin typeface="Helvetica Neue Light"/>
                <a:cs typeface="Helvetica Neue Light"/>
              </a:rPr>
              <a:t>is a quorum of servers with the </a:t>
            </a:r>
            <a:r>
              <a:rPr lang="en-US" sz="1800" dirty="0" err="1">
                <a:latin typeface="Helvetica Neue Light"/>
                <a:cs typeface="Helvetica Neue Light"/>
              </a:rPr>
              <a:t>codeword</a:t>
            </a:r>
            <a:r>
              <a:rPr lang="en-US" sz="1800" dirty="0">
                <a:latin typeface="Helvetica Neue Light"/>
                <a:cs typeface="Helvetica Neue Light"/>
              </a:rPr>
              <a:t> </a:t>
            </a:r>
            <a:r>
              <a:rPr lang="en-US" sz="1800" dirty="0" smtClean="0">
                <a:latin typeface="Helvetica Neue Light"/>
                <a:cs typeface="Helvetica Neue Light"/>
              </a:rPr>
              <a:t>symbol</a:t>
            </a:r>
          </a:p>
          <a:p>
            <a:pPr marL="0" indent="0">
              <a:buNone/>
            </a:pPr>
            <a:r>
              <a:rPr lang="en-US" sz="1800" dirty="0">
                <a:latin typeface="Helvetica Neue Light"/>
                <a:cs typeface="Helvetica Neue Light"/>
              </a:rPr>
              <a:t>	</a:t>
            </a:r>
            <a:r>
              <a:rPr lang="en-US" sz="1800" dirty="0" smtClean="0">
                <a:latin typeface="Helvetica Neue Light"/>
                <a:cs typeface="Helvetica Neue Light"/>
              </a:rPr>
              <a:t>  - there is a quorum of servers with the </a:t>
            </a:r>
            <a:r>
              <a:rPr lang="en-US" sz="1800" i="1" dirty="0" smtClean="0">
                <a:latin typeface="Helvetica Neue Light"/>
                <a:cs typeface="Helvetica Neue Light"/>
              </a:rPr>
              <a:t>finalize</a:t>
            </a:r>
            <a:r>
              <a:rPr lang="en-US" sz="1800" dirty="0" smtClean="0">
                <a:latin typeface="Helvetica Neue Light"/>
                <a:cs typeface="Helvetica Neue Light"/>
              </a:rPr>
              <a:t> label</a:t>
            </a:r>
          </a:p>
          <a:p>
            <a:pPr marL="0" indent="0">
              <a:buNone/>
            </a:pPr>
            <a:r>
              <a:rPr lang="en-US" sz="1800" dirty="0" smtClean="0">
                <a:latin typeface="Helvetica Neue Light"/>
                <a:cs typeface="Helvetica Neue Light"/>
              </a:rPr>
              <a:t>	  - because </a:t>
            </a:r>
            <a:r>
              <a:rPr lang="en-US" sz="1800" dirty="0">
                <a:latin typeface="Helvetica Neue Light"/>
                <a:cs typeface="Helvetica Neue Light"/>
              </a:rPr>
              <a:t>every pair of servers intersects in k servers, readers can decode 	    the value</a:t>
            </a:r>
          </a:p>
          <a:p>
            <a:pPr marL="0" indent="0">
              <a:buNone/>
            </a:pPr>
            <a:endParaRPr lang="en-US" sz="1800" dirty="0" smtClean="0">
              <a:latin typeface="Helvetica Neue Light"/>
              <a:cs typeface="Helvetica Neue Light"/>
            </a:endParaRPr>
          </a:p>
          <a:p>
            <a:pPr marL="0" indent="0">
              <a:buNone/>
            </a:pPr>
            <a:endParaRPr lang="en-US" sz="2800" dirty="0">
              <a:latin typeface="Helvetica Neue Light"/>
              <a:cs typeface="Helvetica Neue Light"/>
            </a:endParaRPr>
          </a:p>
        </p:txBody>
      </p:sp>
      <p:sp>
        <p:nvSpPr>
          <p:cNvPr id="4" name="Slide Number Placeholder 3"/>
          <p:cNvSpPr>
            <a:spLocks noGrp="1"/>
          </p:cNvSpPr>
          <p:nvPr>
            <p:ph type="sldNum" sz="quarter" idx="12"/>
          </p:nvPr>
        </p:nvSpPr>
        <p:spPr/>
        <p:txBody>
          <a:bodyPr/>
          <a:lstStyle/>
          <a:p>
            <a:fld id="{2BAAB71D-D585-B642-9E27-EE5DC697D035}" type="slidenum">
              <a:rPr lang="en-US" smtClean="0"/>
              <a:t>48</a:t>
            </a:fld>
            <a:endParaRPr lang="en-US"/>
          </a:p>
        </p:txBody>
      </p:sp>
    </p:spTree>
    <p:extLst>
      <p:ext uri="{BB962C8B-B14F-4D97-AF65-F5344CB8AC3E}">
        <p14:creationId xmlns:p14="http://schemas.microsoft.com/office/powerpoint/2010/main" val="420195563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Neue Light"/>
                <a:cs typeface="Helvetica Neue Light"/>
              </a:rPr>
              <a:t>Proof Steps</a:t>
            </a:r>
            <a:endParaRPr lang="en-US" dirty="0">
              <a:latin typeface="Helvetica Neue Light"/>
              <a:cs typeface="Helvetica Neue Light"/>
            </a:endParaRPr>
          </a:p>
        </p:txBody>
      </p:sp>
      <p:sp>
        <p:nvSpPr>
          <p:cNvPr id="3" name="Content Placeholder 2"/>
          <p:cNvSpPr>
            <a:spLocks noGrp="1"/>
          </p:cNvSpPr>
          <p:nvPr>
            <p:ph idx="1"/>
          </p:nvPr>
        </p:nvSpPr>
        <p:spPr/>
        <p:txBody>
          <a:bodyPr>
            <a:noAutofit/>
          </a:bodyPr>
          <a:lstStyle/>
          <a:p>
            <a:r>
              <a:rPr lang="en-US" sz="2800" dirty="0" smtClean="0">
                <a:latin typeface="Helvetica Neue Light"/>
                <a:cs typeface="Helvetica Neue Light"/>
              </a:rPr>
              <a:t>After every operation terminates, </a:t>
            </a:r>
            <a:endParaRPr lang="en-US" sz="1800" i="1" dirty="0" smtClean="0">
              <a:latin typeface="Helvetica Neue Light"/>
              <a:cs typeface="Helvetica Neue Light"/>
            </a:endParaRPr>
          </a:p>
          <a:p>
            <a:pPr marL="0" indent="0">
              <a:buNone/>
            </a:pPr>
            <a:r>
              <a:rPr lang="en-US" sz="1800" dirty="0" smtClean="0">
                <a:latin typeface="Helvetica Neue Light"/>
                <a:cs typeface="Helvetica Neue Light"/>
              </a:rPr>
              <a:t>	  - there </a:t>
            </a:r>
            <a:r>
              <a:rPr lang="en-US" sz="1800" dirty="0">
                <a:latin typeface="Helvetica Neue Light"/>
                <a:cs typeface="Helvetica Neue Light"/>
              </a:rPr>
              <a:t>is a quorum of servers with the </a:t>
            </a:r>
            <a:r>
              <a:rPr lang="en-US" sz="1800" dirty="0" err="1">
                <a:latin typeface="Helvetica Neue Light"/>
                <a:cs typeface="Helvetica Neue Light"/>
              </a:rPr>
              <a:t>codeword</a:t>
            </a:r>
            <a:r>
              <a:rPr lang="en-US" sz="1800" dirty="0">
                <a:latin typeface="Helvetica Neue Light"/>
                <a:cs typeface="Helvetica Neue Light"/>
              </a:rPr>
              <a:t> </a:t>
            </a:r>
            <a:r>
              <a:rPr lang="en-US" sz="1800" dirty="0" smtClean="0">
                <a:latin typeface="Helvetica Neue Light"/>
                <a:cs typeface="Helvetica Neue Light"/>
              </a:rPr>
              <a:t>symbol</a:t>
            </a:r>
          </a:p>
          <a:p>
            <a:pPr marL="0" indent="0">
              <a:buNone/>
            </a:pPr>
            <a:r>
              <a:rPr lang="en-US" sz="1800" dirty="0">
                <a:latin typeface="Helvetica Neue Light"/>
                <a:cs typeface="Helvetica Neue Light"/>
              </a:rPr>
              <a:t>	</a:t>
            </a:r>
            <a:r>
              <a:rPr lang="en-US" sz="1800" dirty="0" smtClean="0">
                <a:latin typeface="Helvetica Neue Light"/>
                <a:cs typeface="Helvetica Neue Light"/>
              </a:rPr>
              <a:t>  - there is a quorum of servers with the </a:t>
            </a:r>
            <a:r>
              <a:rPr lang="en-US" sz="1800" i="1" dirty="0" smtClean="0">
                <a:latin typeface="Helvetica Neue Light"/>
                <a:cs typeface="Helvetica Neue Light"/>
              </a:rPr>
              <a:t>finalize</a:t>
            </a:r>
            <a:r>
              <a:rPr lang="en-US" sz="1800" dirty="0" smtClean="0">
                <a:latin typeface="Helvetica Neue Light"/>
                <a:cs typeface="Helvetica Neue Light"/>
              </a:rPr>
              <a:t> label</a:t>
            </a:r>
          </a:p>
          <a:p>
            <a:pPr marL="0" indent="0">
              <a:buNone/>
            </a:pPr>
            <a:r>
              <a:rPr lang="en-US" sz="1800" dirty="0" smtClean="0">
                <a:latin typeface="Helvetica Neue Light"/>
                <a:cs typeface="Helvetica Neue Light"/>
              </a:rPr>
              <a:t>	  - because every pair of servers intersects in k servers, readers can decode 	    the value</a:t>
            </a:r>
            <a:endParaRPr lang="en-US" sz="1800" dirty="0">
              <a:latin typeface="Helvetica Neue Light"/>
              <a:cs typeface="Helvetica Neue Light"/>
            </a:endParaRPr>
          </a:p>
          <a:p>
            <a:pPr marL="0" indent="0">
              <a:buNone/>
            </a:pPr>
            <a:endParaRPr lang="en-US" sz="1800" dirty="0" smtClean="0">
              <a:latin typeface="Helvetica Neue Light"/>
              <a:cs typeface="Helvetica Neue Light"/>
            </a:endParaRPr>
          </a:p>
          <a:p>
            <a:pPr marL="0" indent="0">
              <a:buNone/>
            </a:pPr>
            <a:endParaRPr lang="en-US" sz="2800" dirty="0" smtClean="0">
              <a:latin typeface="Helvetica Neue Light"/>
              <a:cs typeface="Helvetica Neue Light"/>
            </a:endParaRPr>
          </a:p>
          <a:p>
            <a:pPr marL="0" indent="0">
              <a:buNone/>
            </a:pPr>
            <a:endParaRPr lang="en-US" sz="2800" dirty="0">
              <a:latin typeface="Helvetica Neue Light"/>
              <a:cs typeface="Helvetica Neue Light"/>
            </a:endParaRPr>
          </a:p>
          <a:p>
            <a:r>
              <a:rPr lang="en-US" sz="2800" dirty="0" smtClean="0">
                <a:latin typeface="Helvetica Neue Light"/>
                <a:cs typeface="Helvetica Neue Light"/>
              </a:rPr>
              <a:t>When a </a:t>
            </a:r>
            <a:r>
              <a:rPr lang="en-US" sz="2800" dirty="0" err="1" smtClean="0">
                <a:latin typeface="Helvetica Neue Light"/>
                <a:cs typeface="Helvetica Neue Light"/>
              </a:rPr>
              <a:t>codeword</a:t>
            </a:r>
            <a:r>
              <a:rPr lang="en-US" sz="2800" dirty="0" smtClean="0">
                <a:latin typeface="Helvetica Neue Light"/>
                <a:cs typeface="Helvetica Neue Light"/>
              </a:rPr>
              <a:t> symbol is deleted at a server</a:t>
            </a:r>
          </a:p>
          <a:p>
            <a:pPr lvl="1"/>
            <a:r>
              <a:rPr lang="en-US" sz="1800" dirty="0" smtClean="0">
                <a:latin typeface="Helvetica Neue Light"/>
                <a:cs typeface="Helvetica Neue Light"/>
              </a:rPr>
              <a:t>Every operation that wants that time-stamp has terminated</a:t>
            </a:r>
          </a:p>
          <a:p>
            <a:pPr lvl="1"/>
            <a:r>
              <a:rPr lang="en-US" sz="1800" dirty="0" smtClean="0">
                <a:latin typeface="Helvetica Neue Light"/>
                <a:cs typeface="Helvetica Neue Light"/>
              </a:rPr>
              <a:t>(Or the concurrency bound is violated)</a:t>
            </a:r>
            <a:endParaRPr lang="en-US" sz="1800" dirty="0">
              <a:latin typeface="Helvetica Neue Light"/>
              <a:cs typeface="Helvetica Neue Light"/>
            </a:endParaRPr>
          </a:p>
        </p:txBody>
      </p:sp>
      <p:sp>
        <p:nvSpPr>
          <p:cNvPr id="4" name="Slide Number Placeholder 3"/>
          <p:cNvSpPr>
            <a:spLocks noGrp="1"/>
          </p:cNvSpPr>
          <p:nvPr>
            <p:ph type="sldNum" sz="quarter" idx="12"/>
          </p:nvPr>
        </p:nvSpPr>
        <p:spPr/>
        <p:txBody>
          <a:bodyPr/>
          <a:lstStyle/>
          <a:p>
            <a:fld id="{2BAAB71D-D585-B642-9E27-EE5DC697D035}" type="slidenum">
              <a:rPr lang="en-US" smtClean="0"/>
              <a:t>49</a:t>
            </a:fld>
            <a:endParaRPr lang="en-US"/>
          </a:p>
        </p:txBody>
      </p:sp>
    </p:spTree>
    <p:extLst>
      <p:ext uri="{BB962C8B-B14F-4D97-AF65-F5344CB8AC3E}">
        <p14:creationId xmlns:p14="http://schemas.microsoft.com/office/powerpoint/2010/main" val="42414448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Helvetica Neue Light"/>
                <a:cs typeface="Helvetica Neue Light"/>
              </a:rPr>
              <a:t>Locality, Repair Bandwidth, Caching and Content Distribution</a:t>
            </a:r>
          </a:p>
          <a:p>
            <a:pPr lvl="1"/>
            <a:r>
              <a:rPr lang="en-US" sz="1800" dirty="0" smtClean="0">
                <a:latin typeface="Helvetica Neue Light"/>
                <a:cs typeface="Helvetica Neue Light"/>
              </a:rPr>
              <a:t>[</a:t>
            </a:r>
            <a:r>
              <a:rPr lang="en-US" sz="1800" dirty="0" err="1" smtClean="0">
                <a:latin typeface="Helvetica Neue Light"/>
                <a:cs typeface="Helvetica Neue Light"/>
              </a:rPr>
              <a:t>Gopalan</a:t>
            </a:r>
            <a:r>
              <a:rPr lang="en-US" sz="1800" dirty="0" smtClean="0">
                <a:latin typeface="Helvetica Neue Light"/>
                <a:cs typeface="Helvetica Neue Light"/>
              </a:rPr>
              <a:t> et. al 2011, </a:t>
            </a:r>
            <a:r>
              <a:rPr lang="en-US" sz="1800" dirty="0" err="1" smtClean="0">
                <a:latin typeface="Helvetica Neue Light"/>
                <a:cs typeface="Helvetica Neue Light"/>
              </a:rPr>
              <a:t>Dimakis</a:t>
            </a:r>
            <a:r>
              <a:rPr lang="en-US" sz="1800" dirty="0" smtClean="0">
                <a:latin typeface="Helvetica Neue Light"/>
                <a:cs typeface="Helvetica Neue Light"/>
              </a:rPr>
              <a:t>-Godfrey-Wu-Wainwright- 10, Wu-</a:t>
            </a:r>
            <a:r>
              <a:rPr lang="en-US" sz="1800" dirty="0" err="1" smtClean="0">
                <a:latin typeface="Helvetica Neue Light"/>
                <a:cs typeface="Helvetica Neue Light"/>
              </a:rPr>
              <a:t>Dimakis</a:t>
            </a:r>
            <a:r>
              <a:rPr lang="en-US" sz="1800" dirty="0" smtClean="0">
                <a:latin typeface="Helvetica Neue Light"/>
                <a:cs typeface="Helvetica Neue Light"/>
              </a:rPr>
              <a:t> 09, </a:t>
            </a:r>
            <a:r>
              <a:rPr lang="en-US" sz="1800" dirty="0" err="1" smtClean="0">
                <a:latin typeface="Helvetica Neue Light"/>
                <a:cs typeface="Helvetica Neue Light"/>
              </a:rPr>
              <a:t>Niesen</a:t>
            </a:r>
            <a:r>
              <a:rPr lang="en-US" sz="1800" dirty="0" smtClean="0">
                <a:latin typeface="Helvetica Neue Light"/>
                <a:cs typeface="Helvetica Neue Light"/>
              </a:rPr>
              <a:t>-Ali 12] </a:t>
            </a:r>
          </a:p>
          <a:p>
            <a:pPr marL="0" indent="0">
              <a:buNone/>
            </a:pPr>
            <a:endParaRPr lang="en-US" sz="2800" dirty="0">
              <a:latin typeface="Helvetica Neue Light"/>
              <a:cs typeface="Helvetica Neue Light"/>
            </a:endParaRPr>
          </a:p>
          <a:p>
            <a:r>
              <a:rPr lang="en-US" sz="2800" dirty="0" smtClean="0">
                <a:latin typeface="Helvetica Neue Light"/>
                <a:cs typeface="Helvetica Neue Light"/>
              </a:rPr>
              <a:t>Queuing theory</a:t>
            </a:r>
            <a:endParaRPr lang="en-US" sz="2800" dirty="0">
              <a:latin typeface="Helvetica Neue Light"/>
              <a:cs typeface="Helvetica Neue Light"/>
            </a:endParaRPr>
          </a:p>
          <a:p>
            <a:pPr lvl="1"/>
            <a:r>
              <a:rPr lang="en-US" sz="1800" dirty="0" smtClean="0">
                <a:latin typeface="Helvetica Neue Light"/>
                <a:cs typeface="Helvetica Neue Light"/>
              </a:rPr>
              <a:t>[</a:t>
            </a:r>
            <a:r>
              <a:rPr lang="en-US" sz="1800" dirty="0" err="1" smtClean="0">
                <a:latin typeface="Helvetica Neue Light"/>
                <a:cs typeface="Helvetica Neue Light"/>
              </a:rPr>
              <a:t>Ferner-Medard-Soljanin</a:t>
            </a:r>
            <a:r>
              <a:rPr lang="en-US" sz="1800" dirty="0" smtClean="0">
                <a:latin typeface="Helvetica Neue Light"/>
                <a:cs typeface="Helvetica Neue Light"/>
              </a:rPr>
              <a:t> 12, Joshi-Liu-</a:t>
            </a:r>
            <a:r>
              <a:rPr lang="en-US" sz="1800" dirty="0" err="1" smtClean="0">
                <a:latin typeface="Helvetica Neue Light"/>
                <a:cs typeface="Helvetica Neue Light"/>
              </a:rPr>
              <a:t>Soljanin</a:t>
            </a:r>
            <a:r>
              <a:rPr lang="en-US" sz="1800" dirty="0" smtClean="0">
                <a:latin typeface="Helvetica Neue Light"/>
                <a:cs typeface="Helvetica Neue Light"/>
              </a:rPr>
              <a:t> 12, Shah-Lee-</a:t>
            </a:r>
            <a:r>
              <a:rPr lang="en-US" sz="1800" dirty="0" err="1" smtClean="0">
                <a:latin typeface="Helvetica Neue Light"/>
                <a:cs typeface="Helvetica Neue Light"/>
              </a:rPr>
              <a:t>Ramchandran</a:t>
            </a:r>
            <a:r>
              <a:rPr lang="en-US" sz="1800" dirty="0" smtClean="0">
                <a:latin typeface="Helvetica Neue Light"/>
                <a:cs typeface="Helvetica Neue Light"/>
              </a:rPr>
              <a:t> 12]</a:t>
            </a:r>
          </a:p>
          <a:p>
            <a:pPr marL="0" indent="0">
              <a:buNone/>
            </a:pPr>
            <a:endParaRPr lang="en-US" sz="2800" dirty="0">
              <a:latin typeface="Helvetica Neue Light"/>
              <a:cs typeface="Helvetica Neue Light"/>
            </a:endParaRPr>
          </a:p>
        </p:txBody>
      </p:sp>
      <p:sp>
        <p:nvSpPr>
          <p:cNvPr id="4" name="TextBox 3"/>
          <p:cNvSpPr txBox="1"/>
          <p:nvPr/>
        </p:nvSpPr>
        <p:spPr>
          <a:xfrm>
            <a:off x="457200" y="288377"/>
            <a:ext cx="7872786" cy="646331"/>
          </a:xfrm>
          <a:prstGeom prst="rect">
            <a:avLst/>
          </a:prstGeom>
          <a:noFill/>
        </p:spPr>
        <p:txBody>
          <a:bodyPr wrap="none" rtlCol="0">
            <a:spAutoFit/>
          </a:bodyPr>
          <a:lstStyle/>
          <a:p>
            <a:r>
              <a:rPr lang="en-US" sz="3600" dirty="0" smtClean="0">
                <a:latin typeface="Helvetica Neue Light"/>
                <a:cs typeface="Helvetica Neue Light"/>
              </a:rPr>
              <a:t>Erasure Coding for Distributed Storage</a:t>
            </a:r>
            <a:endParaRPr lang="en-US" sz="3600" dirty="0">
              <a:latin typeface="Helvetica Neue Light"/>
              <a:cs typeface="Helvetica Neue Light"/>
            </a:endParaRPr>
          </a:p>
        </p:txBody>
      </p:sp>
      <p:sp>
        <p:nvSpPr>
          <p:cNvPr id="5" name="TextBox 4"/>
          <p:cNvSpPr txBox="1"/>
          <p:nvPr/>
        </p:nvSpPr>
        <p:spPr>
          <a:xfrm>
            <a:off x="1032934" y="5172056"/>
            <a:ext cx="7510018" cy="954107"/>
          </a:xfrm>
          <a:prstGeom prst="rect">
            <a:avLst/>
          </a:prstGeom>
          <a:noFill/>
        </p:spPr>
        <p:txBody>
          <a:bodyPr wrap="none" rtlCol="0">
            <a:spAutoFit/>
          </a:bodyPr>
          <a:lstStyle/>
          <a:p>
            <a:r>
              <a:rPr lang="en-US" sz="2800" dirty="0" smtClean="0">
                <a:solidFill>
                  <a:srgbClr val="0000FF"/>
                </a:solidFill>
                <a:latin typeface="Helvetica Neue Light"/>
                <a:cs typeface="Helvetica Neue Light"/>
              </a:rPr>
              <a:t>This talk: Theory of distributed computing</a:t>
            </a:r>
          </a:p>
          <a:p>
            <a:r>
              <a:rPr lang="en-US" sz="2800" dirty="0">
                <a:latin typeface="Helvetica Neue Light"/>
                <a:cs typeface="Helvetica Neue Light"/>
              </a:rPr>
              <a:t>	</a:t>
            </a:r>
            <a:r>
              <a:rPr lang="en-US" sz="2800" dirty="0" smtClean="0">
                <a:solidFill>
                  <a:srgbClr val="0000FF"/>
                </a:solidFill>
                <a:latin typeface="Helvetica Neue Light"/>
                <a:cs typeface="Helvetica Neue Light"/>
              </a:rPr>
              <a:t>Considerations for storing data that changes</a:t>
            </a:r>
            <a:endParaRPr lang="en-US" sz="2800" dirty="0">
              <a:solidFill>
                <a:srgbClr val="0000FF"/>
              </a:solidFill>
              <a:latin typeface="Helvetica Neue Light"/>
              <a:cs typeface="Helvetica Neue Light"/>
            </a:endParaRPr>
          </a:p>
        </p:txBody>
      </p:sp>
    </p:spTree>
    <p:extLst>
      <p:ext uri="{BB962C8B-B14F-4D97-AF65-F5344CB8AC3E}">
        <p14:creationId xmlns:p14="http://schemas.microsoft.com/office/powerpoint/2010/main" val="113503134"/>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6256" y="179008"/>
            <a:ext cx="2791688" cy="646331"/>
          </a:xfrm>
          <a:prstGeom prst="rect">
            <a:avLst/>
          </a:prstGeom>
          <a:noFill/>
        </p:spPr>
        <p:txBody>
          <a:bodyPr wrap="none" rtlCol="0">
            <a:spAutoFit/>
          </a:bodyPr>
          <a:lstStyle/>
          <a:p>
            <a:r>
              <a:rPr lang="en-US" sz="3600" dirty="0" smtClean="0">
                <a:latin typeface="Helvetica Neue Light"/>
                <a:cs typeface="Helvetica Neue Light"/>
              </a:rPr>
              <a:t>Main Insights</a:t>
            </a:r>
            <a:endParaRPr lang="en-US" sz="3600" dirty="0">
              <a:latin typeface="Helvetica Neue Light"/>
              <a:cs typeface="Helvetica Neue Light"/>
            </a:endParaRPr>
          </a:p>
        </p:txBody>
      </p:sp>
      <p:sp>
        <p:nvSpPr>
          <p:cNvPr id="5" name="TextBox 4"/>
          <p:cNvSpPr txBox="1"/>
          <p:nvPr/>
        </p:nvSpPr>
        <p:spPr>
          <a:xfrm>
            <a:off x="0" y="1635577"/>
            <a:ext cx="8969376" cy="3847207"/>
          </a:xfrm>
          <a:prstGeom prst="rect">
            <a:avLst/>
          </a:prstGeom>
          <a:noFill/>
          <a:ln>
            <a:noFill/>
          </a:ln>
        </p:spPr>
        <p:txBody>
          <a:bodyPr wrap="square" rtlCol="0">
            <a:spAutoFit/>
          </a:bodyPr>
          <a:lstStyle/>
          <a:p>
            <a:pPr marL="285750" indent="-285750">
              <a:buFont typeface="Arial"/>
              <a:buChar char="•"/>
            </a:pPr>
            <a:r>
              <a:rPr lang="en-US" sz="2800" dirty="0" smtClean="0">
                <a:latin typeface="Helvetica Neue Light"/>
                <a:cs typeface="Helvetica Neue Light"/>
              </a:rPr>
              <a:t>Significant savings on network traffic overheads</a:t>
            </a:r>
          </a:p>
          <a:p>
            <a:pPr marL="742950" lvl="1" indent="-285750">
              <a:buFont typeface="Lucida Grande"/>
              <a:buChar char="-"/>
            </a:pPr>
            <a:endParaRPr lang="en-US" dirty="0" smtClean="0">
              <a:latin typeface="Helvetica Neue Light"/>
              <a:cs typeface="Helvetica Neue Light"/>
            </a:endParaRPr>
          </a:p>
          <a:p>
            <a:pPr marL="742950" lvl="1" indent="-285750">
              <a:buFont typeface="Lucida Grande"/>
              <a:buChar char="-"/>
            </a:pPr>
            <a:r>
              <a:rPr lang="en-US" dirty="0" smtClean="0">
                <a:latin typeface="Helvetica Neue Light"/>
                <a:cs typeface="Helvetica Neue Light"/>
              </a:rPr>
              <a:t>Reflects the classical gain of erasure coding over replication</a:t>
            </a:r>
          </a:p>
          <a:p>
            <a:endParaRPr lang="en-US" sz="2800" dirty="0" smtClean="0">
              <a:latin typeface="Helvetica Neue Light"/>
              <a:cs typeface="Helvetica Neue Light"/>
            </a:endParaRPr>
          </a:p>
          <a:p>
            <a:endParaRPr lang="en-US" sz="2800" dirty="0">
              <a:latin typeface="Helvetica Neue Light"/>
              <a:cs typeface="Helvetica Neue Light"/>
            </a:endParaRPr>
          </a:p>
          <a:p>
            <a:pPr marL="285750" indent="-285750">
              <a:buFont typeface="Arial"/>
              <a:buChar char="•"/>
            </a:pPr>
            <a:r>
              <a:rPr lang="en-US" sz="2800" dirty="0" smtClean="0">
                <a:solidFill>
                  <a:srgbClr val="FF0000"/>
                </a:solidFill>
                <a:latin typeface="Helvetica Neue Light"/>
                <a:cs typeface="Helvetica Neue Light"/>
              </a:rPr>
              <a:t>(New Insight)</a:t>
            </a:r>
            <a:r>
              <a:rPr lang="en-US" sz="2800" dirty="0" smtClean="0">
                <a:solidFill>
                  <a:srgbClr val="000000"/>
                </a:solidFill>
                <a:latin typeface="Helvetica Neue Light"/>
                <a:cs typeface="Helvetica Neue Light"/>
              </a:rPr>
              <a:t> Storage overheads depend on client activity</a:t>
            </a:r>
          </a:p>
          <a:p>
            <a:pPr marL="742950" lvl="1" indent="-285750">
              <a:buFont typeface="Arial"/>
              <a:buChar char="•"/>
            </a:pPr>
            <a:r>
              <a:rPr lang="en-US" sz="2000" dirty="0" smtClean="0">
                <a:latin typeface="Helvetica Neue Light"/>
                <a:cs typeface="Helvetica Neue Light"/>
              </a:rPr>
              <a:t>Storage overhead proportional to the no. of writes concurrent with a read</a:t>
            </a:r>
          </a:p>
          <a:p>
            <a:pPr marL="742950" lvl="1" indent="-285750">
              <a:buFont typeface="Arial"/>
              <a:buChar char="•"/>
            </a:pPr>
            <a:r>
              <a:rPr lang="en-US" sz="2000" dirty="0" smtClean="0">
                <a:latin typeface="Helvetica Neue Light"/>
                <a:cs typeface="Helvetica Neue Light"/>
              </a:rPr>
              <a:t>Better than classical techniques for moderate client activity</a:t>
            </a:r>
          </a:p>
          <a:p>
            <a:pPr marL="742950" lvl="1" indent="-285750">
              <a:buFont typeface="Arial"/>
              <a:buChar char="•"/>
            </a:pPr>
            <a:endParaRPr lang="en-US" sz="2800" dirty="0" smtClean="0">
              <a:solidFill>
                <a:srgbClr val="0000FF"/>
              </a:solidFill>
              <a:latin typeface="Helvetica Neue Light"/>
              <a:cs typeface="Helvetica Neue Light"/>
            </a:endParaRPr>
          </a:p>
        </p:txBody>
      </p:sp>
      <p:sp>
        <p:nvSpPr>
          <p:cNvPr id="2" name="Slide Number Placeholder 1"/>
          <p:cNvSpPr>
            <a:spLocks noGrp="1"/>
          </p:cNvSpPr>
          <p:nvPr>
            <p:ph type="sldNum" sz="quarter" idx="12"/>
          </p:nvPr>
        </p:nvSpPr>
        <p:spPr/>
        <p:txBody>
          <a:bodyPr/>
          <a:lstStyle/>
          <a:p>
            <a:fld id="{2BAAB71D-D585-B642-9E27-EE5DC697D035}" type="slidenum">
              <a:rPr lang="en-US" smtClean="0"/>
              <a:t>50</a:t>
            </a:fld>
            <a:endParaRPr lang="en-US"/>
          </a:p>
        </p:txBody>
      </p:sp>
    </p:spTree>
    <p:extLst>
      <p:ext uri="{BB962C8B-B14F-4D97-AF65-F5344CB8AC3E}">
        <p14:creationId xmlns:p14="http://schemas.microsoft.com/office/powerpoint/2010/main" val="344064297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AAB71D-D585-B642-9E27-EE5DC697D035}" type="slidenum">
              <a:rPr lang="en-US" smtClean="0"/>
              <a:t>51</a:t>
            </a:fld>
            <a:endParaRPr lang="en-US"/>
          </a:p>
        </p:txBody>
      </p:sp>
      <p:sp>
        <p:nvSpPr>
          <p:cNvPr id="14" name="TextBox 13"/>
          <p:cNvSpPr txBox="1"/>
          <p:nvPr/>
        </p:nvSpPr>
        <p:spPr>
          <a:xfrm>
            <a:off x="1198631" y="179008"/>
            <a:ext cx="7376028" cy="646331"/>
          </a:xfrm>
          <a:prstGeom prst="rect">
            <a:avLst/>
          </a:prstGeom>
          <a:noFill/>
        </p:spPr>
        <p:txBody>
          <a:bodyPr wrap="none" rtlCol="0">
            <a:spAutoFit/>
          </a:bodyPr>
          <a:lstStyle/>
          <a:p>
            <a:r>
              <a:rPr lang="en-US" sz="3600" dirty="0" smtClean="0">
                <a:latin typeface="Helvetica Neue Light"/>
                <a:cs typeface="Helvetica Neue Light"/>
              </a:rPr>
              <a:t>Future Work – Many open questions</a:t>
            </a:r>
            <a:endParaRPr lang="en-US" sz="3600" dirty="0">
              <a:latin typeface="Helvetica Neue Light"/>
              <a:cs typeface="Helvetica Neue Light"/>
            </a:endParaRPr>
          </a:p>
        </p:txBody>
      </p:sp>
      <p:sp>
        <p:nvSpPr>
          <p:cNvPr id="15" name="TextBox 14"/>
          <p:cNvSpPr txBox="1"/>
          <p:nvPr/>
        </p:nvSpPr>
        <p:spPr>
          <a:xfrm>
            <a:off x="0" y="1635577"/>
            <a:ext cx="8969376" cy="5940089"/>
          </a:xfrm>
          <a:prstGeom prst="rect">
            <a:avLst/>
          </a:prstGeom>
          <a:noFill/>
          <a:ln>
            <a:noFill/>
          </a:ln>
        </p:spPr>
        <p:txBody>
          <a:bodyPr wrap="square" rtlCol="0">
            <a:spAutoFit/>
          </a:bodyPr>
          <a:lstStyle/>
          <a:p>
            <a:r>
              <a:rPr lang="en-US" sz="2800" dirty="0">
                <a:latin typeface="Helvetica Neue Light"/>
                <a:cs typeface="Helvetica Neue Light"/>
              </a:rPr>
              <a:t> </a:t>
            </a:r>
            <a:r>
              <a:rPr lang="en-US" sz="2800" dirty="0" smtClean="0">
                <a:latin typeface="Helvetica Neue Light"/>
                <a:cs typeface="Helvetica Neue Light"/>
              </a:rPr>
              <a:t> Refinements of our algorithm</a:t>
            </a:r>
            <a:endParaRPr lang="en-US" sz="2800" dirty="0">
              <a:latin typeface="Helvetica Neue Light"/>
              <a:cs typeface="Helvetica Neue Light"/>
            </a:endParaRPr>
          </a:p>
          <a:p>
            <a:pPr marL="742950" lvl="1" indent="-285750">
              <a:buFont typeface="Lucida Grande"/>
              <a:buChar char="-"/>
            </a:pPr>
            <a:r>
              <a:rPr lang="en-US" dirty="0" smtClean="0">
                <a:latin typeface="Helvetica Neue Light"/>
                <a:cs typeface="Helvetica Neue Light"/>
              </a:rPr>
              <a:t>(Ongoing) More robustness to </a:t>
            </a:r>
            <a:r>
              <a:rPr lang="en-US" dirty="0">
                <a:latin typeface="Helvetica Neue Light"/>
                <a:cs typeface="Helvetica Neue Light"/>
              </a:rPr>
              <a:t>c</a:t>
            </a:r>
            <a:r>
              <a:rPr lang="en-US" dirty="0" smtClean="0">
                <a:latin typeface="Helvetica Neue Light"/>
                <a:cs typeface="Helvetica Neue Light"/>
              </a:rPr>
              <a:t>lient node failures</a:t>
            </a:r>
          </a:p>
          <a:p>
            <a:endParaRPr lang="en-US" sz="2800" dirty="0" smtClean="0">
              <a:latin typeface="Helvetica Neue Light"/>
              <a:cs typeface="Helvetica Neue Light"/>
            </a:endParaRPr>
          </a:p>
          <a:p>
            <a:r>
              <a:rPr lang="en-US" sz="2800" dirty="0" smtClean="0">
                <a:latin typeface="Helvetica Neue Light"/>
                <a:cs typeface="Helvetica Neue Light"/>
              </a:rPr>
              <a:t>  </a:t>
            </a:r>
            <a:r>
              <a:rPr lang="en-US" sz="2800" dirty="0" smtClean="0">
                <a:solidFill>
                  <a:schemeClr val="bg1">
                    <a:lumMod val="95000"/>
                  </a:schemeClr>
                </a:solidFill>
                <a:latin typeface="Helvetica Neue Light"/>
                <a:cs typeface="Helvetica Neue Light"/>
              </a:rPr>
              <a:t>Information theoretic bounds on costs</a:t>
            </a:r>
          </a:p>
          <a:p>
            <a:pPr marL="742950" lvl="1" indent="-285750">
              <a:buFont typeface="Lucida Grande"/>
              <a:buChar char="-"/>
            </a:pPr>
            <a:r>
              <a:rPr lang="en-US" dirty="0" smtClean="0">
                <a:solidFill>
                  <a:schemeClr val="bg1">
                    <a:lumMod val="95000"/>
                  </a:schemeClr>
                </a:solidFill>
                <a:latin typeface="Helvetica Neue Light"/>
                <a:cs typeface="Helvetica Neue Light"/>
              </a:rPr>
              <a:t>New coding schemes</a:t>
            </a:r>
            <a:endParaRPr lang="en-US" dirty="0">
              <a:solidFill>
                <a:schemeClr val="bg1">
                  <a:lumMod val="95000"/>
                </a:schemeClr>
              </a:solidFill>
              <a:latin typeface="Helvetica Neue Light"/>
              <a:cs typeface="Helvetica Neue Light"/>
            </a:endParaRPr>
          </a:p>
          <a:p>
            <a:endParaRPr lang="en-US" sz="2800" dirty="0">
              <a:solidFill>
                <a:schemeClr val="bg1">
                  <a:lumMod val="95000"/>
                </a:schemeClr>
              </a:solidFill>
              <a:latin typeface="Helvetica Neue Light"/>
              <a:cs typeface="Helvetica Neue Light"/>
            </a:endParaRPr>
          </a:p>
          <a:p>
            <a:r>
              <a:rPr lang="en-US" sz="2800" dirty="0" smtClean="0">
                <a:solidFill>
                  <a:schemeClr val="bg1">
                    <a:lumMod val="95000"/>
                  </a:schemeClr>
                </a:solidFill>
                <a:latin typeface="Helvetica Neue Light"/>
                <a:cs typeface="Helvetica Neue Light"/>
              </a:rPr>
              <a:t>  Finer network </a:t>
            </a:r>
            <a:r>
              <a:rPr lang="en-US" sz="2800" dirty="0">
                <a:solidFill>
                  <a:schemeClr val="bg1">
                    <a:lumMod val="95000"/>
                  </a:schemeClr>
                </a:solidFill>
                <a:latin typeface="Helvetica Neue Light"/>
                <a:cs typeface="Helvetica Neue Light"/>
              </a:rPr>
              <a:t>m</a:t>
            </a:r>
            <a:r>
              <a:rPr lang="en-US" sz="2800" dirty="0" smtClean="0">
                <a:solidFill>
                  <a:schemeClr val="bg1">
                    <a:lumMod val="95000"/>
                  </a:schemeClr>
                </a:solidFill>
                <a:latin typeface="Helvetica Neue Light"/>
                <a:cs typeface="Helvetica Neue Light"/>
              </a:rPr>
              <a:t>odels</a:t>
            </a:r>
          </a:p>
          <a:p>
            <a:pPr marL="914400" lvl="1" indent="-457200">
              <a:buFont typeface="Lucida Grande"/>
              <a:buChar char="-"/>
            </a:pPr>
            <a:r>
              <a:rPr lang="en-US" dirty="0" smtClean="0">
                <a:solidFill>
                  <a:schemeClr val="bg1">
                    <a:lumMod val="95000"/>
                  </a:schemeClr>
                </a:solidFill>
                <a:latin typeface="Helvetica Neue Light"/>
                <a:cs typeface="Helvetica Neue Light"/>
              </a:rPr>
              <a:t>Erasure channels, different topologies, wireless channels</a:t>
            </a:r>
          </a:p>
          <a:p>
            <a:pPr marL="457200" indent="-457200">
              <a:buFont typeface="Arial"/>
              <a:buChar char="•"/>
            </a:pPr>
            <a:endParaRPr lang="en-US" sz="2800" dirty="0" smtClean="0">
              <a:solidFill>
                <a:schemeClr val="bg1">
                  <a:lumMod val="95000"/>
                </a:schemeClr>
              </a:solidFill>
              <a:latin typeface="Helvetica Neue Light"/>
              <a:cs typeface="Helvetica Neue Light"/>
            </a:endParaRPr>
          </a:p>
          <a:p>
            <a:r>
              <a:rPr lang="en-US" sz="2800" dirty="0">
                <a:solidFill>
                  <a:schemeClr val="bg1">
                    <a:lumMod val="95000"/>
                  </a:schemeClr>
                </a:solidFill>
                <a:latin typeface="Helvetica Neue Light"/>
                <a:cs typeface="Helvetica Neue Light"/>
              </a:rPr>
              <a:t> </a:t>
            </a:r>
            <a:r>
              <a:rPr lang="en-US" sz="2800" dirty="0" smtClean="0">
                <a:solidFill>
                  <a:schemeClr val="bg1">
                    <a:lumMod val="95000"/>
                  </a:schemeClr>
                </a:solidFill>
                <a:latin typeface="Helvetica Neue Light"/>
                <a:cs typeface="Helvetica Neue Light"/>
              </a:rPr>
              <a:t> Finer source models</a:t>
            </a:r>
          </a:p>
          <a:p>
            <a:pPr marL="914400" lvl="1" indent="-457200">
              <a:buFont typeface="Lucida Grande"/>
              <a:buChar char="-"/>
            </a:pPr>
            <a:r>
              <a:rPr lang="en-US" dirty="0" smtClean="0">
                <a:solidFill>
                  <a:schemeClr val="bg1">
                    <a:lumMod val="95000"/>
                  </a:schemeClr>
                </a:solidFill>
                <a:latin typeface="Helvetica Neue Light"/>
                <a:cs typeface="Helvetica Neue Light"/>
              </a:rPr>
              <a:t>Correlations across versions</a:t>
            </a:r>
            <a:endParaRPr lang="en-US" dirty="0">
              <a:solidFill>
                <a:schemeClr val="bg1">
                  <a:lumMod val="95000"/>
                </a:schemeClr>
              </a:solidFill>
              <a:latin typeface="Helvetica Neue Light"/>
              <a:cs typeface="Helvetica Neue Light"/>
            </a:endParaRPr>
          </a:p>
          <a:p>
            <a:endParaRPr lang="en-US" sz="2800" dirty="0" smtClean="0">
              <a:solidFill>
                <a:schemeClr val="bg1">
                  <a:lumMod val="95000"/>
                </a:schemeClr>
              </a:solidFill>
              <a:latin typeface="Helvetica Neue Light"/>
              <a:cs typeface="Helvetica Neue Light"/>
            </a:endParaRPr>
          </a:p>
          <a:p>
            <a:r>
              <a:rPr lang="en-US" sz="2800" dirty="0" smtClean="0">
                <a:solidFill>
                  <a:schemeClr val="bg1">
                    <a:lumMod val="95000"/>
                  </a:schemeClr>
                </a:solidFill>
                <a:latin typeface="Helvetica Neue Light"/>
                <a:cs typeface="Helvetica Neue Light"/>
              </a:rPr>
              <a:t>  Dynamic networks</a:t>
            </a:r>
          </a:p>
          <a:p>
            <a:pPr marL="457200" indent="-457200">
              <a:buFont typeface="Arial"/>
              <a:buChar char="•"/>
            </a:pPr>
            <a:endParaRPr lang="en-US" sz="2800" dirty="0">
              <a:solidFill>
                <a:schemeClr val="bg1">
                  <a:lumMod val="95000"/>
                </a:schemeClr>
              </a:solidFill>
              <a:latin typeface="Helvetica Neue Light"/>
              <a:cs typeface="Helvetica Neue Light"/>
            </a:endParaRPr>
          </a:p>
          <a:p>
            <a:pPr marL="457200" indent="-457200">
              <a:buFont typeface="Arial"/>
              <a:buChar char="•"/>
            </a:pPr>
            <a:endParaRPr lang="en-US" sz="2800" dirty="0" smtClean="0">
              <a:solidFill>
                <a:schemeClr val="bg1">
                  <a:lumMod val="95000"/>
                </a:schemeClr>
              </a:solidFill>
              <a:latin typeface="Helvetica Neue Light"/>
              <a:cs typeface="Helvetica Neue Light"/>
            </a:endParaRPr>
          </a:p>
        </p:txBody>
      </p:sp>
    </p:spTree>
    <p:extLst>
      <p:ext uri="{BB962C8B-B14F-4D97-AF65-F5344CB8AC3E}">
        <p14:creationId xmlns:p14="http://schemas.microsoft.com/office/powerpoint/2010/main" val="366242195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AAB71D-D585-B642-9E27-EE5DC697D035}" type="slidenum">
              <a:rPr lang="en-US" smtClean="0"/>
              <a:t>52</a:t>
            </a:fld>
            <a:endParaRPr lang="en-US"/>
          </a:p>
        </p:txBody>
      </p:sp>
      <p:sp>
        <p:nvSpPr>
          <p:cNvPr id="14" name="TextBox 13"/>
          <p:cNvSpPr txBox="1"/>
          <p:nvPr/>
        </p:nvSpPr>
        <p:spPr>
          <a:xfrm>
            <a:off x="1198631" y="179008"/>
            <a:ext cx="7376028" cy="646331"/>
          </a:xfrm>
          <a:prstGeom prst="rect">
            <a:avLst/>
          </a:prstGeom>
          <a:noFill/>
        </p:spPr>
        <p:txBody>
          <a:bodyPr wrap="none" rtlCol="0">
            <a:spAutoFit/>
          </a:bodyPr>
          <a:lstStyle/>
          <a:p>
            <a:r>
              <a:rPr lang="en-US" sz="3600" dirty="0" smtClean="0">
                <a:latin typeface="Helvetica Neue Light"/>
                <a:cs typeface="Helvetica Neue Light"/>
              </a:rPr>
              <a:t>Future Work – Many open questions</a:t>
            </a:r>
            <a:endParaRPr lang="en-US" sz="3600" dirty="0">
              <a:latin typeface="Helvetica Neue Light"/>
              <a:cs typeface="Helvetica Neue Light"/>
            </a:endParaRPr>
          </a:p>
        </p:txBody>
      </p:sp>
      <p:sp>
        <p:nvSpPr>
          <p:cNvPr id="15" name="TextBox 14"/>
          <p:cNvSpPr txBox="1"/>
          <p:nvPr/>
        </p:nvSpPr>
        <p:spPr>
          <a:xfrm>
            <a:off x="0" y="1635577"/>
            <a:ext cx="8969376" cy="5940089"/>
          </a:xfrm>
          <a:prstGeom prst="rect">
            <a:avLst/>
          </a:prstGeom>
          <a:noFill/>
          <a:ln>
            <a:noFill/>
          </a:ln>
        </p:spPr>
        <p:txBody>
          <a:bodyPr wrap="square" rtlCol="0">
            <a:spAutoFit/>
          </a:bodyPr>
          <a:lstStyle/>
          <a:p>
            <a:r>
              <a:rPr lang="en-US" sz="2800" dirty="0">
                <a:latin typeface="Helvetica Neue Light"/>
                <a:cs typeface="Helvetica Neue Light"/>
              </a:rPr>
              <a:t> </a:t>
            </a:r>
            <a:r>
              <a:rPr lang="en-US" sz="2800" dirty="0" smtClean="0">
                <a:latin typeface="Helvetica Neue Light"/>
                <a:cs typeface="Helvetica Neue Light"/>
              </a:rPr>
              <a:t> Refinements of our algorithm</a:t>
            </a:r>
            <a:endParaRPr lang="en-US" sz="2800" dirty="0">
              <a:latin typeface="Helvetica Neue Light"/>
              <a:cs typeface="Helvetica Neue Light"/>
            </a:endParaRPr>
          </a:p>
          <a:p>
            <a:pPr marL="742950" lvl="1" indent="-285750">
              <a:buFont typeface="Lucida Grande"/>
              <a:buChar char="-"/>
            </a:pPr>
            <a:r>
              <a:rPr lang="en-US" dirty="0" smtClean="0">
                <a:latin typeface="Helvetica Neue Light"/>
                <a:cs typeface="Helvetica Neue Light"/>
              </a:rPr>
              <a:t>(Ongoing) More robustness to </a:t>
            </a:r>
            <a:r>
              <a:rPr lang="en-US" dirty="0">
                <a:latin typeface="Helvetica Neue Light"/>
                <a:cs typeface="Helvetica Neue Light"/>
              </a:rPr>
              <a:t>c</a:t>
            </a:r>
            <a:r>
              <a:rPr lang="en-US" dirty="0" smtClean="0">
                <a:latin typeface="Helvetica Neue Light"/>
                <a:cs typeface="Helvetica Neue Light"/>
              </a:rPr>
              <a:t>lient node failures</a:t>
            </a:r>
          </a:p>
          <a:p>
            <a:endParaRPr lang="en-US" sz="2800" dirty="0" smtClean="0">
              <a:latin typeface="Helvetica Neue Light"/>
              <a:cs typeface="Helvetica Neue Light"/>
            </a:endParaRPr>
          </a:p>
          <a:p>
            <a:r>
              <a:rPr lang="en-US" sz="2800" dirty="0" smtClean="0">
                <a:latin typeface="Helvetica Neue Light"/>
                <a:cs typeface="Helvetica Neue Light"/>
              </a:rPr>
              <a:t>  Information theoretic bounds on costs</a:t>
            </a:r>
          </a:p>
          <a:p>
            <a:pPr marL="742950" lvl="1" indent="-285750">
              <a:buFont typeface="Lucida Grande"/>
              <a:buChar char="-"/>
            </a:pPr>
            <a:r>
              <a:rPr lang="en-US" dirty="0" smtClean="0">
                <a:solidFill>
                  <a:schemeClr val="bg1">
                    <a:lumMod val="95000"/>
                  </a:schemeClr>
                </a:solidFill>
                <a:latin typeface="Helvetica Neue Light"/>
                <a:cs typeface="Helvetica Neue Light"/>
              </a:rPr>
              <a:t>New coding schemes</a:t>
            </a:r>
            <a:endParaRPr lang="en-US" dirty="0">
              <a:solidFill>
                <a:schemeClr val="bg1">
                  <a:lumMod val="95000"/>
                </a:schemeClr>
              </a:solidFill>
              <a:latin typeface="Helvetica Neue Light"/>
              <a:cs typeface="Helvetica Neue Light"/>
            </a:endParaRPr>
          </a:p>
          <a:p>
            <a:endParaRPr lang="en-US" sz="2800" dirty="0">
              <a:solidFill>
                <a:schemeClr val="bg1">
                  <a:lumMod val="95000"/>
                </a:schemeClr>
              </a:solidFill>
              <a:latin typeface="Helvetica Neue Light"/>
              <a:cs typeface="Helvetica Neue Light"/>
            </a:endParaRPr>
          </a:p>
          <a:p>
            <a:r>
              <a:rPr lang="en-US" sz="2800" dirty="0" smtClean="0">
                <a:solidFill>
                  <a:schemeClr val="bg1">
                    <a:lumMod val="95000"/>
                  </a:schemeClr>
                </a:solidFill>
                <a:latin typeface="Helvetica Neue Light"/>
                <a:cs typeface="Helvetica Neue Light"/>
              </a:rPr>
              <a:t>  Finer network </a:t>
            </a:r>
            <a:r>
              <a:rPr lang="en-US" sz="2800" dirty="0">
                <a:solidFill>
                  <a:schemeClr val="bg1">
                    <a:lumMod val="95000"/>
                  </a:schemeClr>
                </a:solidFill>
                <a:latin typeface="Helvetica Neue Light"/>
                <a:cs typeface="Helvetica Neue Light"/>
              </a:rPr>
              <a:t>m</a:t>
            </a:r>
            <a:r>
              <a:rPr lang="en-US" sz="2800" dirty="0" smtClean="0">
                <a:solidFill>
                  <a:schemeClr val="bg1">
                    <a:lumMod val="95000"/>
                  </a:schemeClr>
                </a:solidFill>
                <a:latin typeface="Helvetica Neue Light"/>
                <a:cs typeface="Helvetica Neue Light"/>
              </a:rPr>
              <a:t>odels</a:t>
            </a:r>
          </a:p>
          <a:p>
            <a:pPr marL="914400" lvl="1" indent="-457200">
              <a:buFont typeface="Lucida Grande"/>
              <a:buChar char="-"/>
            </a:pPr>
            <a:r>
              <a:rPr lang="en-US" dirty="0" smtClean="0">
                <a:solidFill>
                  <a:schemeClr val="bg1">
                    <a:lumMod val="95000"/>
                  </a:schemeClr>
                </a:solidFill>
                <a:latin typeface="Helvetica Neue Light"/>
                <a:cs typeface="Helvetica Neue Light"/>
              </a:rPr>
              <a:t>Erasure channels, different topologies, wireless channels</a:t>
            </a:r>
          </a:p>
          <a:p>
            <a:pPr marL="457200" indent="-457200">
              <a:buFont typeface="Arial"/>
              <a:buChar char="•"/>
            </a:pPr>
            <a:endParaRPr lang="en-US" sz="2800" dirty="0" smtClean="0">
              <a:solidFill>
                <a:schemeClr val="bg1">
                  <a:lumMod val="95000"/>
                </a:schemeClr>
              </a:solidFill>
              <a:latin typeface="Helvetica Neue Light"/>
              <a:cs typeface="Helvetica Neue Light"/>
            </a:endParaRPr>
          </a:p>
          <a:p>
            <a:r>
              <a:rPr lang="en-US" sz="2800" dirty="0">
                <a:solidFill>
                  <a:schemeClr val="bg1">
                    <a:lumMod val="95000"/>
                  </a:schemeClr>
                </a:solidFill>
                <a:latin typeface="Helvetica Neue Light"/>
                <a:cs typeface="Helvetica Neue Light"/>
              </a:rPr>
              <a:t> </a:t>
            </a:r>
            <a:r>
              <a:rPr lang="en-US" sz="2800" dirty="0" smtClean="0">
                <a:solidFill>
                  <a:schemeClr val="bg1">
                    <a:lumMod val="95000"/>
                  </a:schemeClr>
                </a:solidFill>
                <a:latin typeface="Helvetica Neue Light"/>
                <a:cs typeface="Helvetica Neue Light"/>
              </a:rPr>
              <a:t> Finer source models</a:t>
            </a:r>
          </a:p>
          <a:p>
            <a:pPr marL="914400" lvl="1" indent="-457200">
              <a:buFont typeface="Lucida Grande"/>
              <a:buChar char="-"/>
            </a:pPr>
            <a:r>
              <a:rPr lang="en-US" dirty="0" smtClean="0">
                <a:solidFill>
                  <a:schemeClr val="bg1">
                    <a:lumMod val="95000"/>
                  </a:schemeClr>
                </a:solidFill>
                <a:latin typeface="Helvetica Neue Light"/>
                <a:cs typeface="Helvetica Neue Light"/>
              </a:rPr>
              <a:t>Correlations across versions</a:t>
            </a:r>
            <a:endParaRPr lang="en-US" dirty="0">
              <a:solidFill>
                <a:schemeClr val="bg1">
                  <a:lumMod val="95000"/>
                </a:schemeClr>
              </a:solidFill>
              <a:latin typeface="Helvetica Neue Light"/>
              <a:cs typeface="Helvetica Neue Light"/>
            </a:endParaRPr>
          </a:p>
          <a:p>
            <a:endParaRPr lang="en-US" sz="2800" dirty="0" smtClean="0">
              <a:solidFill>
                <a:schemeClr val="bg1">
                  <a:lumMod val="95000"/>
                </a:schemeClr>
              </a:solidFill>
              <a:latin typeface="Helvetica Neue Light"/>
              <a:cs typeface="Helvetica Neue Light"/>
            </a:endParaRPr>
          </a:p>
          <a:p>
            <a:r>
              <a:rPr lang="en-US" sz="2800" dirty="0" smtClean="0">
                <a:solidFill>
                  <a:schemeClr val="bg1">
                    <a:lumMod val="95000"/>
                  </a:schemeClr>
                </a:solidFill>
                <a:latin typeface="Helvetica Neue Light"/>
                <a:cs typeface="Helvetica Neue Light"/>
              </a:rPr>
              <a:t>  Dynamic networks</a:t>
            </a:r>
          </a:p>
          <a:p>
            <a:pPr marL="457200" indent="-457200">
              <a:buFont typeface="Arial"/>
              <a:buChar char="•"/>
            </a:pPr>
            <a:endParaRPr lang="en-US" sz="2800" dirty="0">
              <a:solidFill>
                <a:schemeClr val="bg1">
                  <a:lumMod val="95000"/>
                </a:schemeClr>
              </a:solidFill>
              <a:latin typeface="Helvetica Neue Light"/>
              <a:cs typeface="Helvetica Neue Light"/>
            </a:endParaRPr>
          </a:p>
          <a:p>
            <a:pPr marL="457200" indent="-457200">
              <a:buFont typeface="Arial"/>
              <a:buChar char="•"/>
            </a:pPr>
            <a:endParaRPr lang="en-US" sz="2800" dirty="0" smtClean="0">
              <a:solidFill>
                <a:schemeClr val="bg1">
                  <a:lumMod val="95000"/>
                </a:schemeClr>
              </a:solidFill>
              <a:latin typeface="Helvetica Neue Light"/>
              <a:cs typeface="Helvetica Neue Light"/>
            </a:endParaRPr>
          </a:p>
        </p:txBody>
      </p:sp>
    </p:spTree>
    <p:extLst>
      <p:ext uri="{BB962C8B-B14F-4D97-AF65-F5344CB8AC3E}">
        <p14:creationId xmlns:p14="http://schemas.microsoft.com/office/powerpoint/2010/main" val="2759940398"/>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47240"/>
            <a:ext cx="8229600" cy="1143000"/>
          </a:xfrm>
        </p:spPr>
        <p:txBody>
          <a:bodyPr>
            <a:normAutofit/>
          </a:bodyPr>
          <a:lstStyle/>
          <a:p>
            <a:r>
              <a:rPr lang="en-US" sz="3600" dirty="0" smtClean="0">
                <a:latin typeface="Helvetica Neue Light"/>
                <a:cs typeface="Helvetica Neue Light"/>
              </a:rPr>
              <a:t>Storage costs</a:t>
            </a:r>
            <a:endParaRPr lang="en-US" sz="3600" dirty="0">
              <a:latin typeface="Helvetica Neue Light"/>
              <a:cs typeface="Helvetica Neue Light"/>
            </a:endParaRPr>
          </a:p>
        </p:txBody>
      </p:sp>
      <p:pic>
        <p:nvPicPr>
          <p:cNvPr id="21" name="Picture 20" descr="viveck_1.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278" y="895188"/>
            <a:ext cx="7522132" cy="5442057"/>
          </a:xfrm>
          <a:prstGeom prst="rect">
            <a:avLst/>
          </a:prstGeom>
        </p:spPr>
      </p:pic>
      <p:cxnSp>
        <p:nvCxnSpPr>
          <p:cNvPr id="22" name="Straight Connector 21"/>
          <p:cNvCxnSpPr/>
          <p:nvPr/>
        </p:nvCxnSpPr>
        <p:spPr>
          <a:xfrm flipV="1">
            <a:off x="1783054" y="3241882"/>
            <a:ext cx="5747309" cy="16280"/>
          </a:xfrm>
          <a:prstGeom prst="line">
            <a:avLst/>
          </a:prstGeom>
          <a:ln w="9525"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2450589" y="2439126"/>
            <a:ext cx="719937" cy="400110"/>
          </a:xfrm>
          <a:prstGeom prst="rect">
            <a:avLst/>
          </a:prstGeom>
          <a:noFill/>
        </p:spPr>
        <p:txBody>
          <a:bodyPr wrap="none" rtlCol="0">
            <a:spAutoFit/>
          </a:bodyPr>
          <a:lstStyle/>
          <a:p>
            <a:r>
              <a:rPr lang="en-US" sz="2000" dirty="0" smtClean="0">
                <a:latin typeface="Helvetica Neue Light"/>
                <a:cs typeface="Helvetica Neue Light"/>
              </a:rPr>
              <a:t>ABD</a:t>
            </a:r>
            <a:endParaRPr lang="en-US" sz="2000" dirty="0">
              <a:latin typeface="Helvetica Neue Light"/>
              <a:cs typeface="Helvetica Neue Light"/>
            </a:endParaRPr>
          </a:p>
        </p:txBody>
      </p:sp>
      <p:cxnSp>
        <p:nvCxnSpPr>
          <p:cNvPr id="32" name="Straight Arrow Connector 31"/>
          <p:cNvCxnSpPr/>
          <p:nvPr/>
        </p:nvCxnSpPr>
        <p:spPr>
          <a:xfrm>
            <a:off x="3056614" y="2808458"/>
            <a:ext cx="435981" cy="449704"/>
          </a:xfrm>
          <a:prstGeom prst="straightConnector1">
            <a:avLst/>
          </a:prstGeom>
          <a:ln w="3175"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4112382" y="2021844"/>
            <a:ext cx="1595741" cy="369332"/>
          </a:xfrm>
          <a:prstGeom prst="rect">
            <a:avLst/>
          </a:prstGeom>
          <a:noFill/>
        </p:spPr>
        <p:txBody>
          <a:bodyPr wrap="none" rtlCol="0">
            <a:spAutoFit/>
          </a:bodyPr>
          <a:lstStyle/>
          <a:p>
            <a:r>
              <a:rPr lang="en-US" dirty="0" smtClean="0">
                <a:latin typeface="Helvetica Neue Light"/>
                <a:cs typeface="Helvetica Neue Light"/>
              </a:rPr>
              <a:t>Our algorithm</a:t>
            </a:r>
            <a:endParaRPr lang="en-US" dirty="0">
              <a:latin typeface="Helvetica Neue Light"/>
              <a:cs typeface="Helvetica Neue Light"/>
            </a:endParaRPr>
          </a:p>
        </p:txBody>
      </p:sp>
      <p:cxnSp>
        <p:nvCxnSpPr>
          <p:cNvPr id="34" name="Straight Arrow Connector 33"/>
          <p:cNvCxnSpPr/>
          <p:nvPr/>
        </p:nvCxnSpPr>
        <p:spPr>
          <a:xfrm>
            <a:off x="5154558" y="2491769"/>
            <a:ext cx="537284" cy="331187"/>
          </a:xfrm>
          <a:prstGeom prst="straightConnector1">
            <a:avLst/>
          </a:prstGeom>
          <a:ln w="63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2877171" y="5966454"/>
            <a:ext cx="4187203" cy="369332"/>
          </a:xfrm>
          <a:prstGeom prst="rect">
            <a:avLst/>
          </a:prstGeom>
          <a:noFill/>
        </p:spPr>
        <p:txBody>
          <a:bodyPr wrap="square" rtlCol="0">
            <a:spAutoFit/>
          </a:bodyPr>
          <a:lstStyle/>
          <a:p>
            <a:pPr algn="ctr"/>
            <a:r>
              <a:rPr lang="en-US" dirty="0" smtClean="0">
                <a:latin typeface="Helvetica Neue Light"/>
                <a:cs typeface="Helvetica Neue Light"/>
              </a:rPr>
              <a:t>Number of writes concurrent with a read</a:t>
            </a:r>
            <a:endParaRPr lang="en-US" dirty="0">
              <a:latin typeface="Helvetica Neue Light"/>
              <a:cs typeface="Helvetica Neue Light"/>
            </a:endParaRPr>
          </a:p>
        </p:txBody>
      </p:sp>
      <p:sp>
        <p:nvSpPr>
          <p:cNvPr id="3" name="Slide Number Placeholder 2"/>
          <p:cNvSpPr>
            <a:spLocks noGrp="1"/>
          </p:cNvSpPr>
          <p:nvPr>
            <p:ph type="sldNum" sz="quarter" idx="12"/>
          </p:nvPr>
        </p:nvSpPr>
        <p:spPr/>
        <p:txBody>
          <a:bodyPr/>
          <a:lstStyle/>
          <a:p>
            <a:fld id="{2BAAB71D-D585-B642-9E27-EE5DC697D035}" type="slidenum">
              <a:rPr lang="en-US" smtClean="0"/>
              <a:t>53</a:t>
            </a:fld>
            <a:endParaRPr lang="en-US"/>
          </a:p>
        </p:txBody>
      </p:sp>
      <p:sp>
        <p:nvSpPr>
          <p:cNvPr id="13" name="TextBox 12"/>
          <p:cNvSpPr txBox="1"/>
          <p:nvPr/>
        </p:nvSpPr>
        <p:spPr>
          <a:xfrm>
            <a:off x="545675" y="2862409"/>
            <a:ext cx="1237379" cy="646331"/>
          </a:xfrm>
          <a:prstGeom prst="rect">
            <a:avLst/>
          </a:prstGeom>
          <a:noFill/>
        </p:spPr>
        <p:txBody>
          <a:bodyPr wrap="square" rtlCol="0">
            <a:spAutoFit/>
          </a:bodyPr>
          <a:lstStyle/>
          <a:p>
            <a:r>
              <a:rPr lang="en-US" dirty="0" smtClean="0">
                <a:latin typeface="Helvetica Neue Light"/>
                <a:cs typeface="Helvetica Neue Light"/>
              </a:rPr>
              <a:t>Storage Overhead</a:t>
            </a:r>
            <a:endParaRPr lang="en-US" dirty="0">
              <a:latin typeface="Helvetica Neue Light"/>
              <a:cs typeface="Helvetica Neue Light"/>
            </a:endParaRPr>
          </a:p>
        </p:txBody>
      </p:sp>
      <p:sp>
        <p:nvSpPr>
          <p:cNvPr id="6" name="TextBox 5"/>
          <p:cNvSpPr txBox="1"/>
          <p:nvPr/>
        </p:nvSpPr>
        <p:spPr>
          <a:xfrm>
            <a:off x="4588862" y="3952875"/>
            <a:ext cx="2713638" cy="646331"/>
          </a:xfrm>
          <a:prstGeom prst="rect">
            <a:avLst/>
          </a:prstGeom>
          <a:noFill/>
        </p:spPr>
        <p:txBody>
          <a:bodyPr wrap="square" rtlCol="0">
            <a:spAutoFit/>
          </a:bodyPr>
          <a:lstStyle/>
          <a:p>
            <a:pPr algn="ctr"/>
            <a:r>
              <a:rPr lang="en-US" dirty="0" smtClean="0">
                <a:solidFill>
                  <a:srgbClr val="FF0000"/>
                </a:solidFill>
                <a:latin typeface="Helvetica Neue Light"/>
                <a:cs typeface="Helvetica Neue Light"/>
              </a:rPr>
              <a:t>What is the fundamental cost curve?</a:t>
            </a:r>
            <a:endParaRPr lang="en-US" dirty="0">
              <a:solidFill>
                <a:srgbClr val="FF0000"/>
              </a:solidFill>
              <a:latin typeface="Helvetica Neue Light"/>
              <a:cs typeface="Helvetica Neue Light"/>
            </a:endParaRPr>
          </a:p>
        </p:txBody>
      </p:sp>
    </p:spTree>
    <p:extLst>
      <p:ext uri="{BB962C8B-B14F-4D97-AF65-F5344CB8AC3E}">
        <p14:creationId xmlns:p14="http://schemas.microsoft.com/office/powerpoint/2010/main" val="56298825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AAB71D-D585-B642-9E27-EE5DC697D035}" type="slidenum">
              <a:rPr lang="en-US" smtClean="0"/>
              <a:t>54</a:t>
            </a:fld>
            <a:endParaRPr lang="en-US"/>
          </a:p>
        </p:txBody>
      </p:sp>
      <p:sp>
        <p:nvSpPr>
          <p:cNvPr id="14" name="TextBox 13"/>
          <p:cNvSpPr txBox="1"/>
          <p:nvPr/>
        </p:nvSpPr>
        <p:spPr>
          <a:xfrm>
            <a:off x="1198631" y="179008"/>
            <a:ext cx="7376028" cy="646331"/>
          </a:xfrm>
          <a:prstGeom prst="rect">
            <a:avLst/>
          </a:prstGeom>
          <a:noFill/>
        </p:spPr>
        <p:txBody>
          <a:bodyPr wrap="none" rtlCol="0">
            <a:spAutoFit/>
          </a:bodyPr>
          <a:lstStyle/>
          <a:p>
            <a:r>
              <a:rPr lang="en-US" sz="3600" dirty="0" smtClean="0">
                <a:latin typeface="Helvetica Neue Light"/>
                <a:cs typeface="Helvetica Neue Light"/>
              </a:rPr>
              <a:t>Future Work – Many open questions</a:t>
            </a:r>
            <a:endParaRPr lang="en-US" sz="3600" dirty="0">
              <a:latin typeface="Helvetica Neue Light"/>
              <a:cs typeface="Helvetica Neue Light"/>
            </a:endParaRPr>
          </a:p>
        </p:txBody>
      </p:sp>
      <p:sp>
        <p:nvSpPr>
          <p:cNvPr id="15" name="TextBox 14"/>
          <p:cNvSpPr txBox="1"/>
          <p:nvPr/>
        </p:nvSpPr>
        <p:spPr>
          <a:xfrm>
            <a:off x="0" y="1635577"/>
            <a:ext cx="8969376" cy="5509201"/>
          </a:xfrm>
          <a:prstGeom prst="rect">
            <a:avLst/>
          </a:prstGeom>
          <a:noFill/>
          <a:ln>
            <a:noFill/>
          </a:ln>
        </p:spPr>
        <p:txBody>
          <a:bodyPr wrap="square" rtlCol="0">
            <a:spAutoFit/>
          </a:bodyPr>
          <a:lstStyle/>
          <a:p>
            <a:r>
              <a:rPr lang="en-US" sz="2800" dirty="0">
                <a:latin typeface="Helvetica Neue Light"/>
                <a:cs typeface="Helvetica Neue Light"/>
              </a:rPr>
              <a:t> </a:t>
            </a:r>
            <a:r>
              <a:rPr lang="en-US" sz="2800" dirty="0" smtClean="0">
                <a:latin typeface="Helvetica Neue Light"/>
                <a:cs typeface="Helvetica Neue Light"/>
              </a:rPr>
              <a:t> Refinements of our algorithm</a:t>
            </a:r>
            <a:endParaRPr lang="en-US" sz="2800" dirty="0">
              <a:latin typeface="Helvetica Neue Light"/>
              <a:cs typeface="Helvetica Neue Light"/>
            </a:endParaRPr>
          </a:p>
          <a:p>
            <a:pPr marL="742950" lvl="1" indent="-285750">
              <a:buFont typeface="Lucida Grande"/>
              <a:buChar char="-"/>
            </a:pPr>
            <a:r>
              <a:rPr lang="en-US" dirty="0" smtClean="0">
                <a:latin typeface="Helvetica Neue Light"/>
                <a:cs typeface="Helvetica Neue Light"/>
              </a:rPr>
              <a:t>(Ongoing) More robustness to </a:t>
            </a:r>
            <a:r>
              <a:rPr lang="en-US" dirty="0">
                <a:latin typeface="Helvetica Neue Light"/>
                <a:cs typeface="Helvetica Neue Light"/>
              </a:rPr>
              <a:t>c</a:t>
            </a:r>
            <a:r>
              <a:rPr lang="en-US" dirty="0" smtClean="0">
                <a:latin typeface="Helvetica Neue Light"/>
                <a:cs typeface="Helvetica Neue Light"/>
              </a:rPr>
              <a:t>lient node failures</a:t>
            </a:r>
          </a:p>
          <a:p>
            <a:endParaRPr lang="en-US" sz="2800" dirty="0" smtClean="0">
              <a:latin typeface="Helvetica Neue Light"/>
              <a:cs typeface="Helvetica Neue Light"/>
            </a:endParaRPr>
          </a:p>
          <a:p>
            <a:r>
              <a:rPr lang="en-US" sz="2800" dirty="0" smtClean="0">
                <a:latin typeface="Helvetica Neue Light"/>
                <a:cs typeface="Helvetica Neue Light"/>
              </a:rPr>
              <a:t>  I</a:t>
            </a:r>
            <a:r>
              <a:rPr lang="en-US" sz="2800" dirty="0" smtClean="0">
                <a:solidFill>
                  <a:srgbClr val="000000"/>
                </a:solidFill>
                <a:latin typeface="Helvetica Neue Light"/>
                <a:cs typeface="Helvetica Neue Light"/>
              </a:rPr>
              <a:t>nformation theoretic bounds on costs</a:t>
            </a:r>
          </a:p>
          <a:p>
            <a:pPr marL="742950" lvl="1" indent="-285750">
              <a:buFont typeface="Lucida Grande"/>
              <a:buChar char="-"/>
            </a:pPr>
            <a:r>
              <a:rPr lang="en-US" dirty="0" smtClean="0">
                <a:solidFill>
                  <a:prstClr val="black"/>
                </a:solidFill>
                <a:latin typeface="Helvetica Neue Light"/>
                <a:cs typeface="Helvetica Neue Light"/>
              </a:rPr>
              <a:t>New coding schemes</a:t>
            </a:r>
            <a:endParaRPr lang="en-US" dirty="0">
              <a:solidFill>
                <a:prstClr val="black"/>
              </a:solidFill>
              <a:latin typeface="Helvetica Neue Light"/>
              <a:cs typeface="Helvetica Neue Light"/>
            </a:endParaRPr>
          </a:p>
          <a:p>
            <a:endParaRPr lang="en-US" sz="2800" dirty="0">
              <a:solidFill>
                <a:srgbClr val="000000"/>
              </a:solidFill>
              <a:latin typeface="Helvetica Neue Light"/>
              <a:cs typeface="Helvetica Neue Light"/>
            </a:endParaRPr>
          </a:p>
          <a:p>
            <a:r>
              <a:rPr lang="en-US" sz="2800" dirty="0" smtClean="0">
                <a:solidFill>
                  <a:srgbClr val="000000"/>
                </a:solidFill>
                <a:latin typeface="Helvetica Neue Light"/>
                <a:cs typeface="Helvetica Neue Light"/>
              </a:rPr>
              <a:t>  Finer network models, finer source models</a:t>
            </a:r>
          </a:p>
          <a:p>
            <a:pPr marL="914400" lvl="1" indent="-457200">
              <a:buFont typeface="Lucida Grande"/>
              <a:buChar char="-"/>
            </a:pPr>
            <a:r>
              <a:rPr lang="en-US" dirty="0" smtClean="0">
                <a:solidFill>
                  <a:srgbClr val="000000"/>
                </a:solidFill>
                <a:latin typeface="Helvetica Neue Light"/>
                <a:cs typeface="Helvetica Neue Light"/>
              </a:rPr>
              <a:t>Erasure channels, different topologies, wireless channels</a:t>
            </a:r>
          </a:p>
          <a:p>
            <a:pPr marL="914400" lvl="1" indent="-457200">
              <a:buFont typeface="Lucida Grande"/>
              <a:buChar char="-"/>
            </a:pPr>
            <a:r>
              <a:rPr lang="en-US" dirty="0" smtClean="0">
                <a:solidFill>
                  <a:srgbClr val="000000"/>
                </a:solidFill>
                <a:latin typeface="Helvetica Neue Light"/>
                <a:cs typeface="Helvetica Neue Light"/>
              </a:rPr>
              <a:t>Correlations across versions</a:t>
            </a:r>
          </a:p>
          <a:p>
            <a:pPr marL="457200" indent="-457200">
              <a:buFont typeface="Arial"/>
              <a:buChar char="•"/>
            </a:pPr>
            <a:endParaRPr lang="en-US" sz="2800" dirty="0" smtClean="0">
              <a:solidFill>
                <a:srgbClr val="000000"/>
              </a:solidFill>
              <a:latin typeface="Helvetica Neue Light"/>
              <a:cs typeface="Helvetica Neue Light"/>
            </a:endParaRPr>
          </a:p>
          <a:p>
            <a:r>
              <a:rPr lang="en-US" sz="2800" dirty="0">
                <a:solidFill>
                  <a:srgbClr val="000000"/>
                </a:solidFill>
                <a:latin typeface="Helvetica Neue Light"/>
                <a:cs typeface="Helvetica Neue Light"/>
              </a:rPr>
              <a:t> </a:t>
            </a:r>
            <a:r>
              <a:rPr lang="en-US" sz="2800" dirty="0" smtClean="0">
                <a:solidFill>
                  <a:srgbClr val="000000"/>
                </a:solidFill>
                <a:latin typeface="Helvetica Neue Light"/>
                <a:cs typeface="Helvetica Neue Light"/>
              </a:rPr>
              <a:t> </a:t>
            </a:r>
            <a:endParaRPr lang="en-US" sz="2800" dirty="0" smtClean="0">
              <a:solidFill>
                <a:schemeClr val="bg1"/>
              </a:solidFill>
              <a:latin typeface="Helvetica Neue Light"/>
              <a:cs typeface="Helvetica Neue Light"/>
            </a:endParaRPr>
          </a:p>
          <a:p>
            <a:r>
              <a:rPr lang="en-US" sz="2800" dirty="0" smtClean="0">
                <a:solidFill>
                  <a:schemeClr val="bg1"/>
                </a:solidFill>
                <a:latin typeface="Helvetica Neue Light"/>
                <a:cs typeface="Helvetica Neue Light"/>
              </a:rPr>
              <a:t>  Dynamic networks</a:t>
            </a:r>
          </a:p>
          <a:p>
            <a:pPr marL="457200" indent="-457200">
              <a:buFont typeface="Arial"/>
              <a:buChar char="•"/>
            </a:pPr>
            <a:endParaRPr lang="en-US" sz="2800" dirty="0">
              <a:solidFill>
                <a:srgbClr val="000000"/>
              </a:solidFill>
              <a:latin typeface="Helvetica Neue Light"/>
              <a:cs typeface="Helvetica Neue Light"/>
            </a:endParaRPr>
          </a:p>
          <a:p>
            <a:pPr marL="457200" indent="-457200">
              <a:buFont typeface="Arial"/>
              <a:buChar char="•"/>
            </a:pPr>
            <a:endParaRPr lang="en-US" sz="2800" dirty="0" smtClean="0">
              <a:solidFill>
                <a:srgbClr val="0000FF"/>
              </a:solidFill>
              <a:latin typeface="Helvetica Neue Light"/>
              <a:cs typeface="Helvetica Neue Light"/>
            </a:endParaRPr>
          </a:p>
        </p:txBody>
      </p:sp>
    </p:spTree>
    <p:extLst>
      <p:ext uri="{BB962C8B-B14F-4D97-AF65-F5344CB8AC3E}">
        <p14:creationId xmlns:p14="http://schemas.microsoft.com/office/powerpoint/2010/main" val="1965142551"/>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BAAB71D-D585-B642-9E27-EE5DC697D035}" type="slidenum">
              <a:rPr lang="en-US" smtClean="0"/>
              <a:t>55</a:t>
            </a:fld>
            <a:endParaRPr lang="en-US"/>
          </a:p>
        </p:txBody>
      </p:sp>
      <p:sp>
        <p:nvSpPr>
          <p:cNvPr id="14" name="TextBox 13"/>
          <p:cNvSpPr txBox="1"/>
          <p:nvPr/>
        </p:nvSpPr>
        <p:spPr>
          <a:xfrm>
            <a:off x="1198631" y="179008"/>
            <a:ext cx="7376028" cy="646331"/>
          </a:xfrm>
          <a:prstGeom prst="rect">
            <a:avLst/>
          </a:prstGeom>
          <a:noFill/>
        </p:spPr>
        <p:txBody>
          <a:bodyPr wrap="none" rtlCol="0">
            <a:spAutoFit/>
          </a:bodyPr>
          <a:lstStyle/>
          <a:p>
            <a:r>
              <a:rPr lang="en-US" sz="3600" dirty="0" smtClean="0">
                <a:latin typeface="Helvetica Neue Light"/>
                <a:cs typeface="Helvetica Neue Light"/>
              </a:rPr>
              <a:t>Future Work – Many open questions</a:t>
            </a:r>
            <a:endParaRPr lang="en-US" sz="3600" dirty="0">
              <a:latin typeface="Helvetica Neue Light"/>
              <a:cs typeface="Helvetica Neue Light"/>
            </a:endParaRPr>
          </a:p>
        </p:txBody>
      </p:sp>
      <p:sp>
        <p:nvSpPr>
          <p:cNvPr id="15" name="TextBox 14"/>
          <p:cNvSpPr txBox="1"/>
          <p:nvPr/>
        </p:nvSpPr>
        <p:spPr>
          <a:xfrm>
            <a:off x="0" y="1635577"/>
            <a:ext cx="8969376" cy="6494086"/>
          </a:xfrm>
          <a:prstGeom prst="rect">
            <a:avLst/>
          </a:prstGeom>
          <a:noFill/>
          <a:ln>
            <a:noFill/>
          </a:ln>
        </p:spPr>
        <p:txBody>
          <a:bodyPr wrap="square" rtlCol="0">
            <a:spAutoFit/>
          </a:bodyPr>
          <a:lstStyle/>
          <a:p>
            <a:r>
              <a:rPr lang="en-US" sz="2800" dirty="0">
                <a:latin typeface="Helvetica Neue Light"/>
                <a:cs typeface="Helvetica Neue Light"/>
              </a:rPr>
              <a:t> </a:t>
            </a:r>
            <a:r>
              <a:rPr lang="en-US" sz="2800" dirty="0" smtClean="0">
                <a:latin typeface="Helvetica Neue Light"/>
                <a:cs typeface="Helvetica Neue Light"/>
              </a:rPr>
              <a:t> Refinements of our algorithm</a:t>
            </a:r>
            <a:endParaRPr lang="en-US" sz="2800" dirty="0">
              <a:latin typeface="Helvetica Neue Light"/>
              <a:cs typeface="Helvetica Neue Light"/>
            </a:endParaRPr>
          </a:p>
          <a:p>
            <a:pPr marL="742950" lvl="1" indent="-285750">
              <a:buFont typeface="Lucida Grande"/>
              <a:buChar char="-"/>
            </a:pPr>
            <a:r>
              <a:rPr lang="en-US" dirty="0" smtClean="0">
                <a:latin typeface="Helvetica Neue Light"/>
                <a:cs typeface="Helvetica Neue Light"/>
              </a:rPr>
              <a:t>(Ongoing) More robustness to </a:t>
            </a:r>
            <a:r>
              <a:rPr lang="en-US" dirty="0">
                <a:latin typeface="Helvetica Neue Light"/>
                <a:cs typeface="Helvetica Neue Light"/>
              </a:rPr>
              <a:t>c</a:t>
            </a:r>
            <a:r>
              <a:rPr lang="en-US" dirty="0" smtClean="0">
                <a:latin typeface="Helvetica Neue Light"/>
                <a:cs typeface="Helvetica Neue Light"/>
              </a:rPr>
              <a:t>lient node failures</a:t>
            </a:r>
          </a:p>
          <a:p>
            <a:endParaRPr lang="en-US" sz="2800" dirty="0" smtClean="0">
              <a:latin typeface="Helvetica Neue Light"/>
              <a:cs typeface="Helvetica Neue Light"/>
            </a:endParaRPr>
          </a:p>
          <a:p>
            <a:r>
              <a:rPr lang="en-US" sz="2800" dirty="0" smtClean="0">
                <a:latin typeface="Helvetica Neue Light"/>
                <a:cs typeface="Helvetica Neue Light"/>
              </a:rPr>
              <a:t>  I</a:t>
            </a:r>
            <a:r>
              <a:rPr lang="en-US" sz="2800" dirty="0" smtClean="0">
                <a:solidFill>
                  <a:srgbClr val="000000"/>
                </a:solidFill>
                <a:latin typeface="Helvetica Neue Light"/>
                <a:cs typeface="Helvetica Neue Light"/>
              </a:rPr>
              <a:t>nformation theoretic bounds on costs</a:t>
            </a:r>
          </a:p>
          <a:p>
            <a:pPr marL="742950" lvl="1" indent="-285750">
              <a:buFont typeface="Lucida Grande"/>
              <a:buChar char="-"/>
            </a:pPr>
            <a:r>
              <a:rPr lang="en-US" dirty="0" smtClean="0">
                <a:solidFill>
                  <a:prstClr val="black"/>
                </a:solidFill>
                <a:latin typeface="Helvetica Neue Light"/>
                <a:cs typeface="Helvetica Neue Light"/>
              </a:rPr>
              <a:t>New coding schemes</a:t>
            </a:r>
            <a:endParaRPr lang="en-US" dirty="0">
              <a:solidFill>
                <a:prstClr val="black"/>
              </a:solidFill>
              <a:latin typeface="Helvetica Neue Light"/>
              <a:cs typeface="Helvetica Neue Light"/>
            </a:endParaRPr>
          </a:p>
          <a:p>
            <a:endParaRPr lang="en-US" sz="2800" dirty="0">
              <a:solidFill>
                <a:srgbClr val="000000"/>
              </a:solidFill>
              <a:latin typeface="Helvetica Neue Light"/>
              <a:cs typeface="Helvetica Neue Light"/>
            </a:endParaRPr>
          </a:p>
          <a:p>
            <a:r>
              <a:rPr lang="en-US" sz="2800" dirty="0" smtClean="0">
                <a:solidFill>
                  <a:srgbClr val="000000"/>
                </a:solidFill>
                <a:latin typeface="Helvetica Neue Light"/>
                <a:cs typeface="Helvetica Neue Light"/>
              </a:rPr>
              <a:t>  Finer network models, finer source models</a:t>
            </a:r>
          </a:p>
          <a:p>
            <a:pPr marL="914400" lvl="1" indent="-457200">
              <a:buFont typeface="Lucida Grande"/>
              <a:buChar char="-"/>
            </a:pPr>
            <a:r>
              <a:rPr lang="en-US" dirty="0" smtClean="0">
                <a:solidFill>
                  <a:srgbClr val="000000"/>
                </a:solidFill>
                <a:latin typeface="Helvetica Neue Light"/>
                <a:cs typeface="Helvetica Neue Light"/>
              </a:rPr>
              <a:t>Erasure channels, different topologies, wireless channels</a:t>
            </a:r>
          </a:p>
          <a:p>
            <a:pPr marL="914400" lvl="1" indent="-457200">
              <a:buFont typeface="Lucida Grande"/>
              <a:buChar char="-"/>
            </a:pPr>
            <a:r>
              <a:rPr lang="en-US" dirty="0" smtClean="0">
                <a:solidFill>
                  <a:srgbClr val="000000"/>
                </a:solidFill>
                <a:latin typeface="Helvetica Neue Light"/>
                <a:cs typeface="Helvetica Neue Light"/>
              </a:rPr>
              <a:t>Correlations across versions</a:t>
            </a:r>
          </a:p>
          <a:p>
            <a:r>
              <a:rPr lang="en-US" sz="2800" dirty="0" smtClean="0">
                <a:latin typeface="Helvetica Neue Light"/>
                <a:cs typeface="Helvetica Neue Light"/>
              </a:rPr>
              <a:t>  </a:t>
            </a:r>
          </a:p>
          <a:p>
            <a:r>
              <a:rPr lang="en-US" sz="2800" dirty="0" smtClean="0">
                <a:latin typeface="Helvetica Neue Light"/>
                <a:cs typeface="Helvetica Neue Light"/>
              </a:rPr>
              <a:t>  Dynamic networks</a:t>
            </a:r>
          </a:p>
          <a:p>
            <a:pPr marL="742950" lvl="1" indent="-285750">
              <a:buFontTx/>
              <a:buChar char="-"/>
            </a:pPr>
            <a:r>
              <a:rPr lang="en-US" dirty="0" smtClean="0">
                <a:solidFill>
                  <a:srgbClr val="000000"/>
                </a:solidFill>
                <a:latin typeface="Helvetica Neue Light"/>
                <a:cs typeface="Helvetica Neue Light"/>
              </a:rPr>
              <a:t>Interesting replication based algorithm in</a:t>
            </a:r>
            <a:r>
              <a:rPr lang="en-US" sz="2800" dirty="0" smtClean="0">
                <a:latin typeface="Helvetica Neue Light"/>
                <a:cs typeface="Helvetica Neue Light"/>
              </a:rPr>
              <a:t> </a:t>
            </a:r>
            <a:r>
              <a:rPr lang="en-US" dirty="0">
                <a:solidFill>
                  <a:srgbClr val="000000"/>
                </a:solidFill>
                <a:latin typeface="Helvetica Neue Light"/>
                <a:cs typeface="Helvetica Neue Light"/>
              </a:rPr>
              <a:t>[Gilbert-Lynch-</a:t>
            </a:r>
            <a:r>
              <a:rPr lang="en-US" dirty="0" err="1">
                <a:solidFill>
                  <a:srgbClr val="000000"/>
                </a:solidFill>
                <a:latin typeface="Helvetica Neue Light"/>
                <a:cs typeface="Helvetica Neue Light"/>
              </a:rPr>
              <a:t>Shvartsman</a:t>
            </a:r>
            <a:r>
              <a:rPr lang="en-US" dirty="0">
                <a:solidFill>
                  <a:srgbClr val="000000"/>
                </a:solidFill>
                <a:latin typeface="Helvetica Neue Light"/>
                <a:cs typeface="Helvetica Neue Light"/>
              </a:rPr>
              <a:t> 03</a:t>
            </a:r>
            <a:r>
              <a:rPr lang="en-US" dirty="0" smtClean="0">
                <a:solidFill>
                  <a:srgbClr val="000000"/>
                </a:solidFill>
                <a:latin typeface="Helvetica Neue Light"/>
                <a:cs typeface="Helvetica Neue Light"/>
              </a:rPr>
              <a:t>]</a:t>
            </a:r>
          </a:p>
          <a:p>
            <a:pPr marL="742950" lvl="1" indent="-285750">
              <a:buFontTx/>
              <a:buChar char="-"/>
            </a:pPr>
            <a:r>
              <a:rPr lang="en-US" dirty="0" smtClean="0">
                <a:solidFill>
                  <a:srgbClr val="000000"/>
                </a:solidFill>
                <a:latin typeface="Helvetica Neue Light"/>
                <a:cs typeface="Helvetica Neue Light"/>
              </a:rPr>
              <a:t>Study of costs in terms of network dynamics</a:t>
            </a:r>
            <a:endParaRPr lang="en-US" dirty="0">
              <a:solidFill>
                <a:srgbClr val="000000"/>
              </a:solidFill>
              <a:latin typeface="Helvetica Neue Light"/>
              <a:cs typeface="Helvetica Neue Light"/>
            </a:endParaRPr>
          </a:p>
          <a:p>
            <a:pPr marL="914400" lvl="1" indent="-457200">
              <a:buFont typeface="Lucida Grande"/>
              <a:buChar char="-"/>
            </a:pPr>
            <a:endParaRPr lang="en-US" dirty="0">
              <a:solidFill>
                <a:srgbClr val="000000"/>
              </a:solidFill>
              <a:latin typeface="Helvetica Neue Light"/>
              <a:cs typeface="Helvetica Neue Light"/>
            </a:endParaRPr>
          </a:p>
          <a:p>
            <a:r>
              <a:rPr lang="en-US" sz="2800" dirty="0">
                <a:latin typeface="Helvetica Neue Light"/>
                <a:cs typeface="Helvetica Neue Light"/>
              </a:rPr>
              <a:t>  </a:t>
            </a:r>
          </a:p>
          <a:p>
            <a:pPr marL="457200" indent="-457200">
              <a:buFont typeface="Arial"/>
              <a:buChar char="•"/>
            </a:pPr>
            <a:endParaRPr lang="en-US" sz="2800" dirty="0">
              <a:latin typeface="Helvetica Neue Light"/>
              <a:cs typeface="Helvetica Neue Light"/>
            </a:endParaRPr>
          </a:p>
          <a:p>
            <a:pPr marL="457200" indent="-457200">
              <a:buFont typeface="Arial"/>
              <a:buChar char="•"/>
            </a:pPr>
            <a:endParaRPr lang="en-US" sz="2800" dirty="0" smtClean="0">
              <a:solidFill>
                <a:srgbClr val="0000FF"/>
              </a:solidFill>
              <a:latin typeface="Helvetica Neue Light"/>
              <a:cs typeface="Helvetica Neue Light"/>
            </a:endParaRPr>
          </a:p>
        </p:txBody>
      </p:sp>
    </p:spTree>
    <p:extLst>
      <p:ext uri="{BB962C8B-B14F-4D97-AF65-F5344CB8AC3E}">
        <p14:creationId xmlns:p14="http://schemas.microsoft.com/office/powerpoint/2010/main" val="19657901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9458" y="5263039"/>
            <a:ext cx="8285704" cy="954107"/>
          </a:xfrm>
          <a:prstGeom prst="rect">
            <a:avLst/>
          </a:prstGeom>
          <a:noFill/>
        </p:spPr>
        <p:txBody>
          <a:bodyPr wrap="none" rtlCol="0">
            <a:spAutoFit/>
          </a:bodyPr>
          <a:lstStyle/>
          <a:p>
            <a:r>
              <a:rPr lang="en-US" sz="2800" dirty="0" smtClean="0">
                <a:solidFill>
                  <a:srgbClr val="0000FF"/>
                </a:solidFill>
                <a:latin typeface="Helvetica Neue Light"/>
                <a:cs typeface="Helvetica Neue Light"/>
              </a:rPr>
              <a:t>Consistency</a:t>
            </a:r>
            <a:r>
              <a:rPr lang="en-US" sz="2800" dirty="0" smtClean="0">
                <a:latin typeface="Helvetica Neue Light"/>
                <a:cs typeface="Helvetica Neue Light"/>
              </a:rPr>
              <a:t>: Value changing, get the “latest” version</a:t>
            </a:r>
          </a:p>
          <a:p>
            <a:endParaRPr lang="en-US" sz="2800" dirty="0">
              <a:latin typeface="Helvetica Neue Light"/>
              <a:cs typeface="Helvetica Neue Light"/>
            </a:endParaRPr>
          </a:p>
        </p:txBody>
      </p:sp>
      <p:sp>
        <p:nvSpPr>
          <p:cNvPr id="3" name="TextBox 2"/>
          <p:cNvSpPr txBox="1"/>
          <p:nvPr/>
        </p:nvSpPr>
        <p:spPr>
          <a:xfrm>
            <a:off x="1946759" y="4671457"/>
            <a:ext cx="6032421" cy="369332"/>
          </a:xfrm>
          <a:prstGeom prst="rect">
            <a:avLst/>
          </a:prstGeom>
          <a:noFill/>
        </p:spPr>
        <p:txBody>
          <a:bodyPr wrap="none" rtlCol="0">
            <a:spAutoFit/>
          </a:bodyPr>
          <a:lstStyle/>
          <a:p>
            <a:r>
              <a:rPr lang="en-US" dirty="0" smtClean="0">
                <a:latin typeface="Helvetica Neue Light"/>
                <a:cs typeface="Helvetica Neue Light"/>
              </a:rPr>
              <a:t>Failure tolerance, Low storage costs, Fast reads and writes</a:t>
            </a:r>
            <a:endParaRPr lang="en-US" dirty="0">
              <a:latin typeface="Helvetica Neue Light"/>
              <a:cs typeface="Helvetica Neue Light"/>
            </a:endParaRPr>
          </a:p>
        </p:txBody>
      </p:sp>
      <p:pic>
        <p:nvPicPr>
          <p:cNvPr id="12" name="Picture 11"/>
          <p:cNvPicPr>
            <a:picLocks noChangeAspect="1"/>
          </p:cNvPicPr>
          <p:nvPr/>
        </p:nvPicPr>
        <p:blipFill>
          <a:blip r:embed="rId2"/>
          <a:stretch>
            <a:fillRect/>
          </a:stretch>
        </p:blipFill>
        <p:spPr>
          <a:xfrm>
            <a:off x="4877633" y="328458"/>
            <a:ext cx="1752537" cy="1312711"/>
          </a:xfrm>
          <a:prstGeom prst="rect">
            <a:avLst/>
          </a:prstGeom>
        </p:spPr>
      </p:pic>
      <p:sp>
        <p:nvSpPr>
          <p:cNvPr id="7" name="Slide Number Placeholder 6"/>
          <p:cNvSpPr>
            <a:spLocks noGrp="1"/>
          </p:cNvSpPr>
          <p:nvPr>
            <p:ph type="sldNum" sz="quarter" idx="12"/>
          </p:nvPr>
        </p:nvSpPr>
        <p:spPr/>
        <p:txBody>
          <a:bodyPr/>
          <a:lstStyle/>
          <a:p>
            <a:fld id="{2BAAB71D-D585-B642-9E27-EE5DC697D035}" type="slidenum">
              <a:rPr lang="en-US" smtClean="0"/>
              <a:t>6</a:t>
            </a:fld>
            <a:endParaRPr lang="en-US"/>
          </a:p>
        </p:txBody>
      </p:sp>
      <p:pic>
        <p:nvPicPr>
          <p:cNvPr id="8" name="Picture 7"/>
          <p:cNvPicPr>
            <a:picLocks noChangeAspect="1"/>
          </p:cNvPicPr>
          <p:nvPr/>
        </p:nvPicPr>
        <p:blipFill>
          <a:blip r:embed="rId3"/>
          <a:stretch>
            <a:fillRect/>
          </a:stretch>
        </p:blipFill>
        <p:spPr>
          <a:xfrm>
            <a:off x="499458" y="1528144"/>
            <a:ext cx="2713019" cy="2260849"/>
          </a:xfrm>
          <a:prstGeom prst="rect">
            <a:avLst/>
          </a:prstGeom>
        </p:spPr>
      </p:pic>
      <p:pic>
        <p:nvPicPr>
          <p:cNvPr id="4" name="Picture 3"/>
          <p:cNvPicPr>
            <a:picLocks noChangeAspect="1"/>
          </p:cNvPicPr>
          <p:nvPr/>
        </p:nvPicPr>
        <p:blipFill>
          <a:blip r:embed="rId4"/>
          <a:stretch>
            <a:fillRect/>
          </a:stretch>
        </p:blipFill>
        <p:spPr>
          <a:xfrm>
            <a:off x="4159826" y="2314575"/>
            <a:ext cx="4304723" cy="1744293"/>
          </a:xfrm>
          <a:prstGeom prst="rect">
            <a:avLst/>
          </a:prstGeom>
        </p:spPr>
      </p:pic>
    </p:spTree>
    <p:extLst>
      <p:ext uri="{BB962C8B-B14F-4D97-AF65-F5344CB8AC3E}">
        <p14:creationId xmlns:p14="http://schemas.microsoft.com/office/powerpoint/2010/main" val="34488144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70831" y="1544547"/>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2BAAB71D-D585-B642-9E27-EE5DC697D035}" type="slidenum">
              <a:rPr lang="en-US" smtClean="0"/>
              <a:t>7</a:t>
            </a:fld>
            <a:endParaRPr lang="en-US"/>
          </a:p>
        </p:txBody>
      </p:sp>
      <p:sp>
        <p:nvSpPr>
          <p:cNvPr id="11" name="Title 8"/>
          <p:cNvSpPr txBox="1">
            <a:spLocks/>
          </p:cNvSpPr>
          <p:nvPr/>
        </p:nvSpPr>
        <p:spPr>
          <a:xfrm>
            <a:off x="940259" y="100697"/>
            <a:ext cx="7263527" cy="646331"/>
          </a:xfrm>
          <a:prstGeom prst="rect">
            <a:avLst/>
          </a:prstGeom>
          <a:noFill/>
        </p:spPr>
        <p:txBody>
          <a:bodyPr vert="horz" wrap="none" lIns="91440" tIns="45720" rIns="91440" bIns="4572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smtClean="0">
                <a:latin typeface="Helvetica Neue Light"/>
                <a:cs typeface="Helvetica Neue Light"/>
              </a:rPr>
              <a:t>Shared Memory Emulation - History</a:t>
            </a:r>
            <a:endParaRPr lang="en-US" sz="3600" dirty="0">
              <a:latin typeface="Helvetica Neue Light"/>
              <a:cs typeface="Helvetica Neue Light"/>
            </a:endParaRPr>
          </a:p>
        </p:txBody>
      </p:sp>
      <p:sp>
        <p:nvSpPr>
          <p:cNvPr id="2" name="Rectangle 1"/>
          <p:cNvSpPr/>
          <p:nvPr/>
        </p:nvSpPr>
        <p:spPr>
          <a:xfrm>
            <a:off x="170831" y="1544548"/>
            <a:ext cx="4559919" cy="954107"/>
          </a:xfrm>
          <a:prstGeom prst="rect">
            <a:avLst/>
          </a:prstGeom>
        </p:spPr>
        <p:txBody>
          <a:bodyPr wrap="square">
            <a:spAutoFit/>
          </a:bodyPr>
          <a:lstStyle/>
          <a:p>
            <a:pPr algn="ctr"/>
            <a:r>
              <a:rPr lang="en-US" sz="2800" dirty="0">
                <a:latin typeface="Helvetica Neue Light"/>
                <a:cs typeface="Helvetica Neue Light"/>
              </a:rPr>
              <a:t>Atomic </a:t>
            </a:r>
            <a:r>
              <a:rPr lang="en-US" sz="2800" dirty="0" smtClean="0">
                <a:latin typeface="Helvetica Neue Light"/>
                <a:cs typeface="Helvetica Neue Light"/>
              </a:rPr>
              <a:t>(consistent</a:t>
            </a:r>
            <a:r>
              <a:rPr lang="en-US" sz="2800" dirty="0">
                <a:latin typeface="Helvetica Neue Light"/>
                <a:cs typeface="Helvetica Neue Light"/>
              </a:rPr>
              <a:t>) s</a:t>
            </a:r>
            <a:r>
              <a:rPr lang="en-US" sz="2800" dirty="0" smtClean="0">
                <a:latin typeface="Helvetica Neue Light"/>
                <a:cs typeface="Helvetica Neue Light"/>
              </a:rPr>
              <a:t>hared </a:t>
            </a:r>
            <a:r>
              <a:rPr lang="en-US" sz="2800" dirty="0">
                <a:latin typeface="Helvetica Neue Light"/>
                <a:cs typeface="Helvetica Neue Light"/>
              </a:rPr>
              <a:t>m</a:t>
            </a:r>
            <a:r>
              <a:rPr lang="en-US" sz="2800" dirty="0" smtClean="0">
                <a:latin typeface="Helvetica Neue Light"/>
                <a:cs typeface="Helvetica Neue Light"/>
              </a:rPr>
              <a:t>emory</a:t>
            </a:r>
            <a:endParaRPr lang="en-US" sz="2800" dirty="0">
              <a:latin typeface="Helvetica Neue Light"/>
              <a:cs typeface="Helvetica Neue Light"/>
            </a:endParaRPr>
          </a:p>
        </p:txBody>
      </p:sp>
      <p:sp>
        <p:nvSpPr>
          <p:cNvPr id="27" name="TextBox 26"/>
          <p:cNvSpPr txBox="1"/>
          <p:nvPr/>
        </p:nvSpPr>
        <p:spPr>
          <a:xfrm>
            <a:off x="4905375" y="1544548"/>
            <a:ext cx="1980029"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a:t>
            </a:r>
            <a:r>
              <a:rPr lang="en-US" dirty="0" err="1" smtClean="0">
                <a:latin typeface="Helvetica Neue Light"/>
                <a:cs typeface="Helvetica Neue Light"/>
              </a:rPr>
              <a:t>Lamport</a:t>
            </a:r>
            <a:r>
              <a:rPr lang="en-US" dirty="0" smtClean="0">
                <a:latin typeface="Helvetica Neue Light"/>
                <a:cs typeface="Helvetica Neue Light"/>
              </a:rPr>
              <a:t> 1986]</a:t>
            </a:r>
            <a:endParaRPr lang="en-US" dirty="0">
              <a:latin typeface="Helvetica Neue Light"/>
              <a:cs typeface="Helvetica Neue Light"/>
            </a:endParaRPr>
          </a:p>
        </p:txBody>
      </p:sp>
      <p:sp>
        <p:nvSpPr>
          <p:cNvPr id="30" name="TextBox 29"/>
          <p:cNvSpPr txBox="1"/>
          <p:nvPr/>
        </p:nvSpPr>
        <p:spPr>
          <a:xfrm>
            <a:off x="4902200" y="1852324"/>
            <a:ext cx="4225925" cy="646331"/>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Cornerstone of distributed computing and multi-processor programming</a:t>
            </a:r>
            <a:endParaRPr lang="en-US" dirty="0">
              <a:latin typeface="Helvetica Neue Light"/>
              <a:cs typeface="Helvetica Neue Light"/>
            </a:endParaRPr>
          </a:p>
        </p:txBody>
      </p:sp>
    </p:spTree>
    <p:extLst>
      <p:ext uri="{BB962C8B-B14F-4D97-AF65-F5344CB8AC3E}">
        <p14:creationId xmlns:p14="http://schemas.microsoft.com/office/powerpoint/2010/main" val="13900147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70831" y="1544547"/>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2BAAB71D-D585-B642-9E27-EE5DC697D035}" type="slidenum">
              <a:rPr lang="en-US" smtClean="0"/>
              <a:t>8</a:t>
            </a:fld>
            <a:endParaRPr lang="en-US"/>
          </a:p>
        </p:txBody>
      </p:sp>
      <p:sp>
        <p:nvSpPr>
          <p:cNvPr id="11" name="Title 8"/>
          <p:cNvSpPr txBox="1">
            <a:spLocks/>
          </p:cNvSpPr>
          <p:nvPr/>
        </p:nvSpPr>
        <p:spPr>
          <a:xfrm>
            <a:off x="940259" y="100697"/>
            <a:ext cx="7263527" cy="646331"/>
          </a:xfrm>
          <a:prstGeom prst="rect">
            <a:avLst/>
          </a:prstGeom>
          <a:noFill/>
        </p:spPr>
        <p:txBody>
          <a:bodyPr vert="horz" wrap="none" lIns="91440" tIns="45720" rIns="91440" bIns="4572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smtClean="0">
                <a:latin typeface="Helvetica Neue Light"/>
                <a:cs typeface="Helvetica Neue Light"/>
              </a:rPr>
              <a:t>Shared Memory Emulation - History</a:t>
            </a:r>
            <a:endParaRPr lang="en-US" sz="3600" dirty="0">
              <a:latin typeface="Helvetica Neue Light"/>
              <a:cs typeface="Helvetica Neue Light"/>
            </a:endParaRPr>
          </a:p>
        </p:txBody>
      </p:sp>
      <p:sp>
        <p:nvSpPr>
          <p:cNvPr id="2" name="Rectangle 1"/>
          <p:cNvSpPr/>
          <p:nvPr/>
        </p:nvSpPr>
        <p:spPr>
          <a:xfrm>
            <a:off x="170831" y="1544548"/>
            <a:ext cx="4559919" cy="954107"/>
          </a:xfrm>
          <a:prstGeom prst="rect">
            <a:avLst/>
          </a:prstGeom>
        </p:spPr>
        <p:txBody>
          <a:bodyPr wrap="square">
            <a:spAutoFit/>
          </a:bodyPr>
          <a:lstStyle/>
          <a:p>
            <a:pPr algn="ctr"/>
            <a:r>
              <a:rPr lang="en-US" sz="2800" dirty="0">
                <a:latin typeface="Helvetica Neue Light"/>
                <a:cs typeface="Helvetica Neue Light"/>
              </a:rPr>
              <a:t>Atomic </a:t>
            </a:r>
            <a:r>
              <a:rPr lang="en-US" sz="2800" dirty="0" smtClean="0">
                <a:latin typeface="Helvetica Neue Light"/>
                <a:cs typeface="Helvetica Neue Light"/>
              </a:rPr>
              <a:t>(consistent</a:t>
            </a:r>
            <a:r>
              <a:rPr lang="en-US" sz="2800" dirty="0">
                <a:latin typeface="Helvetica Neue Light"/>
                <a:cs typeface="Helvetica Neue Light"/>
              </a:rPr>
              <a:t>) s</a:t>
            </a:r>
            <a:r>
              <a:rPr lang="en-US" sz="2800" dirty="0" smtClean="0">
                <a:latin typeface="Helvetica Neue Light"/>
                <a:cs typeface="Helvetica Neue Light"/>
              </a:rPr>
              <a:t>hared </a:t>
            </a:r>
            <a:r>
              <a:rPr lang="en-US" sz="2800" dirty="0">
                <a:latin typeface="Helvetica Neue Light"/>
                <a:cs typeface="Helvetica Neue Light"/>
              </a:rPr>
              <a:t>m</a:t>
            </a:r>
            <a:r>
              <a:rPr lang="en-US" sz="2800" dirty="0" smtClean="0">
                <a:latin typeface="Helvetica Neue Light"/>
                <a:cs typeface="Helvetica Neue Light"/>
              </a:rPr>
              <a:t>emory</a:t>
            </a:r>
            <a:endParaRPr lang="en-US" sz="2800" dirty="0">
              <a:latin typeface="Helvetica Neue Light"/>
              <a:cs typeface="Helvetica Neue Light"/>
            </a:endParaRPr>
          </a:p>
        </p:txBody>
      </p:sp>
      <p:sp>
        <p:nvSpPr>
          <p:cNvPr id="13" name="Rounded Rectangle 12"/>
          <p:cNvSpPr/>
          <p:nvPr/>
        </p:nvSpPr>
        <p:spPr>
          <a:xfrm>
            <a:off x="186705" y="3228102"/>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6705" y="3180477"/>
            <a:ext cx="4575793" cy="954107"/>
          </a:xfrm>
          <a:prstGeom prst="rect">
            <a:avLst/>
          </a:prstGeom>
        </p:spPr>
        <p:txBody>
          <a:bodyPr wrap="square">
            <a:spAutoFit/>
          </a:bodyPr>
          <a:lstStyle/>
          <a:p>
            <a:pPr algn="ctr"/>
            <a:r>
              <a:rPr lang="en-US" sz="2800" dirty="0" smtClean="0">
                <a:latin typeface="Helvetica Neue Light"/>
                <a:cs typeface="Helvetica Neue Light"/>
              </a:rPr>
              <a:t>Emulation over distributed </a:t>
            </a:r>
            <a:r>
              <a:rPr lang="en-US" sz="2800" dirty="0">
                <a:latin typeface="Helvetica Neue Light"/>
                <a:cs typeface="Helvetica Neue Light"/>
              </a:rPr>
              <a:t>s</a:t>
            </a:r>
            <a:r>
              <a:rPr lang="en-US" sz="2800" dirty="0" smtClean="0">
                <a:latin typeface="Helvetica Neue Light"/>
                <a:cs typeface="Helvetica Neue Light"/>
              </a:rPr>
              <a:t>torage systems</a:t>
            </a:r>
            <a:endParaRPr lang="en-US" sz="2800" dirty="0">
              <a:latin typeface="Helvetica Neue Light"/>
              <a:cs typeface="Helvetica Neue Light"/>
            </a:endParaRPr>
          </a:p>
        </p:txBody>
      </p:sp>
      <p:sp>
        <p:nvSpPr>
          <p:cNvPr id="27" name="TextBox 26"/>
          <p:cNvSpPr txBox="1"/>
          <p:nvPr/>
        </p:nvSpPr>
        <p:spPr>
          <a:xfrm>
            <a:off x="4905375" y="1544548"/>
            <a:ext cx="1980029"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a:t>
            </a:r>
            <a:r>
              <a:rPr lang="en-US" dirty="0" err="1" smtClean="0">
                <a:latin typeface="Helvetica Neue Light"/>
                <a:cs typeface="Helvetica Neue Light"/>
              </a:rPr>
              <a:t>Lamport</a:t>
            </a:r>
            <a:r>
              <a:rPr lang="en-US" dirty="0" smtClean="0">
                <a:latin typeface="Helvetica Neue Light"/>
                <a:cs typeface="Helvetica Neue Light"/>
              </a:rPr>
              <a:t> 1986]</a:t>
            </a:r>
            <a:endParaRPr lang="en-US" dirty="0">
              <a:latin typeface="Helvetica Neue Light"/>
              <a:cs typeface="Helvetica Neue Light"/>
            </a:endParaRPr>
          </a:p>
        </p:txBody>
      </p:sp>
      <p:sp>
        <p:nvSpPr>
          <p:cNvPr id="30" name="TextBox 29"/>
          <p:cNvSpPr txBox="1"/>
          <p:nvPr/>
        </p:nvSpPr>
        <p:spPr>
          <a:xfrm>
            <a:off x="4902200" y="1852324"/>
            <a:ext cx="4225925" cy="646331"/>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Cornerstone of distributed computing and multi-processor programming</a:t>
            </a:r>
            <a:endParaRPr lang="en-US" dirty="0">
              <a:latin typeface="Helvetica Neue Light"/>
              <a:cs typeface="Helvetica Neue Light"/>
            </a:endParaRPr>
          </a:p>
        </p:txBody>
      </p:sp>
      <p:sp>
        <p:nvSpPr>
          <p:cNvPr id="32" name="TextBox 31"/>
          <p:cNvSpPr txBox="1"/>
          <p:nvPr/>
        </p:nvSpPr>
        <p:spPr>
          <a:xfrm>
            <a:off x="4930775" y="2989977"/>
            <a:ext cx="4149725" cy="1477328"/>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“ABD” algorithm [Attiya-Bar-Noy-Dolev95], 2011 </a:t>
            </a:r>
            <a:r>
              <a:rPr lang="en-US" dirty="0" err="1" smtClean="0">
                <a:latin typeface="Helvetica Neue Light"/>
                <a:cs typeface="Helvetica Neue Light"/>
              </a:rPr>
              <a:t>Dijsktra</a:t>
            </a:r>
            <a:r>
              <a:rPr lang="en-US" dirty="0" smtClean="0">
                <a:latin typeface="Helvetica Neue Light"/>
                <a:cs typeface="Helvetica Neue Light"/>
              </a:rPr>
              <a:t> Prize,</a:t>
            </a:r>
          </a:p>
          <a:p>
            <a:pPr marL="285750" indent="-285750">
              <a:buFont typeface="Arial"/>
              <a:buChar char="•"/>
            </a:pPr>
            <a:r>
              <a:rPr lang="en-US" dirty="0" smtClean="0">
                <a:latin typeface="Helvetica Neue Light"/>
                <a:cs typeface="Helvetica Neue Light"/>
              </a:rPr>
              <a:t>Amazon dynamo key-value store</a:t>
            </a:r>
          </a:p>
          <a:p>
            <a:r>
              <a:rPr lang="en-US" dirty="0">
                <a:latin typeface="Helvetica Neue Light"/>
                <a:cs typeface="Helvetica Neue Light"/>
              </a:rPr>
              <a:t> </a:t>
            </a:r>
            <a:r>
              <a:rPr lang="en-US" dirty="0" smtClean="0">
                <a:latin typeface="Helvetica Neue Light"/>
                <a:cs typeface="Helvetica Neue Light"/>
              </a:rPr>
              <a:t>   [</a:t>
            </a:r>
            <a:r>
              <a:rPr lang="en-US" dirty="0" err="1" smtClean="0">
                <a:latin typeface="Helvetica Neue Light"/>
                <a:cs typeface="Helvetica Neue Light"/>
              </a:rPr>
              <a:t>Decandia</a:t>
            </a:r>
            <a:r>
              <a:rPr lang="en-US" dirty="0" smtClean="0">
                <a:latin typeface="Helvetica Neue Light"/>
                <a:cs typeface="Helvetica Neue Light"/>
              </a:rPr>
              <a:t> et. </a:t>
            </a:r>
            <a:r>
              <a:rPr lang="en-US" dirty="0">
                <a:latin typeface="Helvetica Neue Light"/>
                <a:cs typeface="Helvetica Neue Light"/>
              </a:rPr>
              <a:t>a</a:t>
            </a:r>
            <a:r>
              <a:rPr lang="en-US" dirty="0" smtClean="0">
                <a:latin typeface="Helvetica Neue Light"/>
                <a:cs typeface="Helvetica Neue Light"/>
              </a:rPr>
              <a:t>l. 2008]</a:t>
            </a:r>
          </a:p>
          <a:p>
            <a:pPr marL="285750" indent="-285750">
              <a:buFont typeface="Arial"/>
              <a:buChar char="•"/>
            </a:pPr>
            <a:r>
              <a:rPr lang="en-US" dirty="0" smtClean="0">
                <a:latin typeface="Helvetica Neue Light"/>
                <a:cs typeface="Helvetica Neue Light"/>
              </a:rPr>
              <a:t>Replication-based </a:t>
            </a:r>
            <a:endParaRPr lang="en-US" dirty="0">
              <a:latin typeface="Helvetica Neue Light"/>
              <a:cs typeface="Helvetica Neue Light"/>
            </a:endParaRPr>
          </a:p>
        </p:txBody>
      </p:sp>
    </p:spTree>
    <p:extLst>
      <p:ext uri="{BB962C8B-B14F-4D97-AF65-F5344CB8AC3E}">
        <p14:creationId xmlns:p14="http://schemas.microsoft.com/office/powerpoint/2010/main" val="41456012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70831" y="1544547"/>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a:xfrm>
            <a:off x="6587066" y="6087344"/>
            <a:ext cx="2133600" cy="365125"/>
          </a:xfrm>
        </p:spPr>
        <p:txBody>
          <a:bodyPr/>
          <a:lstStyle/>
          <a:p>
            <a:fld id="{2BAAB71D-D585-B642-9E27-EE5DC697D035}" type="slidenum">
              <a:rPr lang="en-US" smtClean="0"/>
              <a:t>9</a:t>
            </a:fld>
            <a:endParaRPr lang="en-US"/>
          </a:p>
        </p:txBody>
      </p:sp>
      <p:sp>
        <p:nvSpPr>
          <p:cNvPr id="11" name="Title 8"/>
          <p:cNvSpPr txBox="1">
            <a:spLocks/>
          </p:cNvSpPr>
          <p:nvPr/>
        </p:nvSpPr>
        <p:spPr>
          <a:xfrm>
            <a:off x="940259" y="100697"/>
            <a:ext cx="7263527" cy="646331"/>
          </a:xfrm>
          <a:prstGeom prst="rect">
            <a:avLst/>
          </a:prstGeom>
          <a:noFill/>
        </p:spPr>
        <p:txBody>
          <a:bodyPr vert="horz" wrap="none" lIns="91440" tIns="45720" rIns="91440" bIns="4572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smtClean="0">
                <a:latin typeface="Helvetica Neue Light"/>
                <a:cs typeface="Helvetica Neue Light"/>
              </a:rPr>
              <a:t>Shared Memory Emulation - History</a:t>
            </a:r>
            <a:endParaRPr lang="en-US" sz="3600" dirty="0">
              <a:latin typeface="Helvetica Neue Light"/>
              <a:cs typeface="Helvetica Neue Light"/>
            </a:endParaRPr>
          </a:p>
        </p:txBody>
      </p:sp>
      <p:sp>
        <p:nvSpPr>
          <p:cNvPr id="2" name="Rectangle 1"/>
          <p:cNvSpPr/>
          <p:nvPr/>
        </p:nvSpPr>
        <p:spPr>
          <a:xfrm>
            <a:off x="170831" y="1544548"/>
            <a:ext cx="4559919" cy="954107"/>
          </a:xfrm>
          <a:prstGeom prst="rect">
            <a:avLst/>
          </a:prstGeom>
        </p:spPr>
        <p:txBody>
          <a:bodyPr wrap="square">
            <a:spAutoFit/>
          </a:bodyPr>
          <a:lstStyle/>
          <a:p>
            <a:pPr algn="ctr"/>
            <a:r>
              <a:rPr lang="en-US" sz="2800" dirty="0">
                <a:latin typeface="Helvetica Neue Light"/>
                <a:cs typeface="Helvetica Neue Light"/>
              </a:rPr>
              <a:t>Atomic </a:t>
            </a:r>
            <a:r>
              <a:rPr lang="en-US" sz="2800" dirty="0" smtClean="0">
                <a:latin typeface="Helvetica Neue Light"/>
                <a:cs typeface="Helvetica Neue Light"/>
              </a:rPr>
              <a:t>(consistent</a:t>
            </a:r>
            <a:r>
              <a:rPr lang="en-US" sz="2800" dirty="0">
                <a:latin typeface="Helvetica Neue Light"/>
                <a:cs typeface="Helvetica Neue Light"/>
              </a:rPr>
              <a:t>) s</a:t>
            </a:r>
            <a:r>
              <a:rPr lang="en-US" sz="2800" dirty="0" smtClean="0">
                <a:latin typeface="Helvetica Neue Light"/>
                <a:cs typeface="Helvetica Neue Light"/>
              </a:rPr>
              <a:t>hared </a:t>
            </a:r>
            <a:r>
              <a:rPr lang="en-US" sz="2800" dirty="0">
                <a:latin typeface="Helvetica Neue Light"/>
                <a:cs typeface="Helvetica Neue Light"/>
              </a:rPr>
              <a:t>m</a:t>
            </a:r>
            <a:r>
              <a:rPr lang="en-US" sz="2800" dirty="0" smtClean="0">
                <a:latin typeface="Helvetica Neue Light"/>
                <a:cs typeface="Helvetica Neue Light"/>
              </a:rPr>
              <a:t>emory</a:t>
            </a:r>
            <a:endParaRPr lang="en-US" sz="2800" dirty="0">
              <a:latin typeface="Helvetica Neue Light"/>
              <a:cs typeface="Helvetica Neue Light"/>
            </a:endParaRPr>
          </a:p>
        </p:txBody>
      </p:sp>
      <p:sp>
        <p:nvSpPr>
          <p:cNvPr id="13" name="Rounded Rectangle 12"/>
          <p:cNvSpPr/>
          <p:nvPr/>
        </p:nvSpPr>
        <p:spPr>
          <a:xfrm>
            <a:off x="186705" y="3228102"/>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6705" y="3180477"/>
            <a:ext cx="4575793" cy="954107"/>
          </a:xfrm>
          <a:prstGeom prst="rect">
            <a:avLst/>
          </a:prstGeom>
        </p:spPr>
        <p:txBody>
          <a:bodyPr wrap="square">
            <a:spAutoFit/>
          </a:bodyPr>
          <a:lstStyle/>
          <a:p>
            <a:pPr algn="ctr"/>
            <a:r>
              <a:rPr lang="en-US" sz="2800" dirty="0" smtClean="0">
                <a:latin typeface="Helvetica Neue Light"/>
                <a:cs typeface="Helvetica Neue Light"/>
              </a:rPr>
              <a:t>Emulation over distributed </a:t>
            </a:r>
            <a:r>
              <a:rPr lang="en-US" sz="2800" dirty="0">
                <a:latin typeface="Helvetica Neue Light"/>
                <a:cs typeface="Helvetica Neue Light"/>
              </a:rPr>
              <a:t>s</a:t>
            </a:r>
            <a:r>
              <a:rPr lang="en-US" sz="2800" dirty="0" smtClean="0">
                <a:latin typeface="Helvetica Neue Light"/>
                <a:cs typeface="Helvetica Neue Light"/>
              </a:rPr>
              <a:t>torage </a:t>
            </a:r>
            <a:r>
              <a:rPr lang="en-US" sz="2800" dirty="0">
                <a:latin typeface="Helvetica Neue Light"/>
                <a:cs typeface="Helvetica Neue Light"/>
              </a:rPr>
              <a:t>s</a:t>
            </a:r>
            <a:r>
              <a:rPr lang="en-US" sz="2800" dirty="0" smtClean="0">
                <a:latin typeface="Helvetica Neue Light"/>
                <a:cs typeface="Helvetica Neue Light"/>
              </a:rPr>
              <a:t>ystems</a:t>
            </a:r>
            <a:endParaRPr lang="en-US" sz="2800" dirty="0">
              <a:latin typeface="Helvetica Neue Light"/>
              <a:cs typeface="Helvetica Neue Light"/>
            </a:endParaRPr>
          </a:p>
        </p:txBody>
      </p:sp>
      <p:sp>
        <p:nvSpPr>
          <p:cNvPr id="19" name="Rounded Rectangle 18"/>
          <p:cNvSpPr/>
          <p:nvPr/>
        </p:nvSpPr>
        <p:spPr>
          <a:xfrm>
            <a:off x="202581" y="4944863"/>
            <a:ext cx="4575794" cy="954108"/>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800" dirty="0" smtClean="0">
                <a:solidFill>
                  <a:prstClr val="black"/>
                </a:solidFill>
                <a:latin typeface="Helvetica Neue Light"/>
                <a:cs typeface="Helvetica Neue Light"/>
              </a:rPr>
              <a:t>Costs of emulation</a:t>
            </a:r>
            <a:endParaRPr lang="en-US" sz="2800" dirty="0">
              <a:solidFill>
                <a:prstClr val="black"/>
              </a:solidFill>
              <a:latin typeface="Helvetica Neue Light"/>
              <a:cs typeface="Helvetica Neue Light"/>
            </a:endParaRPr>
          </a:p>
        </p:txBody>
      </p:sp>
      <p:sp>
        <p:nvSpPr>
          <p:cNvPr id="27" name="TextBox 26"/>
          <p:cNvSpPr txBox="1"/>
          <p:nvPr/>
        </p:nvSpPr>
        <p:spPr>
          <a:xfrm>
            <a:off x="4905375" y="1544548"/>
            <a:ext cx="1980029"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a:t>
            </a:r>
            <a:r>
              <a:rPr lang="en-US" dirty="0" err="1" smtClean="0">
                <a:latin typeface="Helvetica Neue Light"/>
                <a:cs typeface="Helvetica Neue Light"/>
              </a:rPr>
              <a:t>Lamport</a:t>
            </a:r>
            <a:r>
              <a:rPr lang="en-US" dirty="0" smtClean="0">
                <a:latin typeface="Helvetica Neue Light"/>
                <a:cs typeface="Helvetica Neue Light"/>
              </a:rPr>
              <a:t> 1986]</a:t>
            </a:r>
            <a:endParaRPr lang="en-US" dirty="0">
              <a:latin typeface="Helvetica Neue Light"/>
              <a:cs typeface="Helvetica Neue Light"/>
            </a:endParaRPr>
          </a:p>
        </p:txBody>
      </p:sp>
      <p:sp>
        <p:nvSpPr>
          <p:cNvPr id="30" name="TextBox 29"/>
          <p:cNvSpPr txBox="1"/>
          <p:nvPr/>
        </p:nvSpPr>
        <p:spPr>
          <a:xfrm>
            <a:off x="4902200" y="1852324"/>
            <a:ext cx="4225925" cy="646331"/>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Cornerstone of distributed computing and multi-processor programming</a:t>
            </a:r>
            <a:endParaRPr lang="en-US" dirty="0">
              <a:latin typeface="Helvetica Neue Light"/>
              <a:cs typeface="Helvetica Neue Light"/>
            </a:endParaRPr>
          </a:p>
        </p:txBody>
      </p:sp>
      <p:sp>
        <p:nvSpPr>
          <p:cNvPr id="32" name="TextBox 31"/>
          <p:cNvSpPr txBox="1"/>
          <p:nvPr/>
        </p:nvSpPr>
        <p:spPr>
          <a:xfrm>
            <a:off x="4930775" y="2989977"/>
            <a:ext cx="4149725" cy="1477328"/>
          </a:xfrm>
          <a:prstGeom prst="rect">
            <a:avLst/>
          </a:prstGeom>
          <a:noFill/>
        </p:spPr>
        <p:txBody>
          <a:bodyPr wrap="square" rtlCol="0">
            <a:spAutoFit/>
          </a:bodyPr>
          <a:lstStyle/>
          <a:p>
            <a:pPr marL="285750" indent="-285750">
              <a:buFont typeface="Arial"/>
              <a:buChar char="•"/>
            </a:pPr>
            <a:r>
              <a:rPr lang="en-US" dirty="0" smtClean="0">
                <a:latin typeface="Helvetica Neue Light"/>
                <a:cs typeface="Helvetica Neue Light"/>
              </a:rPr>
              <a:t>“ABD” algorithm [Attiya-Bar-Noy-Dolev95], 2011 </a:t>
            </a:r>
            <a:r>
              <a:rPr lang="en-US" dirty="0" err="1" smtClean="0">
                <a:latin typeface="Helvetica Neue Light"/>
                <a:cs typeface="Helvetica Neue Light"/>
              </a:rPr>
              <a:t>Dijsktra</a:t>
            </a:r>
            <a:r>
              <a:rPr lang="en-US" dirty="0" smtClean="0">
                <a:latin typeface="Helvetica Neue Light"/>
                <a:cs typeface="Helvetica Neue Light"/>
              </a:rPr>
              <a:t> Prize,</a:t>
            </a:r>
          </a:p>
          <a:p>
            <a:pPr marL="285750" indent="-285750">
              <a:buFont typeface="Arial"/>
              <a:buChar char="•"/>
            </a:pPr>
            <a:r>
              <a:rPr lang="en-US" dirty="0" smtClean="0">
                <a:latin typeface="Helvetica Neue Light"/>
                <a:cs typeface="Helvetica Neue Light"/>
              </a:rPr>
              <a:t>Amazon dynamo key-value store</a:t>
            </a:r>
          </a:p>
          <a:p>
            <a:r>
              <a:rPr lang="en-US" dirty="0">
                <a:latin typeface="Helvetica Neue Light"/>
                <a:cs typeface="Helvetica Neue Light"/>
              </a:rPr>
              <a:t> </a:t>
            </a:r>
            <a:r>
              <a:rPr lang="en-US" dirty="0" smtClean="0">
                <a:latin typeface="Helvetica Neue Light"/>
                <a:cs typeface="Helvetica Neue Light"/>
              </a:rPr>
              <a:t>   [</a:t>
            </a:r>
            <a:r>
              <a:rPr lang="en-US" dirty="0" err="1" smtClean="0">
                <a:latin typeface="Helvetica Neue Light"/>
                <a:cs typeface="Helvetica Neue Light"/>
              </a:rPr>
              <a:t>Decandia</a:t>
            </a:r>
            <a:r>
              <a:rPr lang="en-US" dirty="0" smtClean="0">
                <a:latin typeface="Helvetica Neue Light"/>
                <a:cs typeface="Helvetica Neue Light"/>
              </a:rPr>
              <a:t> et. </a:t>
            </a:r>
            <a:r>
              <a:rPr lang="en-US" dirty="0">
                <a:latin typeface="Helvetica Neue Light"/>
                <a:cs typeface="Helvetica Neue Light"/>
              </a:rPr>
              <a:t>a</a:t>
            </a:r>
            <a:r>
              <a:rPr lang="en-US" dirty="0" smtClean="0">
                <a:latin typeface="Helvetica Neue Light"/>
                <a:cs typeface="Helvetica Neue Light"/>
              </a:rPr>
              <a:t>l. 2008]</a:t>
            </a:r>
          </a:p>
          <a:p>
            <a:pPr marL="285750" indent="-285750">
              <a:buFont typeface="Arial"/>
              <a:buChar char="•"/>
            </a:pPr>
            <a:r>
              <a:rPr lang="en-US" dirty="0" smtClean="0">
                <a:latin typeface="Helvetica Neue Light"/>
                <a:cs typeface="Helvetica Neue Light"/>
              </a:rPr>
              <a:t>Replication-based </a:t>
            </a:r>
            <a:endParaRPr lang="en-US" dirty="0">
              <a:latin typeface="Helvetica Neue Light"/>
              <a:cs typeface="Helvetica Neue Light"/>
            </a:endParaRPr>
          </a:p>
        </p:txBody>
      </p:sp>
      <p:sp>
        <p:nvSpPr>
          <p:cNvPr id="34" name="TextBox 33"/>
          <p:cNvSpPr txBox="1"/>
          <p:nvPr/>
        </p:nvSpPr>
        <p:spPr>
          <a:xfrm>
            <a:off x="4936066" y="5154002"/>
            <a:ext cx="3801041"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Low cost </a:t>
            </a:r>
            <a:r>
              <a:rPr lang="en-US" dirty="0">
                <a:latin typeface="Helvetica Neue Light"/>
                <a:cs typeface="Helvetica Neue Light"/>
              </a:rPr>
              <a:t>c</a:t>
            </a:r>
            <a:r>
              <a:rPr lang="en-US" dirty="0" smtClean="0">
                <a:latin typeface="Helvetica Neue Light"/>
                <a:cs typeface="Helvetica Neue Light"/>
              </a:rPr>
              <a:t>oding based algorithm</a:t>
            </a:r>
            <a:endParaRPr lang="en-US" dirty="0">
              <a:latin typeface="Helvetica Neue Light"/>
              <a:cs typeface="Helvetica Neue Light"/>
            </a:endParaRPr>
          </a:p>
        </p:txBody>
      </p:sp>
      <p:sp>
        <p:nvSpPr>
          <p:cNvPr id="36" name="TextBox 35"/>
          <p:cNvSpPr txBox="1"/>
          <p:nvPr/>
        </p:nvSpPr>
        <p:spPr>
          <a:xfrm>
            <a:off x="4948766" y="5516528"/>
            <a:ext cx="3903633" cy="369332"/>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Communication and storage </a:t>
            </a:r>
            <a:r>
              <a:rPr lang="en-US" dirty="0">
                <a:latin typeface="Helvetica Neue Light"/>
                <a:cs typeface="Helvetica Neue Light"/>
              </a:rPr>
              <a:t>c</a:t>
            </a:r>
            <a:r>
              <a:rPr lang="en-US" dirty="0" smtClean="0">
                <a:latin typeface="Helvetica Neue Light"/>
                <a:cs typeface="Helvetica Neue Light"/>
              </a:rPr>
              <a:t>osts</a:t>
            </a:r>
            <a:endParaRPr lang="en-US" dirty="0">
              <a:latin typeface="Helvetica Neue Light"/>
              <a:cs typeface="Helvetica Neue Light"/>
            </a:endParaRPr>
          </a:p>
        </p:txBody>
      </p:sp>
      <p:sp>
        <p:nvSpPr>
          <p:cNvPr id="3" name="TextBox 2"/>
          <p:cNvSpPr txBox="1"/>
          <p:nvPr/>
        </p:nvSpPr>
        <p:spPr>
          <a:xfrm>
            <a:off x="1793875" y="5939393"/>
            <a:ext cx="1112380" cy="369332"/>
          </a:xfrm>
          <a:prstGeom prst="rect">
            <a:avLst/>
          </a:prstGeom>
          <a:noFill/>
        </p:spPr>
        <p:txBody>
          <a:bodyPr wrap="none" rtlCol="0">
            <a:spAutoFit/>
          </a:bodyPr>
          <a:lstStyle/>
          <a:p>
            <a:r>
              <a:rPr lang="en-US" dirty="0">
                <a:solidFill>
                  <a:srgbClr val="FF0000"/>
                </a:solidFill>
                <a:latin typeface="Helvetica Neue Light"/>
                <a:cs typeface="Helvetica Neue Light"/>
              </a:rPr>
              <a:t>(</a:t>
            </a:r>
            <a:r>
              <a:rPr lang="en-US" dirty="0" smtClean="0">
                <a:solidFill>
                  <a:srgbClr val="FF0000"/>
                </a:solidFill>
                <a:latin typeface="Helvetica Neue Light"/>
                <a:cs typeface="Helvetica Neue Light"/>
              </a:rPr>
              <a:t>This talk)</a:t>
            </a:r>
            <a:endParaRPr lang="en-US" dirty="0">
              <a:solidFill>
                <a:srgbClr val="FF0000"/>
              </a:solidFill>
              <a:latin typeface="Helvetica Neue Light"/>
              <a:cs typeface="Helvetica Neue Light"/>
            </a:endParaRPr>
          </a:p>
        </p:txBody>
      </p:sp>
      <p:sp>
        <p:nvSpPr>
          <p:cNvPr id="15" name="TextBox 14"/>
          <p:cNvSpPr txBox="1"/>
          <p:nvPr/>
        </p:nvSpPr>
        <p:spPr>
          <a:xfrm>
            <a:off x="4950180" y="5841420"/>
            <a:ext cx="3621504" cy="646331"/>
          </a:xfrm>
          <a:prstGeom prst="rect">
            <a:avLst/>
          </a:prstGeom>
          <a:noFill/>
        </p:spPr>
        <p:txBody>
          <a:bodyPr wrap="none" rtlCol="0">
            <a:spAutoFit/>
          </a:bodyPr>
          <a:lstStyle/>
          <a:p>
            <a:pPr marL="285750" indent="-285750">
              <a:buFont typeface="Arial"/>
              <a:buChar char="•"/>
            </a:pPr>
            <a:r>
              <a:rPr lang="en-US" dirty="0" smtClean="0">
                <a:latin typeface="Helvetica Neue Light"/>
                <a:cs typeface="Helvetica Neue Light"/>
              </a:rPr>
              <a:t>[C-Lynch-</a:t>
            </a:r>
            <a:r>
              <a:rPr lang="en-US" dirty="0" err="1" smtClean="0">
                <a:latin typeface="Helvetica Neue Light"/>
                <a:cs typeface="Helvetica Neue Light"/>
              </a:rPr>
              <a:t>Medard</a:t>
            </a:r>
            <a:r>
              <a:rPr lang="en-US" dirty="0" smtClean="0">
                <a:latin typeface="Helvetica Neue Light"/>
                <a:cs typeface="Helvetica Neue Light"/>
              </a:rPr>
              <a:t>-Musial 2014],</a:t>
            </a:r>
          </a:p>
          <a:p>
            <a:r>
              <a:rPr lang="en-US" dirty="0" smtClean="0">
                <a:latin typeface="Helvetica Neue Light"/>
                <a:cs typeface="Helvetica Neue Light"/>
              </a:rPr>
              <a:t>	preprint available</a:t>
            </a:r>
            <a:endParaRPr lang="en-US" dirty="0">
              <a:latin typeface="Helvetica Neue Light"/>
              <a:cs typeface="Helvetica Neue Light"/>
            </a:endParaRPr>
          </a:p>
        </p:txBody>
      </p:sp>
    </p:spTree>
    <p:extLst>
      <p:ext uri="{BB962C8B-B14F-4D97-AF65-F5344CB8AC3E}">
        <p14:creationId xmlns:p14="http://schemas.microsoft.com/office/powerpoint/2010/main" val="8630740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4184</TotalTime>
  <Words>3002</Words>
  <Application>Microsoft Macintosh PowerPoint</Application>
  <PresentationFormat>On-screen Show (4:3)</PresentationFormat>
  <Paragraphs>615</Paragraphs>
  <Slides>55</Slides>
  <Notes>21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Coding for Atomic Shared Memory Emulation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Atomicity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Performance comparisons</vt:lpstr>
      <vt:lpstr>Proof Steps</vt:lpstr>
      <vt:lpstr>Proof Steps</vt:lpstr>
      <vt:lpstr>PowerPoint Presentation</vt:lpstr>
      <vt:lpstr>PowerPoint Presentation</vt:lpstr>
      <vt:lpstr>PowerPoint Presentation</vt:lpstr>
      <vt:lpstr>Storage costs</vt:lpstr>
      <vt:lpstr>PowerPoint Presentation</vt:lpstr>
      <vt:lpstr>PowerPoint Presentation</vt:lpstr>
    </vt:vector>
  </TitlesOfParts>
  <Manager/>
  <Company>University of California, Irvine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Viveck Ramesh Cadambe</dc:creator>
  <cp:keywords/>
  <dc:description/>
  <cp:lastModifiedBy>Mike Atwell</cp:lastModifiedBy>
  <cp:revision>143</cp:revision>
  <dcterms:created xsi:type="dcterms:W3CDTF">2014-04-26T23:57:12Z</dcterms:created>
  <dcterms:modified xsi:type="dcterms:W3CDTF">2014-05-16T21:19:34Z</dcterms:modified>
  <cp:category/>
</cp:coreProperties>
</file>