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80" r:id="rId5"/>
    <p:sldId id="261" r:id="rId6"/>
    <p:sldId id="286" r:id="rId7"/>
    <p:sldId id="287" r:id="rId8"/>
    <p:sldId id="288" r:id="rId9"/>
    <p:sldId id="262" r:id="rId10"/>
    <p:sldId id="269" r:id="rId11"/>
    <p:sldId id="264" r:id="rId12"/>
    <p:sldId id="265" r:id="rId13"/>
    <p:sldId id="272" r:id="rId14"/>
    <p:sldId id="268" r:id="rId15"/>
    <p:sldId id="270" r:id="rId16"/>
    <p:sldId id="271" r:id="rId17"/>
    <p:sldId id="266" r:id="rId18"/>
    <p:sldId id="275" r:id="rId19"/>
    <p:sldId id="281" r:id="rId20"/>
    <p:sldId id="282" r:id="rId21"/>
    <p:sldId id="283" r:id="rId22"/>
    <p:sldId id="277" r:id="rId23"/>
    <p:sldId id="278" r:id="rId24"/>
    <p:sldId id="267" r:id="rId25"/>
    <p:sldId id="276" r:id="rId26"/>
    <p:sldId id="285" r:id="rId27"/>
    <p:sldId id="290" r:id="rId28"/>
    <p:sldId id="279" r:id="rId29"/>
    <p:sldId id="289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660"/>
  </p:normalViewPr>
  <p:slideViewPr>
    <p:cSldViewPr>
      <p:cViewPr varScale="1">
        <p:scale>
          <a:sx n="140" d="100"/>
          <a:sy n="140" d="100"/>
        </p:scale>
        <p:origin x="-22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A6CF-0DBA-4A13-81E2-1F8C2A3AC979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819A1-041B-41F1-ACEB-E9C9746B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Complexity: an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Rotem Oshman, Princeton CCI</a:t>
            </a:r>
          </a:p>
          <a:p>
            <a:r>
              <a:rPr lang="en-US" dirty="0" smtClean="0"/>
              <a:t>Based on work by </a:t>
            </a:r>
            <a:r>
              <a:rPr lang="en-US" dirty="0" err="1" smtClean="0"/>
              <a:t>Braverman</a:t>
            </a:r>
            <a:r>
              <a:rPr lang="en-US" dirty="0" smtClean="0"/>
              <a:t>, Barak, Chen, Rao, and others</a:t>
            </a:r>
          </a:p>
          <a:p>
            <a:r>
              <a:rPr lang="en-US" dirty="0" smtClean="0"/>
              <a:t>Charles River Science of Information Day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Reminder: mutual information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r>
                  <a:rPr lang="en-US" dirty="0" smtClean="0"/>
                  <a:t>Conditional mutual information: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Basic properties: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Chain rule: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𝑋𝑌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99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Fix a protocol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Notation abuse: let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also denote the transcript of the protocol</a:t>
                </a:r>
                <a:endParaRPr lang="el-GR" dirty="0" smtClean="0"/>
              </a:p>
              <a:p>
                <a:r>
                  <a:rPr lang="en-US" dirty="0" smtClean="0"/>
                  <a:t>Two ways to measure information cost:</a:t>
                </a:r>
              </a:p>
              <a:p>
                <a:pPr lvl="1"/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External</a:t>
                </a:r>
                <a:r>
                  <a:rPr lang="en-US" dirty="0" smtClean="0"/>
                  <a:t> information cost: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Internal</a:t>
                </a:r>
                <a:r>
                  <a:rPr lang="en-US" dirty="0" smtClean="0"/>
                  <a:t> information cost: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Cost of a task: </a:t>
                </a:r>
                <a:r>
                  <a:rPr lang="en-US" dirty="0" err="1" smtClean="0"/>
                  <a:t>infimum</a:t>
                </a:r>
                <a:r>
                  <a:rPr lang="en-US" dirty="0" smtClean="0"/>
                  <a:t> over all protocols</a:t>
                </a:r>
              </a:p>
              <a:p>
                <a:pPr lvl="1"/>
                <a:r>
                  <a:rPr lang="en-US" dirty="0" smtClean="0"/>
                  <a:t>Which cost is “the right one”?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8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Cost: Basic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External information: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𝑋𝑌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Internal information: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600" dirty="0" smtClean="0"/>
              </a:p>
              <a:p>
                <a:r>
                  <a:rPr lang="en-US" dirty="0" smtClean="0"/>
                  <a:t>Internal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external</a:t>
                </a:r>
              </a:p>
              <a:p>
                <a:r>
                  <a:rPr lang="en-US" dirty="0" smtClean="0"/>
                  <a:t>Can be much smaller, e.g.: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uniform over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Alice sends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Bob</a:t>
                </a:r>
              </a:p>
              <a:p>
                <a:r>
                  <a:rPr lang="en-US" dirty="0" smtClean="0"/>
                  <a:t>But equal 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inependent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4800" y="1600200"/>
            <a:ext cx="8534400" cy="12192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Cost: Basic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External information: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𝑋𝑌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Internal information: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sz="1600" dirty="0" smtClean="0"/>
              </a:p>
              <a:p>
                <a:r>
                  <a:rPr lang="en-US" dirty="0" smtClean="0"/>
                  <a:t>External information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communication: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4800" y="1600200"/>
            <a:ext cx="8534400" cy="12192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4495800"/>
            <a:ext cx="4495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Cost: Basic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Internal information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communication cost: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Π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)≤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induction: let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:   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9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j-lt"/>
                  </a:rPr>
                  <a:t>            what we know after r rounds</a:t>
                </a:r>
                <a:endParaRPr lang="en-US" sz="1900" b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b="0" i="1" dirty="0" smtClean="0">
                    <a:solidFill>
                      <a:schemeClr val="accent3">
                        <a:lumMod val="75000"/>
                      </a:schemeClr>
                    </a:solidFill>
                    <a:latin typeface="Cambria Math"/>
                  </a:rPr>
                  <a:t> </a:t>
                </a:r>
                <a:r>
                  <a:rPr lang="en-US" sz="1900" dirty="0">
                    <a:solidFill>
                      <a:schemeClr val="accent3">
                        <a:lumMod val="75000"/>
                      </a:schemeClr>
                    </a:solidFill>
                  </a:rPr>
                  <a:t>what we </a:t>
                </a:r>
                <a:r>
                  <a:rPr lang="en-US" sz="19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knew after r-1 rounds</a:t>
                </a: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19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	what we learn in round r, given what we already know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585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52400" y="3886200"/>
            <a:ext cx="853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16166" y="4800600"/>
                <a:ext cx="1363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I.H.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66" y="4800600"/>
                <a:ext cx="136313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57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0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vs.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Want: 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≤1.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sent by Alice.</a:t>
                </a:r>
              </a:p>
              <a:p>
                <a:r>
                  <a:rPr lang="en-US" dirty="0" smtClean="0">
                    <a:latin typeface="+mj-lt"/>
                  </a:rPr>
                  <a:t>What does Alice learn?</a:t>
                </a:r>
                <a:endParaRPr lang="en-US" b="0" dirty="0" smtClean="0">
                  <a:latin typeface="+mj-lt"/>
                </a:endParaRPr>
              </a:p>
              <a:p>
                <a:pPr lvl="1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a function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does Bob learn?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Y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1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vs.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r>
                  <a:rPr lang="en-US" dirty="0" smtClean="0"/>
                  <a:t>We have: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Internal information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communication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External information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communication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Internal information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external information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1600" t="-1752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vs.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 smtClean="0"/>
                  <a:t>“Information cost = communication cost”?</a:t>
                </a:r>
              </a:p>
              <a:p>
                <a:pPr lvl="1"/>
                <a:r>
                  <a:rPr lang="en-US" dirty="0" smtClean="0"/>
                  <a:t>In the limit: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internal</a:t>
                </a:r>
                <a:r>
                  <a:rPr lang="en-US" dirty="0" smtClean="0"/>
                  <a:t> information!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B0F0"/>
                    </a:solidFill>
                  </a:rPr>
                  <a:t>Braverman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, Rao ‘10]</a:t>
                </a:r>
              </a:p>
              <a:p>
                <a:pPr lvl="1"/>
                <a:r>
                  <a:rPr lang="en-US" dirty="0" smtClean="0"/>
                  <a:t>For one instance: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external</a:t>
                </a:r>
                <a:r>
                  <a:rPr lang="en-US" dirty="0" smtClean="0"/>
                  <a:t> information!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B0F0"/>
                    </a:solidFill>
                  </a:rPr>
                  <a:t>Braverman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, Barak, Rao, Chen ‘10]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Big question: can protocols be compressed down to their internal information cost?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Ganor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Kol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Raz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’14]</a:t>
                </a:r>
                <a:r>
                  <a:rPr lang="en-US" dirty="0" smtClean="0"/>
                  <a:t>: no!</a:t>
                </a:r>
              </a:p>
              <a:p>
                <a:pPr lvl="1"/>
                <a:r>
                  <a:rPr lang="en-US" dirty="0" smtClean="0"/>
                  <a:t>There is a task with internal IC=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CC=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… </a:t>
                </a:r>
                <a:r>
                  <a:rPr lang="en-US" i="1" dirty="0" smtClean="0"/>
                  <a:t>but</a:t>
                </a:r>
                <a:r>
                  <a:rPr lang="en-US" dirty="0" smtClean="0"/>
                  <a:t>: remains open for </a:t>
                </a:r>
                <a:r>
                  <a:rPr lang="en-US" i="1" dirty="0" smtClean="0"/>
                  <a:t>functions, </a:t>
                </a:r>
                <a:r>
                  <a:rPr lang="en-US" dirty="0" smtClean="0"/>
                  <a:t>small output.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571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62000" y="3581400"/>
            <a:ext cx="8077200" cy="9144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7524" y="2312876"/>
            <a:ext cx="324036" cy="3240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vs. Amortized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Theorem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B0F0"/>
                    </a:solidFill>
                  </a:rPr>
                  <a:t>Braverman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, Rao ‘10]: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“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” direction: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compression</a:t>
                </a:r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/>
                  <a:t>The “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” direction: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direct sum</a:t>
                </a:r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/>
                  <a:t>We know: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show: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23319" y="4941168"/>
            <a:ext cx="324036" cy="3240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50856" y="5505725"/>
            <a:ext cx="55086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7114" y="4536522"/>
            <a:ext cx="55086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Sum Theorem </a:t>
            </a:r>
            <a:r>
              <a:rPr lang="en-US" dirty="0" smtClean="0">
                <a:solidFill>
                  <a:srgbClr val="00B0F0"/>
                </a:solidFill>
              </a:rPr>
              <a:t>[BR‘10]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u="sng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be a protocol for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-copy inputs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r>
                  <a:rPr lang="en-US" sz="2800" dirty="0" smtClean="0"/>
                  <a:t>Construct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as follows:</a:t>
                </a:r>
              </a:p>
              <a:p>
                <a:pPr lvl="1"/>
                <a:r>
                  <a:rPr lang="en-US" sz="2400" dirty="0" smtClean="0"/>
                  <a:t>Alice and Bob get inputs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Choose a random coordinate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, set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Bad idea: </a:t>
                </a:r>
                <a:r>
                  <a:rPr lang="en-US" sz="2400" dirty="0" smtClean="0"/>
                  <a:t>publicly sample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73218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78284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05162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9522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45626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77674" y="455441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77574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7474" y="455441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41370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5266" y="455441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166" y="454298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86960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92026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8904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23264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59368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91416" y="552361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91316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91216" y="552361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55112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19008" y="551218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18908" y="551218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92026" y="4554416"/>
            <a:ext cx="449344" cy="439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84160" y="4578913"/>
                <a:ext cx="471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60" y="4578913"/>
                <a:ext cx="47121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714288" y="5523619"/>
            <a:ext cx="427082" cy="432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78284" y="5523619"/>
                <a:ext cx="471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84" y="5523619"/>
                <a:ext cx="47121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3588" y="4545124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4545124"/>
                <a:ext cx="5060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3588" y="5498068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498068"/>
                <a:ext cx="5060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26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41" grpId="0" animBg="1"/>
      <p:bldP spid="39" grpId="0"/>
      <p:bldP spid="42" grpId="0" animBg="1"/>
      <p:bldP spid="40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Information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Shannon ‘48, </a:t>
            </a:r>
            <a:r>
              <a:rPr lang="en-US" b="1" i="1" dirty="0" smtClean="0"/>
              <a:t>A Mathematical Theory of Communication</a:t>
            </a:r>
            <a:r>
              <a:rPr lang="en-US" dirty="0" smtClean="0"/>
              <a:t>: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12629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2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Sum Theorem </a:t>
            </a:r>
            <a:r>
              <a:rPr lang="en-US" dirty="0" smtClean="0">
                <a:solidFill>
                  <a:srgbClr val="00B0F0"/>
                </a:solidFill>
              </a:rPr>
              <a:t>[BR‘10]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u="sng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be a protocol for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-copy inputs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r>
                  <a:rPr lang="en-US" sz="2800" dirty="0" smtClean="0"/>
                  <a:t>Construct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as follows:</a:t>
                </a:r>
              </a:p>
              <a:p>
                <a:pPr lvl="1"/>
                <a:r>
                  <a:rPr lang="en-US" sz="2400" dirty="0" smtClean="0"/>
                  <a:t>Alice and Bob get inputs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Choose a random coordinate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, set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Bad idea: </a:t>
                </a:r>
                <a:r>
                  <a:rPr lang="en-US" sz="2400" dirty="0" smtClean="0"/>
                  <a:t>publicly sample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63588" y="4506905"/>
                <a:ext cx="7488832" cy="183841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Suppose in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Alice sends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⊕…⊕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Bob learns one bit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he should learn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bit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But if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public Bob learns 1 bit about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4506905"/>
                <a:ext cx="7488832" cy="183841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91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50856" y="5505725"/>
            <a:ext cx="55086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75048" y="5518653"/>
            <a:ext cx="3184419" cy="4442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7114" y="4536522"/>
            <a:ext cx="55086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845950" y="4549450"/>
            <a:ext cx="1832334" cy="4442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Sum Theorem </a:t>
            </a:r>
            <a:r>
              <a:rPr lang="en-US" dirty="0" smtClean="0">
                <a:solidFill>
                  <a:srgbClr val="00B0F0"/>
                </a:solidFill>
              </a:rPr>
              <a:t>[BR‘10]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u="sng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u="sng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u="sng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u="sng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be a protocol for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-copy inputs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r>
                  <a:rPr lang="en-US" sz="2800" dirty="0" smtClean="0"/>
                  <a:t>Construct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as follows:</a:t>
                </a:r>
              </a:p>
              <a:p>
                <a:pPr lvl="1"/>
                <a:r>
                  <a:rPr lang="en-US" sz="2400" dirty="0" smtClean="0"/>
                  <a:t>Alice and Bob get inputs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Choose a random coordinate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, set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73218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78284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05162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9522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45626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77674" y="455441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77574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7474" y="455441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41370" y="453652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5266" y="455441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166" y="454298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86960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92026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8904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23264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59368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91416" y="552361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91316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91216" y="552361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55112" y="5505725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19008" y="551218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18908" y="5512189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92026" y="4554416"/>
            <a:ext cx="449344" cy="439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84160" y="4578913"/>
                <a:ext cx="471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60" y="4578913"/>
                <a:ext cx="47121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714288" y="5523619"/>
            <a:ext cx="427082" cy="432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78284" y="5523619"/>
                <a:ext cx="471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84" y="5523619"/>
                <a:ext cx="47121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3201" y="4139788"/>
                <a:ext cx="2836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Publicly sample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1" y="4139788"/>
                <a:ext cx="283693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59824" y="5136393"/>
                <a:ext cx="2916632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Publicly sample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824" y="5136393"/>
                <a:ext cx="2916632" cy="388889"/>
              </a:xfrm>
              <a:prstGeom prst="rect">
                <a:avLst/>
              </a:prstGeom>
              <a:blipFill rotWithShape="1">
                <a:blip r:embed="rId6"/>
                <a:stretch>
                  <a:fillRect l="-1883"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15490" y="4139788"/>
                <a:ext cx="3046347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Privately sample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+1)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90" y="4139788"/>
                <a:ext cx="3046347" cy="396006"/>
              </a:xfrm>
              <a:prstGeom prst="rect">
                <a:avLst/>
              </a:prstGeom>
              <a:blipFill rotWithShape="1">
                <a:blip r:embed="rId7"/>
                <a:stretch>
                  <a:fillRect l="-1800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9532" y="5121188"/>
                <a:ext cx="2757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Privately sample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5121188"/>
                <a:ext cx="275735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9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3588" y="4545124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4545124"/>
                <a:ext cx="50603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3588" y="5498068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498068"/>
                <a:ext cx="50603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1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779912" y="2312876"/>
            <a:ext cx="183620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184068" y="2746398"/>
            <a:ext cx="2484276" cy="5025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619672" y="2312876"/>
            <a:ext cx="183620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951820" y="2746398"/>
            <a:ext cx="1944216" cy="5025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Sum Theorem </a:t>
            </a:r>
            <a:r>
              <a:rPr lang="en-US" dirty="0" smtClean="0">
                <a:solidFill>
                  <a:srgbClr val="00B0F0"/>
                </a:solidFill>
              </a:rPr>
              <a:t>[BR‘10]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04764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Transcript of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Need to show: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=(1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04764"/>
                <a:ext cx="8229600" cy="4997152"/>
              </a:xfrm>
              <a:blipFill rotWithShape="1">
                <a:blip r:embed="rId2"/>
                <a:stretch>
                  <a:fillRect l="-1333" t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400092" y="3717032"/>
            <a:ext cx="3024336" cy="396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53407" y="4653136"/>
            <a:ext cx="2862003" cy="356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9572" y="3248980"/>
            <a:ext cx="7884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19672" y="3717032"/>
            <a:ext cx="7200800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724257" y="4185084"/>
            <a:ext cx="7200800" cy="386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83668" y="4653136"/>
            <a:ext cx="7200800" cy="35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295636" y="5009400"/>
            <a:ext cx="4392488" cy="1155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688124" y="5217282"/>
            <a:ext cx="2916324" cy="948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04448" y="645333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25" grpId="0" animBg="1"/>
      <p:bldP spid="50" grpId="0" animBg="1"/>
      <p:bldP spid="38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we know: a protocol with communication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internal info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external info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dirty="0" smtClean="0"/>
                  <a:t> can be compressed to</a:t>
                </a:r>
              </a:p>
              <a:p>
                <a:pPr lvl="1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[BBCR’10]</a:t>
                </a:r>
              </a:p>
              <a:p>
                <a:pPr lvl="1"/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[BBCR’10]</a:t>
                </a:r>
              </a:p>
              <a:p>
                <a:pPr lvl="1"/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[Braverman’10]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Major open question: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can we compress to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[GKR, partial answer: no]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62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Information Complexity to Prove Communication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8382000" cy="4525963"/>
              </a:xfrm>
            </p:spPr>
            <p:txBody>
              <a:bodyPr/>
              <a:lstStyle/>
              <a:p>
                <a:r>
                  <a:rPr lang="en-US" dirty="0" smtClean="0"/>
                  <a:t>Internal/external info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communication</a:t>
                </a:r>
              </a:p>
              <a:p>
                <a:r>
                  <a:rPr lang="en-US" dirty="0" smtClean="0"/>
                  <a:t>Essentially the most powerful technique known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[Kerenidis,Laplante,Lerays,Roland,Xiao’12]</a:t>
                </a:r>
                <a:r>
                  <a:rPr lang="en-US" dirty="0" smtClean="0"/>
                  <a:t>: most lower bound techniques imply IC lower bounds</a:t>
                </a:r>
              </a:p>
              <a:p>
                <a:pPr marL="514350" indent="-457200"/>
                <a:r>
                  <a:rPr lang="en-US" dirty="0" smtClean="0"/>
                  <a:t>Disadvantage: hard to show incompressibility!</a:t>
                </a:r>
              </a:p>
              <a:p>
                <a:pPr marL="914400" lvl="1" indent="-457200"/>
                <a:r>
                  <a:rPr lang="en-US" dirty="0" smtClean="0"/>
                  <a:t>Must exhibit problem with low IC, high CC</a:t>
                </a:r>
              </a:p>
              <a:p>
                <a:pPr marL="914400" lvl="1" indent="-457200"/>
                <a:r>
                  <a:rPr lang="en-US" dirty="0" smtClean="0"/>
                  <a:t>But proving high CC usually proves high IC…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382000" cy="4525963"/>
              </a:xfrm>
              <a:blipFill rotWithShape="1">
                <a:blip r:embed="rId2"/>
                <a:stretch>
                  <a:fillRect l="-1673" t="-1617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6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IC to Multiple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interest in multi-player number-in-hand communication complexity</a:t>
            </a:r>
          </a:p>
          <a:p>
            <a:r>
              <a:rPr lang="en-US" dirty="0" smtClean="0"/>
              <a:t>Motivated by “big data”:</a:t>
            </a:r>
          </a:p>
          <a:p>
            <a:pPr lvl="1"/>
            <a:r>
              <a:rPr lang="en-US" dirty="0" smtClean="0"/>
              <a:t>Streaming and sketching, e.g., </a:t>
            </a:r>
            <a:r>
              <a:rPr lang="en-US" sz="2400" dirty="0" smtClean="0">
                <a:solidFill>
                  <a:srgbClr val="00B0F0"/>
                </a:solidFill>
              </a:rPr>
              <a:t>[Woodruff, Zhang ‘11,’12,’13]</a:t>
            </a:r>
          </a:p>
          <a:p>
            <a:pPr lvl="1"/>
            <a:r>
              <a:rPr lang="en-US" dirty="0" smtClean="0"/>
              <a:t>Distributed learning, e.g., </a:t>
            </a:r>
            <a:r>
              <a:rPr lang="en-US" sz="2400" dirty="0" smtClean="0">
                <a:solidFill>
                  <a:srgbClr val="00B0F0"/>
                </a:solidFill>
              </a:rPr>
              <a:t>[</a:t>
            </a:r>
            <a:r>
              <a:rPr lang="en-US" sz="2400" dirty="0" err="1" smtClean="0">
                <a:solidFill>
                  <a:srgbClr val="00B0F0"/>
                </a:solidFill>
              </a:rPr>
              <a:t>Awasthi</a:t>
            </a:r>
            <a:r>
              <a:rPr lang="en-US" sz="2400" dirty="0" smtClean="0">
                <a:solidFill>
                  <a:srgbClr val="00B0F0"/>
                </a:solidFill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</a:rPr>
              <a:t>Balcan</a:t>
            </a:r>
            <a:r>
              <a:rPr lang="en-US" sz="2400" dirty="0" smtClean="0">
                <a:solidFill>
                  <a:srgbClr val="00B0F0"/>
                </a:solidFill>
              </a:rPr>
              <a:t>, Long ‘14]</a:t>
            </a:r>
          </a:p>
        </p:txBody>
      </p:sp>
    </p:spTree>
    <p:extLst>
      <p:ext uri="{BB962C8B-B14F-4D97-AF65-F5344CB8AC3E}">
        <p14:creationId xmlns:p14="http://schemas.microsoft.com/office/powerpoint/2010/main" val="356290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IC to Multiple Players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Multi-player computation traditionally hard to analyze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[Braverman,Ellen,O.,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Pitassi,Vaikuntanathan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]: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𝑛𝑘</m:t>
                        </m:r>
                      </m:e>
                    </m:d>
                  </m:oMath>
                </a14:m>
                <a:r>
                  <a:rPr lang="en-US" dirty="0" smtClean="0"/>
                  <a:t> for Set </a:t>
                </a:r>
                <a:r>
                  <a:rPr lang="en-US" dirty="0" err="1" smtClean="0"/>
                  <a:t>Disjointness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elements,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players, private channels, NIH input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347864" y="4473116"/>
            <a:ext cx="1955620" cy="1746364"/>
            <a:chOff x="2667000" y="2163097"/>
            <a:chExt cx="3124200" cy="2789903"/>
          </a:xfrm>
        </p:grpSpPr>
        <p:sp>
          <p:nvSpPr>
            <p:cNvPr id="5" name="Oval 4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2"/>
              <a:endCxn id="5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5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2"/>
              <a:endCxn id="6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9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0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7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  <a:endCxn id="5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2"/>
              <a:endCxn id="6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  <a:endCxn id="5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6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7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7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1"/>
              <a:endCxn id="5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3"/>
              <a:endCxn id="6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5"/>
              <a:endCxn id="10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783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Complexity on Private Channels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First obstacle: secure multi-party computation</a:t>
                </a:r>
              </a:p>
              <a:p>
                <a:pPr marL="742950" lvl="2" indent="-342900"/>
                <a:r>
                  <a:rPr lang="en-US" dirty="0" smtClean="0">
                    <a:solidFill>
                      <a:srgbClr val="00B0F0"/>
                    </a:solidFill>
                  </a:rPr>
                  <a:t>[Goldreich,Micali,Wigderson’87]:</a:t>
                </a:r>
                <a:r>
                  <a:rPr lang="en-US" dirty="0" smtClean="0"/>
                  <a:t> any function can be computed with perfect information-theoretic security against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players</a:t>
                </a:r>
              </a:p>
              <a:p>
                <a:pPr marL="342900" lvl="1" indent="-342900"/>
                <a:r>
                  <a:rPr lang="en-US" dirty="0" smtClean="0"/>
                  <a:t>Solution: redefine information cost, measure both</a:t>
                </a:r>
              </a:p>
              <a:p>
                <a:pPr marL="742950" lvl="2" indent="-342900"/>
                <a:r>
                  <a:rPr lang="en-US" dirty="0" smtClean="0"/>
                  <a:t>Information a player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learns</a:t>
                </a:r>
                <a:r>
                  <a:rPr lang="en-US" dirty="0" smtClean="0"/>
                  <a:t>, and</a:t>
                </a:r>
              </a:p>
              <a:p>
                <a:pPr marL="742950" lvl="2" indent="-342900"/>
                <a:r>
                  <a:rPr lang="en-US" dirty="0" smtClean="0"/>
                  <a:t>Information a player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leaks</a:t>
                </a:r>
                <a:r>
                  <a:rPr lang="en-US" dirty="0" smtClean="0"/>
                  <a:t> to all the others.</a:t>
                </a:r>
              </a:p>
              <a:p>
                <a:pPr marL="742950" lvl="2" indent="-342900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59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24228" y="4398156"/>
            <a:ext cx="1955620" cy="1746364"/>
            <a:chOff x="2667000" y="2163097"/>
            <a:chExt cx="3124200" cy="2789903"/>
          </a:xfrm>
        </p:grpSpPr>
        <p:sp>
          <p:nvSpPr>
            <p:cNvPr id="5" name="Oval 4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2"/>
              <a:endCxn id="5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5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2"/>
              <a:endCxn id="6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9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0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7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  <a:endCxn id="5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2"/>
              <a:endCxn id="6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  <a:endCxn id="5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6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7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7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1"/>
              <a:endCxn id="5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3"/>
              <a:endCxn id="6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5"/>
              <a:endCxn id="10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c 25"/>
          <p:cNvSpPr/>
          <p:nvPr/>
        </p:nvSpPr>
        <p:spPr>
          <a:xfrm>
            <a:off x="6228184" y="5321959"/>
            <a:ext cx="756084" cy="120338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IC to Multiple Players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 </a:t>
                </a:r>
                <a:r>
                  <a:rPr lang="en-US" dirty="0" err="1" smtClean="0"/>
                  <a:t>disjointness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Input: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Output: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=∅?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Open problem:</a:t>
                </a:r>
                <a:r>
                  <a:rPr lang="en-US" dirty="0" smtClean="0"/>
                  <a:t> can we extend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gap</a:t>
                </a:r>
                <a:r>
                  <a:rPr lang="en-US" dirty="0" smtClean="0"/>
                  <a:t> set </a:t>
                </a:r>
                <a:r>
                  <a:rPr lang="en-US" dirty="0" err="1" smtClean="0"/>
                  <a:t>disjointness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First step: “purely info-theoretic” 2-party analysis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56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IC to Multiple Players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[Braverman,Ellen,O.,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Pitassi,Vaikuntanathan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] </a:t>
                </a:r>
                <a:r>
                  <a:rPr lang="en-US" dirty="0" smtClean="0"/>
                  <a:t>we show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direct sum </a:t>
                </a:r>
                <a:r>
                  <a:rPr lang="en-US" dirty="0" smtClean="0"/>
                  <a:t>for multi-party</a:t>
                </a:r>
              </a:p>
              <a:p>
                <a:pPr lvl="1"/>
                <a:r>
                  <a:rPr lang="en-US" dirty="0" smtClean="0"/>
                  <a:t>Solving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instances =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 solving one instance</a:t>
                </a:r>
              </a:p>
              <a:p>
                <a:r>
                  <a:rPr lang="en-US" dirty="0" smtClean="0"/>
                  <a:t>Does direct sum hold “across players”?</a:t>
                </a:r>
              </a:p>
              <a:p>
                <a:pPr lvl="1"/>
                <a:r>
                  <a:rPr lang="en-US" dirty="0" smtClean="0"/>
                  <a:t>Solving with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players =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 solving with 2 players?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Not always</a:t>
                </a:r>
              </a:p>
              <a:p>
                <a:r>
                  <a:rPr lang="en-US" dirty="0" smtClean="0"/>
                  <a:t>Does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compression</a:t>
                </a:r>
                <a:r>
                  <a:rPr lang="en-US" dirty="0" smtClean="0"/>
                  <a:t> work for multi-party?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93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Motivation: Communication </a:t>
            </a:r>
            <a:r>
              <a:rPr lang="en-US" dirty="0"/>
              <a:t>Complexity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2365662"/>
            <a:ext cx="6139303" cy="2286000"/>
            <a:chOff x="1371600" y="3149025"/>
            <a:chExt cx="6139303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149025"/>
              <a:ext cx="1403604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417" y="3523098"/>
              <a:ext cx="1490486" cy="1905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7333" y="4880260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33" y="4880260"/>
                <a:ext cx="55213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407" y="4880261"/>
                <a:ext cx="534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07" y="4880261"/>
                <a:ext cx="5345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0221" y="1548825"/>
                <a:ext cx="20299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200" dirty="0" smtClean="0"/>
                  <a:t> = ?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21" y="1548825"/>
                <a:ext cx="2029979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65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124200" y="2569437"/>
            <a:ext cx="2464278" cy="1122798"/>
            <a:chOff x="3124200" y="3352800"/>
            <a:chExt cx="2464278" cy="11227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24200" y="3352800"/>
              <a:ext cx="24642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124200" y="3733800"/>
              <a:ext cx="246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24200" y="4114800"/>
              <a:ext cx="24384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4200" y="4475598"/>
              <a:ext cx="2438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4343400" y="2286000"/>
            <a:ext cx="242880" cy="1828800"/>
          </a:xfrm>
          <a:custGeom>
            <a:avLst/>
            <a:gdLst>
              <a:gd name="connsiteX0" fmla="*/ 333850 w 446870"/>
              <a:gd name="connsiteY0" fmla="*/ 0 h 1995055"/>
              <a:gd name="connsiteX1" fmla="*/ 1341 w 446870"/>
              <a:gd name="connsiteY1" fmla="*/ 748146 h 1995055"/>
              <a:gd name="connsiteX2" fmla="*/ 444686 w 446870"/>
              <a:gd name="connsiteY2" fmla="*/ 1454728 h 1995055"/>
              <a:gd name="connsiteX3" fmla="*/ 139886 w 44687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70" h="1995055">
                <a:moveTo>
                  <a:pt x="333850" y="0"/>
                </a:moveTo>
                <a:cubicBezTo>
                  <a:pt x="158359" y="252845"/>
                  <a:pt x="-17132" y="505691"/>
                  <a:pt x="1341" y="748146"/>
                </a:cubicBezTo>
                <a:cubicBezTo>
                  <a:pt x="19814" y="990601"/>
                  <a:pt x="421595" y="1246910"/>
                  <a:pt x="444686" y="1454728"/>
                </a:cubicBezTo>
                <a:cubicBezTo>
                  <a:pt x="467777" y="1662546"/>
                  <a:pt x="303831" y="1828800"/>
                  <a:pt x="139886" y="1995055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199" y="5671033"/>
            <a:ext cx="7010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Yao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‘79,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“Some complexity questions related to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distributive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32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complexity extends classical information theory to the </a:t>
            </a:r>
            <a:r>
              <a:rPr lang="en-US" dirty="0" smtClean="0">
                <a:solidFill>
                  <a:srgbClr val="00B0F0"/>
                </a:solidFill>
              </a:rPr>
              <a:t>interactive</a:t>
            </a:r>
            <a:r>
              <a:rPr lang="en-US" dirty="0" smtClean="0"/>
              <a:t> setting</a:t>
            </a:r>
          </a:p>
          <a:p>
            <a:r>
              <a:rPr lang="en-US" dirty="0" smtClean="0"/>
              <a:t>Picture is much less well-understood</a:t>
            </a:r>
          </a:p>
          <a:p>
            <a:r>
              <a:rPr lang="en-US" dirty="0" smtClean="0"/>
              <a:t>Powerful tool for lower bounds</a:t>
            </a:r>
          </a:p>
          <a:p>
            <a:r>
              <a:rPr lang="en-US" dirty="0" smtClean="0"/>
              <a:t>Fascinating open problems:</a:t>
            </a:r>
          </a:p>
          <a:p>
            <a:pPr lvl="1"/>
            <a:r>
              <a:rPr lang="en-US" dirty="0" smtClean="0"/>
              <a:t>Compression</a:t>
            </a:r>
          </a:p>
          <a:p>
            <a:pPr lvl="1"/>
            <a:r>
              <a:rPr lang="en-US" dirty="0" smtClean="0"/>
              <a:t>Information complexity for multi-player computation, quantum communication, 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Motivation: Communication </a:t>
            </a:r>
            <a:r>
              <a:rPr lang="en-US" dirty="0"/>
              <a:t>Complexity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2365662"/>
            <a:ext cx="6139303" cy="2286000"/>
            <a:chOff x="1371600" y="3149025"/>
            <a:chExt cx="6139303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149025"/>
              <a:ext cx="1403604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417" y="3523098"/>
              <a:ext cx="1490486" cy="1905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7333" y="4880260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33" y="4880260"/>
                <a:ext cx="55213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407" y="4880261"/>
                <a:ext cx="534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07" y="4880261"/>
                <a:ext cx="5345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3987" y="1558561"/>
                <a:ext cx="6908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More generally: solve some task </a:t>
                </a:r>
                <a14:m>
                  <m:oMath xmlns:m="http://schemas.openxmlformats.org/officeDocument/2006/math" xmlns="">
                    <m:r>
                      <a:rPr lang="en-US" sz="3200" i="1" dirty="0" smtClean="0">
                        <a:latin typeface="Cambria Math"/>
                      </a:rPr>
                      <m:t>𝑇</m:t>
                    </m:r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</a:rPr>
                      <m:t>𝑋</m:t>
                    </m:r>
                    <m:r>
                      <a:rPr lang="en-US" sz="3200" b="0" i="1" dirty="0" smtClean="0"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latin typeface="Cambria Math"/>
                      </a:rPr>
                      <m:t>𝑌</m:t>
                    </m:r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87" y="1558561"/>
                <a:ext cx="6908366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20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124200" y="2569437"/>
            <a:ext cx="2464278" cy="1122798"/>
            <a:chOff x="3124200" y="3352800"/>
            <a:chExt cx="2464278" cy="11227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24200" y="3352800"/>
              <a:ext cx="24642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124200" y="3733800"/>
              <a:ext cx="246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24200" y="4114800"/>
              <a:ext cx="24384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4200" y="4475598"/>
              <a:ext cx="2438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4343400" y="2286000"/>
            <a:ext cx="242880" cy="1828800"/>
          </a:xfrm>
          <a:custGeom>
            <a:avLst/>
            <a:gdLst>
              <a:gd name="connsiteX0" fmla="*/ 333850 w 446870"/>
              <a:gd name="connsiteY0" fmla="*/ 0 h 1995055"/>
              <a:gd name="connsiteX1" fmla="*/ 1341 w 446870"/>
              <a:gd name="connsiteY1" fmla="*/ 748146 h 1995055"/>
              <a:gd name="connsiteX2" fmla="*/ 444686 w 446870"/>
              <a:gd name="connsiteY2" fmla="*/ 1454728 h 1995055"/>
              <a:gd name="connsiteX3" fmla="*/ 139886 w 44687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70" h="1995055">
                <a:moveTo>
                  <a:pt x="333850" y="0"/>
                </a:moveTo>
                <a:cubicBezTo>
                  <a:pt x="158359" y="252845"/>
                  <a:pt x="-17132" y="505691"/>
                  <a:pt x="1341" y="748146"/>
                </a:cubicBezTo>
                <a:cubicBezTo>
                  <a:pt x="19814" y="990601"/>
                  <a:pt x="421595" y="1246910"/>
                  <a:pt x="444686" y="1454728"/>
                </a:cubicBezTo>
                <a:cubicBezTo>
                  <a:pt x="467777" y="1662546"/>
                  <a:pt x="303831" y="1828800"/>
                  <a:pt x="139886" y="1995055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199" y="5671033"/>
            <a:ext cx="7010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Yao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‘79,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“Some complexity questions related to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distributive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18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Circuit complexity</a:t>
            </a:r>
          </a:p>
          <a:p>
            <a:pPr lvl="1"/>
            <a:r>
              <a:rPr lang="en-US" dirty="0" smtClean="0"/>
              <a:t>Streaming algorithms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1"/>
            <a:r>
              <a:rPr lang="en-US" dirty="0" smtClean="0"/>
              <a:t>Distributed computing</a:t>
            </a:r>
          </a:p>
          <a:p>
            <a:pPr lvl="1"/>
            <a:r>
              <a:rPr lang="en-US" dirty="0" smtClean="0"/>
              <a:t>Property testing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Motivation: Communication Complexity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5216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Streaming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algorithm: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Reduction from communication complexity </a:t>
            </a:r>
            <a:r>
              <a:rPr lang="en-US" dirty="0" smtClean="0">
                <a:solidFill>
                  <a:srgbClr val="00B0F0"/>
                </a:solidFill>
              </a:rPr>
              <a:t>[AMS’97]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7604" y="3239688"/>
            <a:ext cx="702078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6" y="3707740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57323" y="2303238"/>
            <a:ext cx="1152128" cy="926812"/>
            <a:chOff x="3618629" y="2312876"/>
            <a:chExt cx="1152128" cy="926812"/>
          </a:xfrm>
        </p:grpSpPr>
        <p:sp>
          <p:nvSpPr>
            <p:cNvPr id="6" name="Rectangle 5"/>
            <p:cNvSpPr/>
            <p:nvPr/>
          </p:nvSpPr>
          <p:spPr>
            <a:xfrm>
              <a:off x="3618629" y="2312876"/>
              <a:ext cx="1152128" cy="5040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algorithm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44764" y="2816932"/>
              <a:ext cx="299858" cy="422756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6036" y="2168860"/>
            <a:ext cx="357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space</a:t>
            </a:r>
          </a:p>
          <a:p>
            <a:r>
              <a:rPr lang="en-US" dirty="0" smtClean="0"/>
              <a:t>is required to approximate f(data)?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7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Streaming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algorithm: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Reduction from communication complexity </a:t>
            </a:r>
            <a:r>
              <a:rPr lang="en-US" dirty="0" smtClean="0">
                <a:solidFill>
                  <a:srgbClr val="00B0F0"/>
                </a:solidFill>
              </a:rPr>
              <a:t>[</a:t>
            </a:r>
            <a:r>
              <a:rPr lang="en-US" dirty="0" err="1" smtClean="0">
                <a:solidFill>
                  <a:srgbClr val="00B0F0"/>
                </a:solidFill>
              </a:rPr>
              <a:t>Alon</a:t>
            </a:r>
            <a:r>
              <a:rPr lang="en-US" dirty="0" smtClean="0">
                <a:solidFill>
                  <a:srgbClr val="00B0F0"/>
                </a:solidFill>
              </a:rPr>
              <a:t>, Matias, </a:t>
            </a:r>
            <a:r>
              <a:rPr lang="en-US" dirty="0" err="1" smtClean="0">
                <a:solidFill>
                  <a:srgbClr val="00B0F0"/>
                </a:solidFill>
              </a:rPr>
              <a:t>Szegedy</a:t>
            </a:r>
            <a:r>
              <a:rPr lang="en-US" dirty="0" smtClean="0">
                <a:solidFill>
                  <a:srgbClr val="00B0F0"/>
                </a:solidFill>
              </a:rPr>
              <a:t> ’99]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7604" y="3239688"/>
            <a:ext cx="702078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6" y="3707740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57323" y="2303238"/>
            <a:ext cx="1152128" cy="926812"/>
            <a:chOff x="3618629" y="2312876"/>
            <a:chExt cx="1152128" cy="926812"/>
          </a:xfrm>
        </p:grpSpPr>
        <p:sp>
          <p:nvSpPr>
            <p:cNvPr id="6" name="Rectangle 5"/>
            <p:cNvSpPr/>
            <p:nvPr/>
          </p:nvSpPr>
          <p:spPr>
            <a:xfrm>
              <a:off x="3618629" y="2312876"/>
              <a:ext cx="1152128" cy="5040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algorithm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44764" y="2816932"/>
              <a:ext cx="299858" cy="422756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3081462"/>
            <a:ext cx="795492" cy="1295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04" y="3392996"/>
            <a:ext cx="733112" cy="9369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959932" y="2240868"/>
            <a:ext cx="1296144" cy="220588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295794" y="2234003"/>
            <a:ext cx="1608354" cy="5040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17994" y="1578890"/>
            <a:ext cx="1275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State of the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algorithm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22762E-6 L 0.64809 -2.227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Advances in Communication Complexity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43292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Very successful in proving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unconditional</a:t>
                </a:r>
                <a:r>
                  <a:rPr lang="en-US" dirty="0" smtClean="0"/>
                  <a:t> lower bounds, e.g.,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set </a:t>
                </a:r>
                <a:r>
                  <a:rPr lang="en-US" dirty="0" err="1" smtClean="0"/>
                  <a:t>disjointness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[KS’92, </a:t>
                </a:r>
                <a:r>
                  <a:rPr lang="en-US" sz="2400" dirty="0" err="1" smtClean="0">
                    <a:solidFill>
                      <a:srgbClr val="00B0F0"/>
                    </a:solidFill>
                  </a:rPr>
                  <a:t>Razborov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‘92]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gap hamming distance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B0F0"/>
                    </a:solidFill>
                  </a:rPr>
                  <a:t>Chakrabarti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rgbClr val="00B0F0"/>
                    </a:solidFill>
                  </a:rPr>
                  <a:t>Regev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‘10]</a:t>
                </a:r>
              </a:p>
              <a:p>
                <a:r>
                  <a:rPr lang="en-US" dirty="0" smtClean="0"/>
                  <a:t>But stuck on some hard questions</a:t>
                </a:r>
              </a:p>
              <a:p>
                <a:pPr lvl="1"/>
                <a:r>
                  <a:rPr lang="en-US" dirty="0" smtClean="0"/>
                  <a:t>Multi-party communication complexity</a:t>
                </a:r>
              </a:p>
              <a:p>
                <a:pPr lvl="1"/>
                <a:r>
                  <a:rPr lang="en-US" dirty="0" err="1" smtClean="0"/>
                  <a:t>Karchmer-Wigderson</a:t>
                </a:r>
                <a:r>
                  <a:rPr lang="en-US" dirty="0" smtClean="0"/>
                  <a:t> games</a:t>
                </a:r>
              </a:p>
              <a:p>
                <a:r>
                  <a:rPr lang="en-US" sz="2600" dirty="0" smtClean="0">
                    <a:solidFill>
                      <a:srgbClr val="00B0F0"/>
                    </a:solidFill>
                  </a:rPr>
                  <a:t>[</a:t>
                </a:r>
                <a:r>
                  <a:rPr lang="en-US" sz="2600" dirty="0" err="1" smtClean="0">
                    <a:solidFill>
                      <a:srgbClr val="00B0F0"/>
                    </a:solidFill>
                  </a:rPr>
                  <a:t>Chakrabarty</a:t>
                </a:r>
                <a:r>
                  <a:rPr lang="en-US" sz="2600" dirty="0" smtClean="0">
                    <a:solidFill>
                      <a:srgbClr val="00B0F0"/>
                    </a:solidFill>
                  </a:rPr>
                  <a:t>, Shi, Wirth, Yao ’01], [Bar-</a:t>
                </a:r>
                <a:r>
                  <a:rPr lang="en-US" sz="2600" dirty="0" err="1" smtClean="0">
                    <a:solidFill>
                      <a:srgbClr val="00B0F0"/>
                    </a:solidFill>
                  </a:rPr>
                  <a:t>Yossef</a:t>
                </a:r>
                <a:r>
                  <a:rPr lang="en-US" sz="2600" dirty="0" smtClean="0">
                    <a:solidFill>
                      <a:srgbClr val="00B0F0"/>
                    </a:solidFill>
                  </a:rPr>
                  <a:t>, Kumar, </a:t>
                </a:r>
                <a:r>
                  <a:rPr lang="en-US" sz="2600" dirty="0" err="1" smtClean="0">
                    <a:solidFill>
                      <a:srgbClr val="00B0F0"/>
                    </a:solidFill>
                  </a:rPr>
                  <a:t>Jayram</a:t>
                </a:r>
                <a:r>
                  <a:rPr lang="en-US" sz="2600" dirty="0" smtClean="0">
                    <a:solidFill>
                      <a:srgbClr val="00B0F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B0F0"/>
                    </a:solidFill>
                  </a:rPr>
                  <a:t>Srivakumar</a:t>
                </a:r>
                <a:r>
                  <a:rPr lang="en-US" sz="2600" dirty="0" smtClean="0">
                    <a:solidFill>
                      <a:srgbClr val="00B0F0"/>
                    </a:solidFill>
                  </a:rPr>
                  <a:t> ‘04]</a:t>
                </a:r>
                <a:r>
                  <a:rPr lang="en-US" dirty="0" smtClean="0"/>
                  <a:t>: use tools from information theory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43292" cy="4525963"/>
              </a:xfrm>
              <a:blipFill rotWithShape="1">
                <a:blip r:embed="rId2"/>
                <a:stretch>
                  <a:fillRect l="-1428" t="-1617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5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Information Theory to Interactive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One-way communication:</a:t>
                </a:r>
              </a:p>
              <a:p>
                <a:pPr lvl="1"/>
                <a:r>
                  <a:rPr lang="en-US" dirty="0" smtClean="0"/>
                  <a:t>Task: send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across the channel</a:t>
                </a:r>
              </a:p>
              <a:p>
                <a:pPr lvl="1"/>
                <a:r>
                  <a:rPr lang="en-US" dirty="0" smtClean="0"/>
                  <a:t>Cost: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/>
                  <a:t> bits</a:t>
                </a:r>
              </a:p>
              <a:p>
                <a:pPr lvl="2"/>
                <a:r>
                  <a:rPr lang="en-US" dirty="0" smtClean="0"/>
                  <a:t>Shannon: in the limit over many instances</a:t>
                </a:r>
              </a:p>
              <a:p>
                <a:pPr lvl="2"/>
                <a:r>
                  <a:rPr lang="en-US" dirty="0" smtClean="0"/>
                  <a:t>Huffman: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bits for one instance</a:t>
                </a:r>
              </a:p>
              <a:p>
                <a:r>
                  <a:rPr lang="en-US" dirty="0" smtClean="0"/>
                  <a:t>Interactive computation:</a:t>
                </a:r>
              </a:p>
              <a:p>
                <a:pPr lvl="1"/>
                <a:r>
                  <a:rPr lang="en-US" dirty="0" smtClean="0"/>
                  <a:t>Task: e.g., compute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Cost?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72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2602</Words>
  <Application>Microsoft Macintosh PowerPoint</Application>
  <PresentationFormat>On-screen Show (4:3)</PresentationFormat>
  <Paragraphs>222</Paragraphs>
  <Slides>30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Information Complexity: an Overview</vt:lpstr>
      <vt:lpstr>Classical Information Theory</vt:lpstr>
      <vt:lpstr>Motivation: Communication Complexity</vt:lpstr>
      <vt:lpstr>Motivation: Communication Complexity</vt:lpstr>
      <vt:lpstr>PowerPoint Presentation</vt:lpstr>
      <vt:lpstr>Example: Streaming Lower Bounds</vt:lpstr>
      <vt:lpstr>Example: Streaming Lower Bounds</vt:lpstr>
      <vt:lpstr>Advances in Communication Complexity</vt:lpstr>
      <vt:lpstr>Extending Information Theory to Interactive Computation</vt:lpstr>
      <vt:lpstr>Information Cost</vt:lpstr>
      <vt:lpstr>Information Cost</vt:lpstr>
      <vt:lpstr>Information Cost: Basic Properties</vt:lpstr>
      <vt:lpstr>Information Cost: Basic Properties</vt:lpstr>
      <vt:lpstr>Information Cost: Basic Properties</vt:lpstr>
      <vt:lpstr>Information vs. Communication</vt:lpstr>
      <vt:lpstr>Information vs. Communication</vt:lpstr>
      <vt:lpstr>Information vs. Communication</vt:lpstr>
      <vt:lpstr>Information vs. Amortized Communication</vt:lpstr>
      <vt:lpstr>Direct Sum Theorem [BR‘10]</vt:lpstr>
      <vt:lpstr>Direct Sum Theorem [BR‘10]</vt:lpstr>
      <vt:lpstr>Direct Sum Theorem [BR‘10]</vt:lpstr>
      <vt:lpstr>Direct Sum Theorem [BR‘10]</vt:lpstr>
      <vt:lpstr>Compression</vt:lpstr>
      <vt:lpstr>Using Information Complexity to Prove Communication Lower Bounds</vt:lpstr>
      <vt:lpstr>Extending IC to Multiple Players</vt:lpstr>
      <vt:lpstr>Extending IC to Multiple Players</vt:lpstr>
      <vt:lpstr>Information Complexity on Private Channels</vt:lpstr>
      <vt:lpstr>Extending IC to Multiple Players</vt:lpstr>
      <vt:lpstr>Extending IC to Multiple Players</vt:lpstr>
      <vt:lpstr>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complexity: an Overview</dc:title>
  <dc:subject/>
  <dc:creator>Rotem</dc:creator>
  <cp:keywords/>
  <dc:description/>
  <cp:lastModifiedBy>Mike Atwell</cp:lastModifiedBy>
  <cp:revision>388</cp:revision>
  <dcterms:created xsi:type="dcterms:W3CDTF">2014-04-26T23:10:01Z</dcterms:created>
  <dcterms:modified xsi:type="dcterms:W3CDTF">2014-05-16T21:13:16Z</dcterms:modified>
  <cp:category/>
</cp:coreProperties>
</file>