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44"/>
  </p:notesMasterIdLst>
  <p:sldIdLst>
    <p:sldId id="358" r:id="rId2"/>
    <p:sldId id="381" r:id="rId3"/>
    <p:sldId id="382" r:id="rId4"/>
    <p:sldId id="496" r:id="rId5"/>
    <p:sldId id="465" r:id="rId6"/>
    <p:sldId id="466" r:id="rId7"/>
    <p:sldId id="467" r:id="rId8"/>
    <p:sldId id="497" r:id="rId9"/>
    <p:sldId id="472" r:id="rId10"/>
    <p:sldId id="475" r:id="rId11"/>
    <p:sldId id="498" r:id="rId12"/>
    <p:sldId id="442" r:id="rId13"/>
    <p:sldId id="443" r:id="rId14"/>
    <p:sldId id="499" r:id="rId15"/>
    <p:sldId id="503" r:id="rId16"/>
    <p:sldId id="482" r:id="rId17"/>
    <p:sldId id="504" r:id="rId18"/>
    <p:sldId id="450" r:id="rId19"/>
    <p:sldId id="451" r:id="rId20"/>
    <p:sldId id="474" r:id="rId21"/>
    <p:sldId id="390" r:id="rId22"/>
    <p:sldId id="437" r:id="rId23"/>
    <p:sldId id="449" r:id="rId24"/>
    <p:sldId id="463" r:id="rId25"/>
    <p:sldId id="464" r:id="rId26"/>
    <p:sldId id="509" r:id="rId27"/>
    <p:sldId id="510" r:id="rId28"/>
    <p:sldId id="505" r:id="rId29"/>
    <p:sldId id="506" r:id="rId30"/>
    <p:sldId id="507" r:id="rId31"/>
    <p:sldId id="508" r:id="rId32"/>
    <p:sldId id="447" r:id="rId33"/>
    <p:sldId id="448" r:id="rId34"/>
    <p:sldId id="357" r:id="rId35"/>
    <p:sldId id="420" r:id="rId36"/>
    <p:sldId id="476" r:id="rId37"/>
    <p:sldId id="477" r:id="rId38"/>
    <p:sldId id="478" r:id="rId39"/>
    <p:sldId id="479" r:id="rId40"/>
    <p:sldId id="480" r:id="rId41"/>
    <p:sldId id="502" r:id="rId42"/>
    <p:sldId id="501" r:id="rId43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E3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9930" autoAdjust="0"/>
    <p:restoredTop sz="94660"/>
  </p:normalViewPr>
  <p:slideViewPr>
    <p:cSldViewPr snapToGrid="0">
      <p:cViewPr>
        <p:scale>
          <a:sx n="120" d="100"/>
          <a:sy n="120" d="100"/>
        </p:scale>
        <p:origin x="-4000" y="-544"/>
      </p:cViewPr>
      <p:guideLst>
        <p:guide orient="horz" pos="2160"/>
        <p:guide pos="373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esProps" Target="presProps.xml"/><Relationship Id="rId47" Type="http://schemas.openxmlformats.org/officeDocument/2006/relationships/viewProps" Target="viewProps.xml"/><Relationship Id="rId48" Type="http://schemas.openxmlformats.org/officeDocument/2006/relationships/theme" Target="theme/theme1.xml"/><Relationship Id="rId49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notesMaster" Target="notesMasters/notesMaster1.xml"/><Relationship Id="rId45" Type="http://schemas.openxmlformats.org/officeDocument/2006/relationships/printerSettings" Target="printerSettings/printerSettings1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pPr>
              <a:defRPr/>
            </a:pPr>
            <a:fld id="{917721D2-95FF-4540-B802-58B095D54B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4821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bit pipe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480FED-810F-4154-AFC4-53AA8A23E44D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7721D2-95FF-4540-B802-58B095D54BE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5477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7721D2-95FF-4540-B802-58B095D54BE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5477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Nevertheless, these bounds are tight in the sense that there exists network scenarios where there indeed is and equivalence with this model.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480FED-810F-4154-AFC4-53AA8A23E44D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599FD-28F5-A743-B43B-C39FD86931E4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9583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7721D2-95FF-4540-B802-58B095D54BE6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8875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7721D2-95FF-4540-B802-58B095D54BE6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5477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7721D2-95FF-4540-B802-58B095D54BE6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5477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 flipV="1">
            <a:off x="0" y="0"/>
            <a:ext cx="9144000" cy="1181100"/>
          </a:xfrm>
          <a:prstGeom prst="rect">
            <a:avLst/>
          </a:prstGeom>
          <a:gradFill rotWithShape="0">
            <a:gsLst>
              <a:gs pos="0">
                <a:srgbClr val="CCECFF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algn="ctr">
              <a:spcBef>
                <a:spcPct val="20000"/>
              </a:spcBef>
              <a:buFontTx/>
              <a:buChar char="ï"/>
              <a:defRPr/>
            </a:pPr>
            <a:endParaRPr lang="en-US" sz="1000"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5676900"/>
            <a:ext cx="9144000" cy="11811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CCEC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  <a:ea typeface="+mn-ea"/>
              <a:cs typeface="+mn-cs"/>
            </a:endParaRPr>
          </a:p>
        </p:txBody>
      </p:sp>
      <p:pic>
        <p:nvPicPr>
          <p:cNvPr id="4" name="Picture 4" descr="DARPA50th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95250" y="0"/>
            <a:ext cx="1154113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IPTO_logo_hiRes_4-lightBkgnd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926388" y="112713"/>
            <a:ext cx="10604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FF869A-1702-C944-8F5C-48A0D13F61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2738" y="136525"/>
            <a:ext cx="2024062" cy="60102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8963" y="136525"/>
            <a:ext cx="5921375" cy="60102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9ED644-0AC3-8640-B203-5BF1BC8989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52F0DC-0217-2A47-8214-8956D85ECD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B9E8CC-ED2F-2F49-AB3A-0EAEE7AF76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CF07DF-A955-074F-A4B4-456C8C7A29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8963" y="1060450"/>
            <a:ext cx="3971925" cy="5086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3288" y="1060450"/>
            <a:ext cx="3973512" cy="5086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FEBC6A-BB10-AF43-A859-CD0AAA1FDE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9857A2-FC21-484A-8BA1-19543CC6BE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187A88-C24A-8944-BF26-136FB272F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26665F-4804-3344-AEF2-506F0DADCD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91FA6D-8F33-0043-AB36-42E5AC47AD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950078-4D3C-564F-8B8D-2C2FAFA35B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5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950913" y="136525"/>
            <a:ext cx="72215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588963" y="1060450"/>
            <a:ext cx="8097837" cy="508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319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" y="63309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000">
                <a:latin typeface="Times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319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01975" y="6348413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000">
                <a:latin typeface="Times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319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92900" y="6548438"/>
            <a:ext cx="2365375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000"/>
            </a:lvl1pPr>
          </a:lstStyle>
          <a:p>
            <a:pPr>
              <a:defRPr/>
            </a:pPr>
            <a:fld id="{0992B9BA-9F29-464B-AF5E-BFCCC9F803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6" descr="rlelogo_top.gif"/>
          <p:cNvPicPr>
            <a:picLocks noChangeAspect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322263" y="6262688"/>
            <a:ext cx="3022600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7"/>
          <p:cNvPicPr>
            <a:picLocks noChangeAspect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8001000" y="6273800"/>
            <a:ext cx="6858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Straight Connector 13"/>
          <p:cNvCxnSpPr>
            <a:cxnSpLocks noChangeShapeType="1"/>
          </p:cNvCxnSpPr>
          <p:nvPr userDrawn="1"/>
        </p:nvCxnSpPr>
        <p:spPr bwMode="auto">
          <a:xfrm>
            <a:off x="457200" y="779463"/>
            <a:ext cx="8229600" cy="1587"/>
          </a:xfrm>
          <a:prstGeom prst="line">
            <a:avLst/>
          </a:prstGeom>
          <a:noFill/>
          <a:ln w="76200" cmpd="tri">
            <a:solidFill>
              <a:srgbClr val="FF00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</p:sldLayoutIdLst>
  <p:hf hdr="0" ftr="0" dt="0"/>
  <p:txStyles>
    <p:titleStyle>
      <a:lvl1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pitchFamily="34" charset="0"/>
          <a:ea typeface="ＭＳ Ｐゴシック" charset="-128"/>
          <a:cs typeface="ＭＳ Ｐゴシック" charset="-128"/>
        </a:defRPr>
      </a:lvl5pPr>
      <a:lvl6pPr marL="457200" algn="ctr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pitchFamily="34" charset="0"/>
        </a:defRPr>
      </a:lvl6pPr>
      <a:lvl7pPr marL="914400" algn="ctr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pitchFamily="34" charset="0"/>
        </a:defRPr>
      </a:lvl7pPr>
      <a:lvl8pPr marL="1371600" algn="ctr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pitchFamily="34" charset="0"/>
        </a:defRPr>
      </a:lvl8pPr>
      <a:lvl9pPr marL="1828800" algn="ctr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Relationship Id="rId3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8.png"/><Relationship Id="rId3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Relationship Id="rId3" Type="http://schemas.openxmlformats.org/officeDocument/2006/relationships/image" Target="../media/image4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Relationship Id="rId3" Type="http://schemas.openxmlformats.org/officeDocument/2006/relationships/image" Target="../media/image4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3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5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6.png"/><Relationship Id="rId3" Type="http://schemas.openxmlformats.org/officeDocument/2006/relationships/image" Target="../media/image4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4" Type="http://schemas.openxmlformats.org/officeDocument/2006/relationships/image" Target="../media/image50.png"/><Relationship Id="rId5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4" Type="http://schemas.openxmlformats.org/officeDocument/2006/relationships/image" Target="../media/image54.png"/><Relationship Id="rId5" Type="http://schemas.openxmlformats.org/officeDocument/2006/relationships/image" Target="../media/image55.png"/><Relationship Id="rId6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png"/><Relationship Id="rId3" Type="http://schemas.openxmlformats.org/officeDocument/2006/relationships/image" Target="../media/image58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0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4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17.emf"/><Relationship Id="rId20" Type="http://schemas.openxmlformats.org/officeDocument/2006/relationships/image" Target="../media/image27.emf"/><Relationship Id="rId21" Type="http://schemas.openxmlformats.org/officeDocument/2006/relationships/image" Target="../media/image28.emf"/><Relationship Id="rId22" Type="http://schemas.openxmlformats.org/officeDocument/2006/relationships/image" Target="../media/image29.emf"/><Relationship Id="rId23" Type="http://schemas.openxmlformats.org/officeDocument/2006/relationships/image" Target="../media/image30.emf"/><Relationship Id="rId24" Type="http://schemas.openxmlformats.org/officeDocument/2006/relationships/image" Target="../media/image31.emf"/><Relationship Id="rId25" Type="http://schemas.openxmlformats.org/officeDocument/2006/relationships/image" Target="../media/image32.emf"/><Relationship Id="rId10" Type="http://schemas.openxmlformats.org/officeDocument/2006/relationships/image" Target="../media/image18.emf"/><Relationship Id="rId11" Type="http://schemas.openxmlformats.org/officeDocument/2006/relationships/image" Target="../media/image19.emf"/><Relationship Id="rId12" Type="http://schemas.openxmlformats.org/officeDocument/2006/relationships/image" Target="../media/image20.emf"/><Relationship Id="rId13" Type="http://schemas.openxmlformats.org/officeDocument/2006/relationships/image" Target="../media/image21.emf"/><Relationship Id="rId14" Type="http://schemas.openxmlformats.org/officeDocument/2006/relationships/image" Target="../media/image8.emf"/><Relationship Id="rId15" Type="http://schemas.openxmlformats.org/officeDocument/2006/relationships/image" Target="../media/image22.emf"/><Relationship Id="rId16" Type="http://schemas.openxmlformats.org/officeDocument/2006/relationships/image" Target="../media/image23.emf"/><Relationship Id="rId17" Type="http://schemas.openxmlformats.org/officeDocument/2006/relationships/image" Target="../media/image24.emf"/><Relationship Id="rId18" Type="http://schemas.openxmlformats.org/officeDocument/2006/relationships/image" Target="../media/image25.emf"/><Relationship Id="rId19" Type="http://schemas.openxmlformats.org/officeDocument/2006/relationships/image" Target="../media/image26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Relationship Id="rId3" Type="http://schemas.openxmlformats.org/officeDocument/2006/relationships/image" Target="../media/image11.emf"/><Relationship Id="rId4" Type="http://schemas.openxmlformats.org/officeDocument/2006/relationships/image" Target="../media/image12.emf"/><Relationship Id="rId5" Type="http://schemas.openxmlformats.org/officeDocument/2006/relationships/image" Target="../media/image13.emf"/><Relationship Id="rId6" Type="http://schemas.openxmlformats.org/officeDocument/2006/relationships/image" Target="../media/image14.emf"/><Relationship Id="rId7" Type="http://schemas.openxmlformats.org/officeDocument/2006/relationships/image" Target="../media/image15.emf"/><Relationship Id="rId8" Type="http://schemas.openxmlformats.org/officeDocument/2006/relationships/image" Target="../media/image16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On the interaction between network coding and the physical layer - information theoretic results and a case study</a:t>
            </a:r>
          </a:p>
        </p:txBody>
      </p:sp>
      <p:sp>
        <p:nvSpPr>
          <p:cNvPr id="16387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dirty="0"/>
              <a:t>Muriel </a:t>
            </a:r>
            <a:r>
              <a:rPr lang="en-US" sz="2800" dirty="0" err="1" smtClean="0"/>
              <a:t>Médard</a:t>
            </a:r>
            <a:r>
              <a:rPr lang="en-US" sz="2800" dirty="0" smtClean="0"/>
              <a:t>.</a:t>
            </a:r>
          </a:p>
          <a:p>
            <a:endParaRPr lang="en-US" sz="2800" dirty="0" smtClean="0"/>
          </a:p>
          <a:p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/>
              <a:t/>
            </a:r>
            <a:br>
              <a:rPr lang="en-US" sz="2800" dirty="0"/>
            </a:b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SNR in the Network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17742" y="6357944"/>
            <a:ext cx="2365375" cy="279400"/>
          </a:xfrm>
        </p:spPr>
        <p:txBody>
          <a:bodyPr/>
          <a:lstStyle/>
          <a:p>
            <a:pPr>
              <a:defRPr/>
            </a:pPr>
            <a:fld id="{7CB9E8CC-ED2F-2F49-AB3A-0EAEE7AF760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155" y="1048355"/>
            <a:ext cx="5373987" cy="5086350"/>
          </a:xfrm>
        </p:spPr>
        <p:txBody>
          <a:bodyPr/>
          <a:lstStyle/>
          <a:p>
            <a:pPr eaLnBrk="1" hangingPunct="1"/>
            <a:r>
              <a:rPr lang="en-US" sz="1800" dirty="0" smtClean="0"/>
              <a:t>High </a:t>
            </a:r>
            <a:r>
              <a:rPr lang="en-US" sz="1800" dirty="0"/>
              <a:t>SNR in a link</a:t>
            </a:r>
          </a:p>
          <a:p>
            <a:pPr lvl="1" eaLnBrk="1" hangingPunct="1"/>
            <a:r>
              <a:rPr lang="en-US" sz="1800" dirty="0" smtClean="0"/>
              <a:t>Small </a:t>
            </a:r>
            <a:r>
              <a:rPr lang="en-US" sz="1800" dirty="0"/>
              <a:t>n</a:t>
            </a:r>
            <a:r>
              <a:rPr lang="en-US" sz="1800" dirty="0" smtClean="0"/>
              <a:t>oise </a:t>
            </a:r>
          </a:p>
          <a:p>
            <a:pPr lvl="1" eaLnBrk="1" hangingPunct="1"/>
            <a:r>
              <a:rPr lang="en-US" sz="1800" dirty="0" smtClean="0"/>
              <a:t>Large </a:t>
            </a:r>
            <a:r>
              <a:rPr lang="en-US" sz="1800" dirty="0"/>
              <a:t>gain</a:t>
            </a:r>
          </a:p>
          <a:p>
            <a:pPr lvl="1" eaLnBrk="1" hangingPunct="1"/>
            <a:r>
              <a:rPr lang="en-US" sz="1800" dirty="0"/>
              <a:t>Large transmit </a:t>
            </a:r>
            <a:r>
              <a:rPr lang="en-US" sz="1800" dirty="0" smtClean="0"/>
              <a:t>power</a:t>
            </a:r>
            <a:endParaRPr lang="en-US" sz="1800" dirty="0"/>
          </a:p>
          <a:p>
            <a:pPr eaLnBrk="1" hangingPunct="1"/>
            <a:r>
              <a:rPr lang="en-US" sz="1800" dirty="0" smtClean="0"/>
              <a:t>When gains grow with fixed ratio of their logarithms, local high-SNR MAC decomposition holds approximately for multicast connections:</a:t>
            </a:r>
          </a:p>
          <a:p>
            <a:pPr lvl="1" eaLnBrk="1" hangingPunct="1"/>
            <a:r>
              <a:rPr lang="en-US" sz="1500" dirty="0"/>
              <a:t>E</a:t>
            </a:r>
            <a:r>
              <a:rPr lang="en-US" sz="1500" dirty="0" smtClean="0"/>
              <a:t>dges and </a:t>
            </a:r>
            <a:r>
              <a:rPr lang="en-US" sz="1500" dirty="0" err="1" smtClean="0"/>
              <a:t>hyperedges</a:t>
            </a:r>
            <a:r>
              <a:rPr lang="en-US" sz="1500" dirty="0" smtClean="0"/>
              <a:t> are approximately sufficient</a:t>
            </a:r>
          </a:p>
          <a:p>
            <a:pPr lvl="1" eaLnBrk="1" hangingPunct="1"/>
            <a:r>
              <a:rPr lang="en-US" sz="1500" dirty="0" smtClean="0"/>
              <a:t>Holds for arbitrary connections, not just multicast</a:t>
            </a:r>
          </a:p>
          <a:p>
            <a:pPr eaLnBrk="1" hangingPunct="1"/>
            <a:r>
              <a:rPr lang="en-US" sz="1800" dirty="0" smtClean="0"/>
              <a:t>When transmit power grows, amplify and forward at intermediate nodes provides asymptotically multicast capacity – entire network becomes a single MAC, possibly with ISI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2366" y="4962072"/>
            <a:ext cx="84787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 smtClean="0"/>
              <a:t>Avestimehr</a:t>
            </a:r>
            <a:r>
              <a:rPr lang="en-US" sz="1000" dirty="0"/>
              <a:t>, </a:t>
            </a:r>
            <a:r>
              <a:rPr lang="en-US" sz="1000" dirty="0" err="1" smtClean="0"/>
              <a:t>Diggavi</a:t>
            </a:r>
            <a:r>
              <a:rPr lang="en-US" sz="1000" dirty="0"/>
              <a:t>, </a:t>
            </a:r>
            <a:r>
              <a:rPr lang="en-US" sz="1000" dirty="0" err="1" smtClean="0"/>
              <a:t>Tse</a:t>
            </a:r>
            <a:r>
              <a:rPr lang="en-US" sz="1000" dirty="0"/>
              <a:t>, “A </a:t>
            </a:r>
            <a:r>
              <a:rPr lang="en-US" sz="1000" dirty="0" smtClean="0"/>
              <a:t>deterministic approach </a:t>
            </a:r>
            <a:r>
              <a:rPr lang="en-US" sz="1000" dirty="0"/>
              <a:t>to wireless relay networks,” in </a:t>
            </a:r>
            <a:r>
              <a:rPr lang="en-US" sz="1000" i="1" dirty="0" err="1" smtClean="0"/>
              <a:t>Allerton</a:t>
            </a:r>
            <a:r>
              <a:rPr lang="en-US" sz="1000" i="1" dirty="0" smtClean="0"/>
              <a:t> 2007</a:t>
            </a:r>
            <a:endParaRPr lang="en-US" sz="1000" i="1" dirty="0"/>
          </a:p>
          <a:p>
            <a:r>
              <a:rPr lang="en-US" sz="1000" dirty="0" err="1"/>
              <a:t>Avestimehr</a:t>
            </a:r>
            <a:r>
              <a:rPr lang="en-US" sz="1000" dirty="0"/>
              <a:t>, </a:t>
            </a:r>
            <a:r>
              <a:rPr lang="en-US" sz="1000" dirty="0" err="1"/>
              <a:t>Diggavi</a:t>
            </a:r>
            <a:r>
              <a:rPr lang="en-US" sz="1000" dirty="0"/>
              <a:t>, </a:t>
            </a:r>
            <a:r>
              <a:rPr lang="en-US" sz="1000" dirty="0" err="1" smtClean="0"/>
              <a:t>Tse</a:t>
            </a:r>
            <a:r>
              <a:rPr lang="en-US" sz="1000" dirty="0" smtClean="0"/>
              <a:t>, “</a:t>
            </a:r>
            <a:r>
              <a:rPr lang="en-US" sz="1000" dirty="0"/>
              <a:t>Wireless network information flow,” </a:t>
            </a:r>
            <a:r>
              <a:rPr lang="en-US" sz="1000" i="1" dirty="0" err="1" smtClean="0"/>
              <a:t>Allerton</a:t>
            </a:r>
            <a:r>
              <a:rPr lang="en-US" sz="1000" i="1" dirty="0" smtClean="0"/>
              <a:t> 2007</a:t>
            </a:r>
            <a:endParaRPr lang="en-US" sz="1000" dirty="0"/>
          </a:p>
          <a:p>
            <a:r>
              <a:rPr lang="en-US" sz="1000" dirty="0" err="1"/>
              <a:t>Avestimehr</a:t>
            </a:r>
            <a:r>
              <a:rPr lang="en-US" sz="1000" dirty="0"/>
              <a:t>, </a:t>
            </a:r>
            <a:r>
              <a:rPr lang="en-US" sz="1000" dirty="0" err="1"/>
              <a:t>Diggavi</a:t>
            </a:r>
            <a:r>
              <a:rPr lang="en-US" sz="1000" dirty="0"/>
              <a:t>, </a:t>
            </a:r>
            <a:r>
              <a:rPr lang="en-US" sz="1000" dirty="0" err="1" smtClean="0"/>
              <a:t>Tse</a:t>
            </a:r>
            <a:r>
              <a:rPr lang="en-US" sz="1000" dirty="0" smtClean="0"/>
              <a:t>, “</a:t>
            </a:r>
            <a:r>
              <a:rPr lang="en-US" sz="1000" dirty="0"/>
              <a:t>Wireless network information flow: a deterministic approach,</a:t>
            </a:r>
            <a:r>
              <a:rPr lang="en-US" sz="1000" dirty="0" smtClean="0"/>
              <a:t>” </a:t>
            </a:r>
            <a:r>
              <a:rPr lang="en-US" sz="1000" i="1" dirty="0" smtClean="0"/>
              <a:t>IEEE Trans. Info. </a:t>
            </a:r>
            <a:r>
              <a:rPr lang="en-US" sz="1000" i="1" dirty="0"/>
              <a:t>Theory</a:t>
            </a:r>
            <a:r>
              <a:rPr lang="en-US" sz="1000" dirty="0"/>
              <a:t>, vol. 57, no. 4, April </a:t>
            </a:r>
            <a:r>
              <a:rPr lang="en-US" sz="1000" dirty="0" smtClean="0"/>
              <a:t>2011</a:t>
            </a:r>
          </a:p>
          <a:p>
            <a:r>
              <a:rPr lang="en-US" sz="1000" dirty="0" smtClean="0"/>
              <a:t>Kim, </a:t>
            </a:r>
            <a:r>
              <a:rPr lang="en-US" sz="1000" dirty="0"/>
              <a:t>M.,  “Algebraic Network Coding Approach to Deterministic Wireless Relay Network”, </a:t>
            </a:r>
            <a:r>
              <a:rPr lang="en-US" sz="1000" i="1" dirty="0" err="1" smtClean="0"/>
              <a:t>Allerton</a:t>
            </a:r>
            <a:r>
              <a:rPr lang="en-US" sz="1000" i="1" dirty="0"/>
              <a:t> </a:t>
            </a:r>
            <a:r>
              <a:rPr lang="en-US" sz="1000" i="1" dirty="0" smtClean="0"/>
              <a:t>2010 </a:t>
            </a:r>
          </a:p>
          <a:p>
            <a:endParaRPr lang="en-US" sz="1000" dirty="0" smtClean="0"/>
          </a:p>
          <a:p>
            <a:endParaRPr lang="en-US" sz="1000" dirty="0"/>
          </a:p>
        </p:txBody>
      </p:sp>
      <p:sp>
        <p:nvSpPr>
          <p:cNvPr id="22" name="TextBox 21"/>
          <p:cNvSpPr txBox="1"/>
          <p:nvPr/>
        </p:nvSpPr>
        <p:spPr>
          <a:xfrm>
            <a:off x="162197" y="5578934"/>
            <a:ext cx="88396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sz="1000" dirty="0" err="1" smtClean="0"/>
              <a:t>Maric</a:t>
            </a:r>
            <a:r>
              <a:rPr lang="en-US" sz="1000" dirty="0"/>
              <a:t>, </a:t>
            </a:r>
            <a:r>
              <a:rPr lang="en-US" sz="1000" dirty="0" smtClean="0"/>
              <a:t>Goldsmith, M</a:t>
            </a:r>
            <a:r>
              <a:rPr lang="en-US" sz="1000" dirty="0"/>
              <a:t>., “Analog Network Coding in the High SNR Regime”, </a:t>
            </a:r>
            <a:r>
              <a:rPr lang="en-US" sz="1000" i="1" dirty="0" smtClean="0"/>
              <a:t>ITA 2010 </a:t>
            </a:r>
          </a:p>
          <a:p>
            <a:pPr marL="0" lvl="1"/>
            <a:r>
              <a:rPr lang="en-US" sz="1000" dirty="0" err="1" smtClean="0"/>
              <a:t>Maric</a:t>
            </a:r>
            <a:r>
              <a:rPr lang="en-US" sz="1000" dirty="0"/>
              <a:t>, Goldsmith</a:t>
            </a:r>
            <a:r>
              <a:rPr lang="en-US" sz="1000" dirty="0" smtClean="0"/>
              <a:t>, M</a:t>
            </a:r>
            <a:r>
              <a:rPr lang="en-US" sz="1000" dirty="0"/>
              <a:t>., “Analog Network Coding in the High-SNR Regime”, </a:t>
            </a:r>
            <a:r>
              <a:rPr lang="en-US" sz="1000" i="1" dirty="0"/>
              <a:t>IEEE Wireless Network Coding Workshop </a:t>
            </a:r>
            <a:r>
              <a:rPr lang="en-US" sz="1000" i="1" dirty="0" smtClean="0"/>
              <a:t>2010</a:t>
            </a:r>
            <a:endParaRPr lang="en-US" sz="1000" dirty="0" smtClean="0"/>
          </a:p>
          <a:p>
            <a:pPr marL="0" lvl="1"/>
            <a:r>
              <a:rPr lang="en-US" sz="1000" dirty="0" err="1" smtClean="0"/>
              <a:t>Maric</a:t>
            </a:r>
            <a:r>
              <a:rPr lang="en-US" sz="1000" dirty="0"/>
              <a:t>, </a:t>
            </a:r>
            <a:r>
              <a:rPr lang="en-US" sz="1000" dirty="0" smtClean="0"/>
              <a:t>Goldsmith, M</a:t>
            </a:r>
            <a:r>
              <a:rPr lang="en-US" sz="1000" dirty="0"/>
              <a:t>., “</a:t>
            </a:r>
            <a:r>
              <a:rPr lang="en-US" sz="1000" dirty="0" err="1"/>
              <a:t>Multihop</a:t>
            </a:r>
            <a:r>
              <a:rPr lang="en-US" sz="1000" dirty="0"/>
              <a:t> Analog Network Coding via Amplify-and-Forward: The High SNR Regime”, </a:t>
            </a:r>
            <a:r>
              <a:rPr lang="en-US" sz="1000" i="1" dirty="0"/>
              <a:t>IEEE </a:t>
            </a:r>
            <a:r>
              <a:rPr lang="en-US" sz="1000" i="1" dirty="0" smtClean="0"/>
              <a:t>Trans. Info. </a:t>
            </a:r>
            <a:r>
              <a:rPr lang="en-US" sz="1000" i="1" dirty="0"/>
              <a:t>Theory</a:t>
            </a:r>
            <a:r>
              <a:rPr lang="en-US" sz="1000" dirty="0"/>
              <a:t>, vol. 58, no. 2, </a:t>
            </a:r>
            <a:r>
              <a:rPr lang="en-US" sz="1000" dirty="0" smtClean="0"/>
              <a:t> 2012</a:t>
            </a:r>
          </a:p>
          <a:p>
            <a:r>
              <a:rPr lang="en-US" sz="1000" dirty="0" err="1" smtClean="0"/>
              <a:t>Xu</a:t>
            </a:r>
            <a:r>
              <a:rPr lang="en-US" sz="1000" dirty="0"/>
              <a:t>, </a:t>
            </a:r>
            <a:r>
              <a:rPr lang="en-US" sz="1000" dirty="0" err="1"/>
              <a:t>Yeh</a:t>
            </a:r>
            <a:r>
              <a:rPr lang="en-US" sz="1000" dirty="0"/>
              <a:t>, </a:t>
            </a:r>
            <a:r>
              <a:rPr lang="en-US" sz="1000" dirty="0" smtClean="0"/>
              <a:t>M</a:t>
            </a:r>
            <a:r>
              <a:rPr lang="en-US" sz="1000" dirty="0"/>
              <a:t>. “Approaching Gaussian Relay Network Capacity in the High SNR Regime: End-to-End Lattice Codes”, accepted to </a:t>
            </a:r>
            <a:r>
              <a:rPr lang="en-US" sz="1000" i="1" dirty="0"/>
              <a:t>WCNC </a:t>
            </a:r>
            <a:r>
              <a:rPr lang="en-US" sz="1000" i="1" dirty="0" smtClean="0"/>
              <a:t>2014.</a:t>
            </a:r>
            <a:r>
              <a:rPr lang="en-US" sz="1000" dirty="0" smtClean="0"/>
              <a:t> </a:t>
            </a:r>
            <a:endParaRPr lang="en-US" sz="1000" dirty="0"/>
          </a:p>
        </p:txBody>
      </p:sp>
      <p:grpSp>
        <p:nvGrpSpPr>
          <p:cNvPr id="111" name="Group 110"/>
          <p:cNvGrpSpPr/>
          <p:nvPr/>
        </p:nvGrpSpPr>
        <p:grpSpPr>
          <a:xfrm>
            <a:off x="5666380" y="1244555"/>
            <a:ext cx="2764001" cy="1951007"/>
            <a:chOff x="5170475" y="915564"/>
            <a:chExt cx="3738880" cy="2438400"/>
          </a:xfrm>
        </p:grpSpPr>
        <p:sp>
          <p:nvSpPr>
            <p:cNvPr id="65" name="Cloud 64"/>
            <p:cNvSpPr/>
            <p:nvPr/>
          </p:nvSpPr>
          <p:spPr>
            <a:xfrm>
              <a:off x="5170475" y="915564"/>
              <a:ext cx="3738880" cy="2438400"/>
            </a:xfrm>
            <a:prstGeom prst="cloud">
              <a:avLst/>
            </a:prstGeom>
            <a:solidFill>
              <a:schemeClr val="bg1">
                <a:lumMod val="85000"/>
                <a:alpha val="24000"/>
              </a:schemeClr>
            </a:solidFill>
            <a:ln>
              <a:solidFill>
                <a:schemeClr val="tx1">
                  <a:alpha val="59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2" name="Group 81"/>
            <p:cNvGrpSpPr/>
            <p:nvPr/>
          </p:nvGrpSpPr>
          <p:grpSpPr>
            <a:xfrm>
              <a:off x="5919416" y="1321964"/>
              <a:ext cx="1120014" cy="891465"/>
              <a:chOff x="5919415" y="1321964"/>
              <a:chExt cx="2032000" cy="1544320"/>
            </a:xfrm>
          </p:grpSpPr>
          <p:sp>
            <p:nvSpPr>
              <p:cNvPr id="66" name="Cloud 65"/>
              <p:cNvSpPr/>
              <p:nvPr/>
            </p:nvSpPr>
            <p:spPr>
              <a:xfrm rot="10800000">
                <a:off x="5919415" y="1321964"/>
                <a:ext cx="2032000" cy="1544320"/>
              </a:xfrm>
              <a:prstGeom prst="cloud">
                <a:avLst/>
              </a:prstGeom>
              <a:solidFill>
                <a:schemeClr val="bg1"/>
              </a:solidFill>
              <a:ln>
                <a:solidFill>
                  <a:schemeClr val="tx1">
                    <a:alpha val="54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7" name="Straight Arrow Connector 66"/>
              <p:cNvCxnSpPr/>
              <p:nvPr/>
            </p:nvCxnSpPr>
            <p:spPr>
              <a:xfrm rot="16200000" flipV="1">
                <a:off x="7371712" y="1885019"/>
                <a:ext cx="348926" cy="186366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Arrow Connector 67"/>
              <p:cNvCxnSpPr>
                <a:stCxn id="72" idx="2"/>
                <a:endCxn id="73" idx="6"/>
              </p:cNvCxnSpPr>
              <p:nvPr/>
            </p:nvCxnSpPr>
            <p:spPr>
              <a:xfrm flipH="1">
                <a:off x="6569655" y="1728364"/>
                <a:ext cx="812800" cy="40640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Arrow Connector 68"/>
              <p:cNvCxnSpPr/>
              <p:nvPr/>
            </p:nvCxnSpPr>
            <p:spPr>
              <a:xfrm flipH="1" flipV="1">
                <a:off x="6047624" y="2032003"/>
                <a:ext cx="372533" cy="13179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Arrow Connector 69"/>
              <p:cNvCxnSpPr/>
              <p:nvPr/>
            </p:nvCxnSpPr>
            <p:spPr>
              <a:xfrm rot="5400000" flipH="1" flipV="1">
                <a:off x="7034734" y="2411269"/>
                <a:ext cx="308286" cy="423903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" name="Oval 70"/>
              <p:cNvSpPr/>
              <p:nvPr/>
            </p:nvSpPr>
            <p:spPr>
              <a:xfrm>
                <a:off x="7382455" y="2378604"/>
                <a:ext cx="162560" cy="162560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/>
              </a:p>
            </p:txBody>
          </p:sp>
          <p:sp>
            <p:nvSpPr>
              <p:cNvPr id="72" name="Oval 71"/>
              <p:cNvSpPr/>
              <p:nvPr/>
            </p:nvSpPr>
            <p:spPr>
              <a:xfrm>
                <a:off x="7382455" y="1647084"/>
                <a:ext cx="162560" cy="162560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6407095" y="2053484"/>
                <a:ext cx="162560" cy="162560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4" name="Straight Arrow Connector 73"/>
              <p:cNvCxnSpPr>
                <a:stCxn id="71" idx="1"/>
                <a:endCxn id="73" idx="5"/>
              </p:cNvCxnSpPr>
              <p:nvPr/>
            </p:nvCxnSpPr>
            <p:spPr>
              <a:xfrm flipH="1" flipV="1">
                <a:off x="6545849" y="2192238"/>
                <a:ext cx="860412" cy="210172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Arrow Connector 74"/>
              <p:cNvCxnSpPr/>
              <p:nvPr/>
            </p:nvCxnSpPr>
            <p:spPr>
              <a:xfrm flipH="1">
                <a:off x="7124100" y="1790098"/>
                <a:ext cx="278190" cy="25400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prstDash val="sysDash"/>
                <a:tailEnd type="triangl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Arrow Connector 75"/>
              <p:cNvCxnSpPr/>
              <p:nvPr/>
            </p:nvCxnSpPr>
            <p:spPr>
              <a:xfrm flipH="1" flipV="1">
                <a:off x="7136195" y="2152955"/>
                <a:ext cx="292707" cy="285159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prstDash val="sysDash"/>
                <a:tailEnd type="triangl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7" name="Oval 76"/>
              <p:cNvSpPr/>
              <p:nvPr/>
            </p:nvSpPr>
            <p:spPr>
              <a:xfrm>
                <a:off x="6978485" y="2005099"/>
                <a:ext cx="162560" cy="162560"/>
              </a:xfrm>
              <a:prstGeom prst="ellipse">
                <a:avLst/>
              </a:prstGeom>
              <a:gradFill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2000">
                    <a:schemeClr val="accent4">
                      <a:shade val="93000"/>
                      <a:satMod val="130000"/>
                      <a:alpha val="39000"/>
                    </a:schemeClr>
                  </a:gs>
                  <a:gs pos="1000">
                    <a:schemeClr val="accent4">
                      <a:shade val="94000"/>
                      <a:satMod val="135000"/>
                    </a:schemeClr>
                  </a:gs>
                </a:gsLst>
              </a:gradFill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8" name="Straight Arrow Connector 77"/>
              <p:cNvCxnSpPr>
                <a:stCxn id="77" idx="2"/>
              </p:cNvCxnSpPr>
              <p:nvPr/>
            </p:nvCxnSpPr>
            <p:spPr>
              <a:xfrm flipH="1">
                <a:off x="6616099" y="2086379"/>
                <a:ext cx="362386" cy="66577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prstDash val="sysDash"/>
                <a:tailEnd type="triangl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3" name="Group 82"/>
            <p:cNvGrpSpPr/>
            <p:nvPr/>
          </p:nvGrpSpPr>
          <p:grpSpPr>
            <a:xfrm>
              <a:off x="7305531" y="1341316"/>
              <a:ext cx="1120014" cy="891465"/>
              <a:chOff x="5919415" y="1321964"/>
              <a:chExt cx="2032000" cy="1544320"/>
            </a:xfrm>
          </p:grpSpPr>
          <p:sp>
            <p:nvSpPr>
              <p:cNvPr id="84" name="Cloud 83"/>
              <p:cNvSpPr/>
              <p:nvPr/>
            </p:nvSpPr>
            <p:spPr>
              <a:xfrm rot="10800000">
                <a:off x="5919415" y="1321964"/>
                <a:ext cx="2032000" cy="1544320"/>
              </a:xfrm>
              <a:prstGeom prst="cloud">
                <a:avLst/>
              </a:prstGeom>
              <a:solidFill>
                <a:schemeClr val="bg1"/>
              </a:solidFill>
              <a:ln>
                <a:solidFill>
                  <a:schemeClr val="tx1">
                    <a:alpha val="54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5" name="Straight Arrow Connector 84"/>
              <p:cNvCxnSpPr/>
              <p:nvPr/>
            </p:nvCxnSpPr>
            <p:spPr>
              <a:xfrm rot="16200000" flipV="1">
                <a:off x="7371712" y="1885019"/>
                <a:ext cx="348926" cy="186366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Arrow Connector 85"/>
              <p:cNvCxnSpPr>
                <a:stCxn id="90" idx="2"/>
                <a:endCxn id="91" idx="6"/>
              </p:cNvCxnSpPr>
              <p:nvPr/>
            </p:nvCxnSpPr>
            <p:spPr>
              <a:xfrm flipH="1">
                <a:off x="6569655" y="1728364"/>
                <a:ext cx="812800" cy="40640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Arrow Connector 86"/>
              <p:cNvCxnSpPr/>
              <p:nvPr/>
            </p:nvCxnSpPr>
            <p:spPr>
              <a:xfrm flipH="1" flipV="1">
                <a:off x="6047624" y="2032003"/>
                <a:ext cx="372533" cy="13179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Arrow Connector 87"/>
              <p:cNvCxnSpPr/>
              <p:nvPr/>
            </p:nvCxnSpPr>
            <p:spPr>
              <a:xfrm rot="5400000" flipH="1" flipV="1">
                <a:off x="7034734" y="2411269"/>
                <a:ext cx="308286" cy="423903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9" name="Oval 88"/>
              <p:cNvSpPr/>
              <p:nvPr/>
            </p:nvSpPr>
            <p:spPr>
              <a:xfrm>
                <a:off x="7382455" y="2378604"/>
                <a:ext cx="162560" cy="162560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/>
              </a:p>
            </p:txBody>
          </p:sp>
          <p:sp>
            <p:nvSpPr>
              <p:cNvPr id="90" name="Oval 89"/>
              <p:cNvSpPr/>
              <p:nvPr/>
            </p:nvSpPr>
            <p:spPr>
              <a:xfrm>
                <a:off x="7382455" y="1647084"/>
                <a:ext cx="162560" cy="162560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Oval 90"/>
              <p:cNvSpPr/>
              <p:nvPr/>
            </p:nvSpPr>
            <p:spPr>
              <a:xfrm>
                <a:off x="6407095" y="2053484"/>
                <a:ext cx="162560" cy="162560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2" name="Straight Arrow Connector 91"/>
              <p:cNvCxnSpPr>
                <a:stCxn id="89" idx="1"/>
                <a:endCxn id="91" idx="5"/>
              </p:cNvCxnSpPr>
              <p:nvPr/>
            </p:nvCxnSpPr>
            <p:spPr>
              <a:xfrm flipH="1" flipV="1">
                <a:off x="6545849" y="2192238"/>
                <a:ext cx="860412" cy="210172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Arrow Connector 92"/>
              <p:cNvCxnSpPr/>
              <p:nvPr/>
            </p:nvCxnSpPr>
            <p:spPr>
              <a:xfrm flipH="1">
                <a:off x="7124100" y="1790098"/>
                <a:ext cx="278190" cy="25400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prstDash val="sysDash"/>
                <a:tailEnd type="triangl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Arrow Connector 93"/>
              <p:cNvCxnSpPr/>
              <p:nvPr/>
            </p:nvCxnSpPr>
            <p:spPr>
              <a:xfrm flipH="1" flipV="1">
                <a:off x="7136195" y="2152955"/>
                <a:ext cx="292707" cy="285159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prstDash val="sysDash"/>
                <a:tailEnd type="triangl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5" name="Oval 94"/>
              <p:cNvSpPr/>
              <p:nvPr/>
            </p:nvSpPr>
            <p:spPr>
              <a:xfrm>
                <a:off x="6978485" y="2005099"/>
                <a:ext cx="162560" cy="162560"/>
              </a:xfrm>
              <a:prstGeom prst="ellipse">
                <a:avLst/>
              </a:prstGeom>
              <a:gradFill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2000">
                    <a:schemeClr val="accent4">
                      <a:shade val="93000"/>
                      <a:satMod val="130000"/>
                      <a:alpha val="39000"/>
                    </a:schemeClr>
                  </a:gs>
                  <a:gs pos="1000">
                    <a:schemeClr val="accent4">
                      <a:shade val="94000"/>
                      <a:satMod val="135000"/>
                    </a:schemeClr>
                  </a:gs>
                </a:gsLst>
              </a:gradFill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6" name="Straight Arrow Connector 95"/>
              <p:cNvCxnSpPr>
                <a:stCxn id="95" idx="2"/>
              </p:cNvCxnSpPr>
              <p:nvPr/>
            </p:nvCxnSpPr>
            <p:spPr>
              <a:xfrm flipH="1">
                <a:off x="6616099" y="2086379"/>
                <a:ext cx="362386" cy="66577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prstDash val="sysDash"/>
                <a:tailEnd type="triangl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7" name="Group 96"/>
            <p:cNvGrpSpPr/>
            <p:nvPr/>
          </p:nvGrpSpPr>
          <p:grpSpPr>
            <a:xfrm>
              <a:off x="6417740" y="2134764"/>
              <a:ext cx="1120014" cy="891465"/>
              <a:chOff x="5919415" y="1321964"/>
              <a:chExt cx="2032000" cy="1544320"/>
            </a:xfrm>
          </p:grpSpPr>
          <p:sp>
            <p:nvSpPr>
              <p:cNvPr id="98" name="Cloud 97"/>
              <p:cNvSpPr/>
              <p:nvPr/>
            </p:nvSpPr>
            <p:spPr>
              <a:xfrm rot="10800000">
                <a:off x="5919415" y="1321964"/>
                <a:ext cx="2032000" cy="1544320"/>
              </a:xfrm>
              <a:prstGeom prst="cloud">
                <a:avLst/>
              </a:prstGeom>
              <a:solidFill>
                <a:schemeClr val="bg1"/>
              </a:solidFill>
              <a:ln>
                <a:solidFill>
                  <a:schemeClr val="tx1">
                    <a:alpha val="54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9" name="Straight Arrow Connector 98"/>
              <p:cNvCxnSpPr/>
              <p:nvPr/>
            </p:nvCxnSpPr>
            <p:spPr>
              <a:xfrm rot="16200000" flipV="1">
                <a:off x="7371712" y="1885019"/>
                <a:ext cx="348926" cy="186366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Arrow Connector 99"/>
              <p:cNvCxnSpPr>
                <a:stCxn id="104" idx="2"/>
                <a:endCxn id="105" idx="6"/>
              </p:cNvCxnSpPr>
              <p:nvPr/>
            </p:nvCxnSpPr>
            <p:spPr>
              <a:xfrm flipH="1">
                <a:off x="6569655" y="1728364"/>
                <a:ext cx="812800" cy="40640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Arrow Connector 100"/>
              <p:cNvCxnSpPr/>
              <p:nvPr/>
            </p:nvCxnSpPr>
            <p:spPr>
              <a:xfrm flipH="1" flipV="1">
                <a:off x="6047624" y="2032003"/>
                <a:ext cx="372533" cy="13179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Arrow Connector 101"/>
              <p:cNvCxnSpPr/>
              <p:nvPr/>
            </p:nvCxnSpPr>
            <p:spPr>
              <a:xfrm rot="5400000" flipH="1" flipV="1">
                <a:off x="7034734" y="2411269"/>
                <a:ext cx="308286" cy="423903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" name="Oval 102"/>
              <p:cNvSpPr/>
              <p:nvPr/>
            </p:nvSpPr>
            <p:spPr>
              <a:xfrm>
                <a:off x="7382455" y="2378604"/>
                <a:ext cx="162560" cy="162560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/>
              </a:p>
            </p:txBody>
          </p:sp>
          <p:sp>
            <p:nvSpPr>
              <p:cNvPr id="104" name="Oval 103"/>
              <p:cNvSpPr/>
              <p:nvPr/>
            </p:nvSpPr>
            <p:spPr>
              <a:xfrm>
                <a:off x="7382455" y="1647084"/>
                <a:ext cx="162560" cy="162560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Oval 104"/>
              <p:cNvSpPr/>
              <p:nvPr/>
            </p:nvSpPr>
            <p:spPr>
              <a:xfrm>
                <a:off x="6407095" y="2053484"/>
                <a:ext cx="162560" cy="162560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6" name="Straight Arrow Connector 105"/>
              <p:cNvCxnSpPr>
                <a:stCxn id="103" idx="1"/>
                <a:endCxn id="105" idx="5"/>
              </p:cNvCxnSpPr>
              <p:nvPr/>
            </p:nvCxnSpPr>
            <p:spPr>
              <a:xfrm flipH="1" flipV="1">
                <a:off x="6545849" y="2192238"/>
                <a:ext cx="860412" cy="210172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Arrow Connector 106"/>
              <p:cNvCxnSpPr/>
              <p:nvPr/>
            </p:nvCxnSpPr>
            <p:spPr>
              <a:xfrm flipH="1">
                <a:off x="7124100" y="1790098"/>
                <a:ext cx="278190" cy="25400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prstDash val="sysDash"/>
                <a:tailEnd type="triangl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Arrow Connector 107"/>
              <p:cNvCxnSpPr/>
              <p:nvPr/>
            </p:nvCxnSpPr>
            <p:spPr>
              <a:xfrm flipH="1" flipV="1">
                <a:off x="7136195" y="2152955"/>
                <a:ext cx="292707" cy="285159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prstDash val="sysDash"/>
                <a:tailEnd type="triangl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9" name="Oval 108"/>
              <p:cNvSpPr/>
              <p:nvPr/>
            </p:nvSpPr>
            <p:spPr>
              <a:xfrm>
                <a:off x="6978485" y="2005099"/>
                <a:ext cx="162560" cy="162560"/>
              </a:xfrm>
              <a:prstGeom prst="ellipse">
                <a:avLst/>
              </a:prstGeom>
              <a:gradFill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2000">
                    <a:schemeClr val="accent4">
                      <a:shade val="93000"/>
                      <a:satMod val="130000"/>
                      <a:alpha val="39000"/>
                    </a:schemeClr>
                  </a:gs>
                  <a:gs pos="1000">
                    <a:schemeClr val="accent4">
                      <a:shade val="94000"/>
                      <a:satMod val="135000"/>
                    </a:schemeClr>
                  </a:gs>
                </a:gsLst>
              </a:gradFill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0" name="Straight Arrow Connector 109"/>
              <p:cNvCxnSpPr>
                <a:stCxn id="109" idx="2"/>
              </p:cNvCxnSpPr>
              <p:nvPr/>
            </p:nvCxnSpPr>
            <p:spPr>
              <a:xfrm flipH="1">
                <a:off x="6616099" y="2086379"/>
                <a:ext cx="362386" cy="66577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prstDash val="sysDash"/>
                <a:tailEnd type="triangl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5" name="Group 134"/>
          <p:cNvGrpSpPr/>
          <p:nvPr/>
        </p:nvGrpSpPr>
        <p:grpSpPr>
          <a:xfrm>
            <a:off x="5523655" y="3453142"/>
            <a:ext cx="2909145" cy="1846992"/>
            <a:chOff x="5134188" y="3605542"/>
            <a:chExt cx="3738880" cy="2438400"/>
          </a:xfrm>
        </p:grpSpPr>
        <p:grpSp>
          <p:nvGrpSpPr>
            <p:cNvPr id="136" name="Group 106"/>
            <p:cNvGrpSpPr/>
            <p:nvPr/>
          </p:nvGrpSpPr>
          <p:grpSpPr>
            <a:xfrm>
              <a:off x="5134188" y="3605542"/>
              <a:ext cx="3738880" cy="2438400"/>
              <a:chOff x="76200" y="2743200"/>
              <a:chExt cx="3505200" cy="2286000"/>
            </a:xfrm>
          </p:grpSpPr>
          <p:sp>
            <p:nvSpPr>
              <p:cNvPr id="142" name="Cloud 141"/>
              <p:cNvSpPr/>
              <p:nvPr/>
            </p:nvSpPr>
            <p:spPr>
              <a:xfrm>
                <a:off x="76200" y="2743200"/>
                <a:ext cx="3505200" cy="2286000"/>
              </a:xfrm>
              <a:prstGeom prst="cloud">
                <a:avLst/>
              </a:prstGeom>
              <a:solidFill>
                <a:schemeClr val="bg1">
                  <a:lumMod val="85000"/>
                  <a:alpha val="24000"/>
                </a:schemeClr>
              </a:solidFill>
              <a:ln>
                <a:solidFill>
                  <a:schemeClr val="tx1">
                    <a:alpha val="59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" name="Cloud 142"/>
              <p:cNvSpPr/>
              <p:nvPr/>
            </p:nvSpPr>
            <p:spPr>
              <a:xfrm rot="10800000">
                <a:off x="914400" y="3124200"/>
                <a:ext cx="1905000" cy="1447800"/>
              </a:xfrm>
              <a:prstGeom prst="cloud">
                <a:avLst/>
              </a:prstGeom>
              <a:solidFill>
                <a:schemeClr val="bg1"/>
              </a:solidFill>
              <a:ln>
                <a:solidFill>
                  <a:schemeClr val="tx1">
                    <a:alpha val="54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44" name="Straight Arrow Connector 143"/>
              <p:cNvCxnSpPr/>
              <p:nvPr/>
            </p:nvCxnSpPr>
            <p:spPr>
              <a:xfrm rot="16200000" flipV="1">
                <a:off x="2275928" y="3652064"/>
                <a:ext cx="327118" cy="174718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Arrow Connector 144"/>
              <p:cNvCxnSpPr>
                <a:stCxn id="149" idx="2"/>
                <a:endCxn id="150" idx="6"/>
              </p:cNvCxnSpPr>
              <p:nvPr/>
            </p:nvCxnSpPr>
            <p:spPr>
              <a:xfrm flipH="1">
                <a:off x="1524000" y="3505200"/>
                <a:ext cx="762000" cy="38100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Arrow Connector 145"/>
              <p:cNvCxnSpPr/>
              <p:nvPr/>
            </p:nvCxnSpPr>
            <p:spPr>
              <a:xfrm flipH="1" flipV="1">
                <a:off x="1034596" y="3789862"/>
                <a:ext cx="349250" cy="123553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Arrow Connector 146"/>
              <p:cNvCxnSpPr/>
              <p:nvPr/>
            </p:nvCxnSpPr>
            <p:spPr>
              <a:xfrm rot="5400000" flipH="1" flipV="1">
                <a:off x="1960012" y="4145423"/>
                <a:ext cx="289018" cy="397409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8" name="Oval 147"/>
              <p:cNvSpPr/>
              <p:nvPr/>
            </p:nvSpPr>
            <p:spPr>
              <a:xfrm>
                <a:off x="2286000" y="4114800"/>
                <a:ext cx="152400" cy="152400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/>
              </a:p>
            </p:txBody>
          </p:sp>
          <p:sp>
            <p:nvSpPr>
              <p:cNvPr id="149" name="Oval 148"/>
              <p:cNvSpPr/>
              <p:nvPr/>
            </p:nvSpPr>
            <p:spPr>
              <a:xfrm>
                <a:off x="2286000" y="3429000"/>
                <a:ext cx="152400" cy="152400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Oval 149"/>
              <p:cNvSpPr/>
              <p:nvPr/>
            </p:nvSpPr>
            <p:spPr>
              <a:xfrm>
                <a:off x="1371600" y="3810000"/>
                <a:ext cx="152400" cy="152400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37" name="Straight Arrow Connector 136"/>
            <p:cNvCxnSpPr>
              <a:stCxn id="148" idx="1"/>
              <a:endCxn id="150" idx="5"/>
            </p:cNvCxnSpPr>
            <p:nvPr/>
          </p:nvCxnSpPr>
          <p:spPr>
            <a:xfrm flipH="1" flipV="1">
              <a:off x="6654702" y="4882216"/>
              <a:ext cx="860412" cy="210172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Arrow Connector 137"/>
            <p:cNvCxnSpPr/>
            <p:nvPr/>
          </p:nvCxnSpPr>
          <p:spPr>
            <a:xfrm flipH="1">
              <a:off x="7232953" y="4463143"/>
              <a:ext cx="278190" cy="254000"/>
            </a:xfrm>
            <a:prstGeom prst="straightConnector1">
              <a:avLst/>
            </a:prstGeom>
            <a:ln>
              <a:solidFill>
                <a:srgbClr val="FF0000"/>
              </a:solidFill>
              <a:prstDash val="sysDash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Arrow Connector 138"/>
            <p:cNvCxnSpPr/>
            <p:nvPr/>
          </p:nvCxnSpPr>
          <p:spPr>
            <a:xfrm flipH="1" flipV="1">
              <a:off x="7245048" y="4826000"/>
              <a:ext cx="292707" cy="285159"/>
            </a:xfrm>
            <a:prstGeom prst="straightConnector1">
              <a:avLst/>
            </a:prstGeom>
            <a:ln>
              <a:solidFill>
                <a:srgbClr val="FF0000"/>
              </a:solidFill>
              <a:prstDash val="sysDash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0" name="Oval 139"/>
            <p:cNvSpPr/>
            <p:nvPr/>
          </p:nvSpPr>
          <p:spPr>
            <a:xfrm>
              <a:off x="7087338" y="4678144"/>
              <a:ext cx="162560" cy="162560"/>
            </a:xfrm>
            <a:prstGeom prst="ellipse">
              <a:avLst/>
            </a:prstGeom>
            <a:gradFill>
              <a:gsLst>
                <a:gs pos="0">
                  <a:schemeClr val="accent4">
                    <a:shade val="51000"/>
                    <a:satMod val="130000"/>
                  </a:schemeClr>
                </a:gs>
                <a:gs pos="2000">
                  <a:schemeClr val="accent4">
                    <a:shade val="93000"/>
                    <a:satMod val="130000"/>
                    <a:alpha val="39000"/>
                  </a:schemeClr>
                </a:gs>
                <a:gs pos="1000">
                  <a:schemeClr val="accent4">
                    <a:shade val="94000"/>
                    <a:satMod val="135000"/>
                  </a:schemeClr>
                </a:gs>
              </a:gsLst>
            </a:gradFill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1" name="Straight Arrow Connector 140"/>
            <p:cNvCxnSpPr>
              <a:stCxn id="140" idx="2"/>
            </p:cNvCxnSpPr>
            <p:nvPr/>
          </p:nvCxnSpPr>
          <p:spPr>
            <a:xfrm flipH="1">
              <a:off x="6724952" y="4759424"/>
              <a:ext cx="362386" cy="66577"/>
            </a:xfrm>
            <a:prstGeom prst="straightConnector1">
              <a:avLst/>
            </a:prstGeom>
            <a:ln>
              <a:solidFill>
                <a:srgbClr val="FF0000"/>
              </a:solidFill>
              <a:prstDash val="sysDash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337211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/>
              <a:t>Equivalent </a:t>
            </a:r>
            <a:r>
              <a:rPr lang="en-US" sz="1800" dirty="0" err="1" smtClean="0"/>
              <a:t>subnetworks</a:t>
            </a:r>
            <a:r>
              <a:rPr lang="en-US" sz="1800" dirty="0" smtClean="0"/>
              <a:t>:</a:t>
            </a:r>
          </a:p>
          <a:p>
            <a:pPr lvl="1"/>
            <a:r>
              <a:rPr lang="en-US" sz="1800" dirty="0" smtClean="0"/>
              <a:t>The point-to-point link</a:t>
            </a:r>
          </a:p>
          <a:p>
            <a:pPr lvl="1"/>
            <a:r>
              <a:rPr lang="en-US" sz="1800" dirty="0" smtClean="0"/>
              <a:t>The multiple access channel (MAC)</a:t>
            </a:r>
          </a:p>
          <a:p>
            <a:pPr lvl="1"/>
            <a:r>
              <a:rPr lang="en-US" sz="1800" dirty="0"/>
              <a:t>Bounding networks</a:t>
            </a:r>
          </a:p>
          <a:p>
            <a:r>
              <a:rPr lang="en-US" sz="1800" dirty="0" smtClean="0"/>
              <a:t>Engineering </a:t>
            </a:r>
            <a:r>
              <a:rPr lang="en-US" sz="1800" dirty="0"/>
              <a:t>context:</a:t>
            </a:r>
          </a:p>
          <a:p>
            <a:pPr lvl="1"/>
            <a:r>
              <a:rPr lang="en-US" sz="1800" dirty="0"/>
              <a:t>High SNR: interference limited</a:t>
            </a:r>
          </a:p>
          <a:p>
            <a:pPr lvl="2"/>
            <a:r>
              <a:rPr lang="en-US" dirty="0"/>
              <a:t>Concentrate on multiple </a:t>
            </a:r>
            <a:r>
              <a:rPr lang="en-US" dirty="0" smtClean="0"/>
              <a:t>access</a:t>
            </a:r>
          </a:p>
          <a:p>
            <a:pPr lvl="2"/>
            <a:r>
              <a:rPr lang="en-US" dirty="0" smtClean="0"/>
              <a:t>Approximations</a:t>
            </a:r>
          </a:p>
          <a:p>
            <a:pPr lvl="1"/>
            <a:r>
              <a:rPr lang="en-US" sz="1800" dirty="0" smtClean="0"/>
              <a:t>Low </a:t>
            </a:r>
            <a:r>
              <a:rPr lang="en-US" sz="1800" dirty="0"/>
              <a:t>SNR: noise </a:t>
            </a:r>
            <a:r>
              <a:rPr lang="en-US" sz="1800" dirty="0" smtClean="0"/>
              <a:t>limited</a:t>
            </a:r>
          </a:p>
          <a:p>
            <a:pPr lvl="2"/>
            <a:r>
              <a:rPr lang="en-US" dirty="0"/>
              <a:t>Remove noise rather than process it</a:t>
            </a:r>
          </a:p>
          <a:p>
            <a:pPr lvl="2"/>
            <a:r>
              <a:rPr lang="en-US" dirty="0" smtClean="0"/>
              <a:t>Converse for relay network</a:t>
            </a:r>
          </a:p>
          <a:p>
            <a:pPr lvl="1"/>
            <a:r>
              <a:rPr lang="en-US" sz="1800" dirty="0"/>
              <a:t>Coding for erasures</a:t>
            </a:r>
          </a:p>
          <a:p>
            <a:r>
              <a:rPr lang="en-US" sz="1800" dirty="0" smtClean="0"/>
              <a:t>Engineering consequences:</a:t>
            </a:r>
          </a:p>
          <a:p>
            <a:pPr lvl="1"/>
            <a:r>
              <a:rPr lang="en-US" sz="1800" dirty="0" smtClean="0"/>
              <a:t>Low</a:t>
            </a:r>
            <a:r>
              <a:rPr lang="en-US" sz="1800" dirty="0"/>
              <a:t>-power chip with physical and packet-level coding</a:t>
            </a:r>
          </a:p>
          <a:p>
            <a:pPr lvl="1">
              <a:buFontTx/>
              <a:buNone/>
            </a:pPr>
            <a:endParaRPr lang="en-US" sz="1800" dirty="0"/>
          </a:p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B9E8CC-ED2F-2F49-AB3A-0EAEE7AF760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2343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Beyond Approximations: Low-SNR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588963" y="1060450"/>
            <a:ext cx="4769227" cy="5086350"/>
          </a:xfrm>
        </p:spPr>
        <p:txBody>
          <a:bodyPr/>
          <a:lstStyle/>
          <a:p>
            <a:r>
              <a:rPr lang="en-US" sz="1800" dirty="0" smtClean="0"/>
              <a:t>Physically degraded broadcast</a:t>
            </a:r>
          </a:p>
          <a:p>
            <a:pPr lvl="1"/>
            <a:r>
              <a:rPr lang="en-US" sz="1800" dirty="0" smtClean="0"/>
              <a:t>No interference in superposition coding</a:t>
            </a:r>
            <a:endParaRPr lang="en-US" sz="1800" dirty="0"/>
          </a:p>
          <a:p>
            <a:pPr lvl="1"/>
            <a:r>
              <a:rPr lang="en-US" sz="1800" dirty="0" err="1" smtClean="0"/>
              <a:t>Hyperedge</a:t>
            </a:r>
            <a:r>
              <a:rPr lang="en-US" sz="1800" dirty="0" smtClean="0"/>
              <a:t> for </a:t>
            </a:r>
            <a:r>
              <a:rPr lang="en-US" sz="1800" dirty="0"/>
              <a:t>c</a:t>
            </a:r>
            <a:r>
              <a:rPr lang="en-US" sz="1800" dirty="0" smtClean="0"/>
              <a:t>ommon rate </a:t>
            </a:r>
          </a:p>
          <a:p>
            <a:pPr lvl="1"/>
            <a:r>
              <a:rPr lang="en-US" sz="1800" dirty="0" smtClean="0"/>
              <a:t>Edge for private rate </a:t>
            </a:r>
          </a:p>
          <a:p>
            <a:pPr lvl="1"/>
            <a:endParaRPr lang="en-US" sz="1800" dirty="0" smtClean="0"/>
          </a:p>
          <a:p>
            <a:pPr marL="457200" lvl="1" indent="0">
              <a:buNone/>
            </a:pPr>
            <a:endParaRPr lang="en-US" sz="1800" dirty="0" smtClean="0"/>
          </a:p>
          <a:p>
            <a:r>
              <a:rPr lang="en-US" sz="1800" dirty="0" smtClean="0"/>
              <a:t>Multiple access</a:t>
            </a:r>
          </a:p>
          <a:p>
            <a:pPr lvl="1"/>
            <a:r>
              <a:rPr lang="en-US" sz="1800" dirty="0"/>
              <a:t>Both sources achieve almost same rate as in the absence of the other user</a:t>
            </a:r>
          </a:p>
          <a:p>
            <a:pPr lvl="1"/>
            <a:r>
              <a:rPr lang="en-US" sz="1800" dirty="0"/>
              <a:t>Cover-</a:t>
            </a:r>
            <a:r>
              <a:rPr lang="en-US" sz="1800" dirty="0" err="1"/>
              <a:t>Wyner</a:t>
            </a:r>
            <a:r>
              <a:rPr lang="en-US" sz="1800" dirty="0"/>
              <a:t> MAC region almost rectangular</a:t>
            </a:r>
          </a:p>
          <a:p>
            <a:endParaRPr lang="en-US" sz="1800" dirty="0" smtClean="0"/>
          </a:p>
          <a:p>
            <a:endParaRPr lang="en-US" sz="1800" dirty="0"/>
          </a:p>
          <a:p>
            <a:endParaRPr lang="en-US" sz="1800" dirty="0"/>
          </a:p>
          <a:p>
            <a:r>
              <a:rPr lang="en-US" sz="1800" b="1" dirty="0" smtClean="0"/>
              <a:t>Point-to-point link to edge equivalence remains</a:t>
            </a: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9529D22-1F7D-0142-9828-3C7A08148F3B}" type="slidenum">
              <a:rPr lang="en-US" smtClean="0"/>
              <a:pPr/>
              <a:t>12</a:t>
            </a:fld>
            <a:endParaRPr lang="en-US" smtClean="0"/>
          </a:p>
        </p:txBody>
      </p:sp>
      <p:grpSp>
        <p:nvGrpSpPr>
          <p:cNvPr id="5" name="Group 106"/>
          <p:cNvGrpSpPr/>
          <p:nvPr/>
        </p:nvGrpSpPr>
        <p:grpSpPr>
          <a:xfrm>
            <a:off x="4969692" y="1041400"/>
            <a:ext cx="3738880" cy="2438400"/>
            <a:chOff x="76200" y="2743200"/>
            <a:chExt cx="3505200" cy="2286000"/>
          </a:xfrm>
        </p:grpSpPr>
        <p:sp>
          <p:nvSpPr>
            <p:cNvPr id="6" name="Cloud 5"/>
            <p:cNvSpPr/>
            <p:nvPr/>
          </p:nvSpPr>
          <p:spPr>
            <a:xfrm>
              <a:off x="76200" y="2743200"/>
              <a:ext cx="3505200" cy="2286000"/>
            </a:xfrm>
            <a:prstGeom prst="cloud">
              <a:avLst/>
            </a:prstGeom>
            <a:solidFill>
              <a:schemeClr val="bg1">
                <a:lumMod val="85000"/>
                <a:alpha val="24000"/>
              </a:schemeClr>
            </a:solidFill>
            <a:ln>
              <a:solidFill>
                <a:schemeClr val="tx1">
                  <a:alpha val="59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Cloud 6"/>
            <p:cNvSpPr/>
            <p:nvPr/>
          </p:nvSpPr>
          <p:spPr>
            <a:xfrm rot="10800000">
              <a:off x="914400" y="3124200"/>
              <a:ext cx="1905000" cy="1447800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tx1">
                  <a:alpha val="54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/>
            <p:cNvCxnSpPr>
              <a:stCxn id="22" idx="6"/>
            </p:cNvCxnSpPr>
            <p:nvPr/>
          </p:nvCxnSpPr>
          <p:spPr>
            <a:xfrm>
              <a:off x="1524000" y="3886200"/>
              <a:ext cx="457200" cy="1588"/>
            </a:xfrm>
            <a:prstGeom prst="line">
              <a:avLst/>
            </a:prstGeom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hape 87"/>
            <p:cNvCxnSpPr>
              <a:endCxn id="20" idx="4"/>
            </p:cNvCxnSpPr>
            <p:nvPr/>
          </p:nvCxnSpPr>
          <p:spPr>
            <a:xfrm flipV="1">
              <a:off x="1981200" y="3581400"/>
              <a:ext cx="381000" cy="304800"/>
            </a:xfrm>
            <a:prstGeom prst="curvedConnector2">
              <a:avLst/>
            </a:prstGeom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hape 89"/>
            <p:cNvCxnSpPr>
              <a:endCxn id="19" idx="0"/>
            </p:cNvCxnSpPr>
            <p:nvPr/>
          </p:nvCxnSpPr>
          <p:spPr>
            <a:xfrm>
              <a:off x="1981200" y="3886200"/>
              <a:ext cx="381000" cy="228600"/>
            </a:xfrm>
            <a:prstGeom prst="curvedConnector2">
              <a:avLst/>
            </a:prstGeom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endCxn id="20" idx="2"/>
            </p:cNvCxnSpPr>
            <p:nvPr/>
          </p:nvCxnSpPr>
          <p:spPr>
            <a:xfrm flipV="1">
              <a:off x="1505629" y="3505200"/>
              <a:ext cx="780371" cy="320221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20" idx="6"/>
            </p:cNvCxnSpPr>
            <p:nvPr/>
          </p:nvCxnSpPr>
          <p:spPr>
            <a:xfrm>
              <a:off x="2438400" y="3505200"/>
              <a:ext cx="304800" cy="1588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19" idx="7"/>
              <a:endCxn id="7" idx="2"/>
            </p:cNvCxnSpPr>
            <p:nvPr/>
          </p:nvCxnSpPr>
          <p:spPr>
            <a:xfrm rot="5400000" flipH="1" flipV="1">
              <a:off x="2470277" y="3793905"/>
              <a:ext cx="289018" cy="397409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18"/>
            <p:cNvSpPr/>
            <p:nvPr/>
          </p:nvSpPr>
          <p:spPr>
            <a:xfrm>
              <a:off x="2286000" y="4114800"/>
              <a:ext cx="152400" cy="15240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20" name="Oval 19"/>
            <p:cNvSpPr/>
            <p:nvPr/>
          </p:nvSpPr>
          <p:spPr>
            <a:xfrm>
              <a:off x="2286000" y="3429000"/>
              <a:ext cx="152400" cy="15240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1371600" y="3810000"/>
              <a:ext cx="152400" cy="15240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" name="Straight Arrow Connector 3"/>
          <p:cNvCxnSpPr/>
          <p:nvPr/>
        </p:nvCxnSpPr>
        <p:spPr>
          <a:xfrm flipH="1" flipV="1">
            <a:off x="2716609" y="4313177"/>
            <a:ext cx="12096" cy="12458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2723867" y="5542056"/>
            <a:ext cx="1879599" cy="1693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2728704" y="4821177"/>
            <a:ext cx="1028095" cy="1209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3751962" y="4804244"/>
            <a:ext cx="16933" cy="76683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flipV="1">
            <a:off x="6168571" y="2329543"/>
            <a:ext cx="249163" cy="391886"/>
          </a:xfrm>
          <a:prstGeom prst="straightConnector1">
            <a:avLst/>
          </a:prstGeom>
          <a:ln>
            <a:solidFill>
              <a:srgbClr val="FF0000"/>
            </a:solidFill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9" name="Group 106"/>
          <p:cNvGrpSpPr/>
          <p:nvPr/>
        </p:nvGrpSpPr>
        <p:grpSpPr>
          <a:xfrm>
            <a:off x="5134188" y="3605542"/>
            <a:ext cx="3738880" cy="2438400"/>
            <a:chOff x="76200" y="2743200"/>
            <a:chExt cx="3505200" cy="2286000"/>
          </a:xfrm>
        </p:grpSpPr>
        <p:sp>
          <p:nvSpPr>
            <p:cNvPr id="95" name="Cloud 94"/>
            <p:cNvSpPr/>
            <p:nvPr/>
          </p:nvSpPr>
          <p:spPr>
            <a:xfrm>
              <a:off x="76200" y="2743200"/>
              <a:ext cx="3505200" cy="2286000"/>
            </a:xfrm>
            <a:prstGeom prst="cloud">
              <a:avLst/>
            </a:prstGeom>
            <a:solidFill>
              <a:schemeClr val="bg1">
                <a:lumMod val="85000"/>
                <a:alpha val="24000"/>
              </a:schemeClr>
            </a:solidFill>
            <a:ln>
              <a:solidFill>
                <a:schemeClr val="tx1">
                  <a:alpha val="59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Cloud 95"/>
            <p:cNvSpPr/>
            <p:nvPr/>
          </p:nvSpPr>
          <p:spPr>
            <a:xfrm rot="10800000">
              <a:off x="914400" y="3124200"/>
              <a:ext cx="1905000" cy="1447800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tx1">
                  <a:alpha val="54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7" name="Straight Arrow Connector 96"/>
            <p:cNvCxnSpPr/>
            <p:nvPr/>
          </p:nvCxnSpPr>
          <p:spPr>
            <a:xfrm rot="16200000" flipV="1">
              <a:off x="2275928" y="3652064"/>
              <a:ext cx="327118" cy="174718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Arrow Connector 97"/>
            <p:cNvCxnSpPr>
              <a:stCxn id="102" idx="2"/>
              <a:endCxn id="103" idx="6"/>
            </p:cNvCxnSpPr>
            <p:nvPr/>
          </p:nvCxnSpPr>
          <p:spPr>
            <a:xfrm flipH="1">
              <a:off x="1524000" y="3505200"/>
              <a:ext cx="762000" cy="38100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Arrow Connector 98"/>
            <p:cNvCxnSpPr/>
            <p:nvPr/>
          </p:nvCxnSpPr>
          <p:spPr>
            <a:xfrm flipH="1" flipV="1">
              <a:off x="1034596" y="3789862"/>
              <a:ext cx="349250" cy="123553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Arrow Connector 99"/>
            <p:cNvCxnSpPr/>
            <p:nvPr/>
          </p:nvCxnSpPr>
          <p:spPr>
            <a:xfrm rot="5400000" flipH="1" flipV="1">
              <a:off x="1960012" y="4145423"/>
              <a:ext cx="289018" cy="397409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Oval 100"/>
            <p:cNvSpPr/>
            <p:nvPr/>
          </p:nvSpPr>
          <p:spPr>
            <a:xfrm>
              <a:off x="2286000" y="4114800"/>
              <a:ext cx="152400" cy="15240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02" name="Oval 101"/>
            <p:cNvSpPr/>
            <p:nvPr/>
          </p:nvSpPr>
          <p:spPr>
            <a:xfrm>
              <a:off x="2286000" y="3429000"/>
              <a:ext cx="152400" cy="15240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/>
            <p:nvPr/>
          </p:nvSpPr>
          <p:spPr>
            <a:xfrm>
              <a:off x="1371600" y="3810000"/>
              <a:ext cx="152400" cy="15240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90" name="Straight Arrow Connector 89"/>
          <p:cNvCxnSpPr>
            <a:stCxn id="101" idx="1"/>
            <a:endCxn id="103" idx="5"/>
          </p:cNvCxnSpPr>
          <p:nvPr/>
        </p:nvCxnSpPr>
        <p:spPr>
          <a:xfrm flipH="1" flipV="1">
            <a:off x="6654702" y="4882216"/>
            <a:ext cx="860412" cy="210172"/>
          </a:xfrm>
          <a:prstGeom prst="straightConnector1">
            <a:avLst/>
          </a:prstGeom>
          <a:ln>
            <a:solidFill>
              <a:srgbClr val="FF0000"/>
            </a:solidFill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16761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 SNR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B9E8CC-ED2F-2F49-AB3A-0EAEE7AF7609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9" name="Content Placeholder 5"/>
          <p:cNvSpPr>
            <a:spLocks noGrp="1"/>
          </p:cNvSpPr>
          <p:nvPr>
            <p:ph idx="4294967295"/>
          </p:nvPr>
        </p:nvSpPr>
        <p:spPr>
          <a:xfrm>
            <a:off x="157240" y="2716621"/>
            <a:ext cx="3412067" cy="4165600"/>
          </a:xfrm>
        </p:spPr>
        <p:txBody>
          <a:bodyPr/>
          <a:lstStyle/>
          <a:p>
            <a:r>
              <a:rPr lang="en-US" sz="1400" dirty="0"/>
              <a:t>An ∞ capacity on the </a:t>
            </a:r>
            <a:r>
              <a:rPr lang="en-US" sz="1400" dirty="0" smtClean="0"/>
              <a:t>relay-destination link </a:t>
            </a:r>
            <a:r>
              <a:rPr lang="en-US" sz="1400" dirty="0"/>
              <a:t>would be sufficient to achieve the SIMO cut </a:t>
            </a:r>
          </a:p>
          <a:p>
            <a:pPr marL="0" indent="0">
              <a:spcBef>
                <a:spcPts val="600"/>
              </a:spcBef>
              <a:buNone/>
            </a:pPr>
            <a:endParaRPr lang="en-US" sz="1400" dirty="0" smtClean="0">
              <a:latin typeface="Arial" charset="0"/>
              <a:ea typeface="ＭＳ Ｐゴシック" charset="0"/>
            </a:endParaRPr>
          </a:p>
          <a:p>
            <a:pPr>
              <a:spcBef>
                <a:spcPct val="70000"/>
              </a:spcBef>
            </a:pPr>
            <a:endParaRPr lang="en-US" sz="1400" dirty="0">
              <a:latin typeface="Arial" charset="0"/>
              <a:ea typeface="ＭＳ Ｐゴシック" charset="0"/>
            </a:endParaRPr>
          </a:p>
          <a:p>
            <a:pPr>
              <a:spcBef>
                <a:spcPct val="70000"/>
              </a:spcBef>
            </a:pPr>
            <a:endParaRPr lang="en-US" sz="1400" dirty="0" smtClean="0">
              <a:latin typeface="Arial" charset="0"/>
              <a:ea typeface="ＭＳ Ｐゴシック" charset="0"/>
            </a:endParaRPr>
          </a:p>
          <a:p>
            <a:pPr>
              <a:spcBef>
                <a:spcPct val="70000"/>
              </a:spcBef>
            </a:pPr>
            <a:endParaRPr lang="en-US" sz="1400" dirty="0">
              <a:latin typeface="Arial" charset="0"/>
              <a:ea typeface="ＭＳ Ｐゴシック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230" r="58591"/>
          <a:stretch/>
        </p:blipFill>
        <p:spPr>
          <a:xfrm>
            <a:off x="313269" y="827516"/>
            <a:ext cx="2910682" cy="195943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64385" y="3538372"/>
            <a:ext cx="3102538" cy="340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Kramer</a:t>
            </a:r>
            <a:r>
              <a:rPr lang="en-US" sz="1000" dirty="0"/>
              <a:t>, </a:t>
            </a:r>
            <a:r>
              <a:rPr lang="en-US" sz="1000" dirty="0" err="1" smtClean="0"/>
              <a:t>Gastpar</a:t>
            </a:r>
            <a:r>
              <a:rPr lang="en-US" sz="1000" dirty="0"/>
              <a:t>,</a:t>
            </a:r>
            <a:r>
              <a:rPr lang="en-US" sz="1000" dirty="0" smtClean="0"/>
              <a:t>. </a:t>
            </a:r>
            <a:r>
              <a:rPr lang="en-US" sz="1000" dirty="0"/>
              <a:t>Gupta, “Cooperative </a:t>
            </a:r>
            <a:r>
              <a:rPr lang="en-US" sz="1000" dirty="0" smtClean="0"/>
              <a:t>strategies and capacity </a:t>
            </a:r>
            <a:r>
              <a:rPr lang="en-US" sz="1000" dirty="0"/>
              <a:t>theorems for relay networks,</a:t>
            </a:r>
            <a:r>
              <a:rPr lang="en-US" sz="1000" dirty="0" smtClean="0"/>
              <a:t>” IEEE </a:t>
            </a:r>
            <a:r>
              <a:rPr lang="en-US" sz="1000" dirty="0"/>
              <a:t>Trans. Inform. </a:t>
            </a:r>
            <a:r>
              <a:rPr lang="en-US" sz="1000" dirty="0" smtClean="0"/>
              <a:t>Theory vol</a:t>
            </a:r>
            <a:r>
              <a:rPr lang="en-US" sz="1000" dirty="0"/>
              <a:t>. 51, no. </a:t>
            </a:r>
            <a:r>
              <a:rPr lang="en-US" sz="1000" dirty="0" smtClean="0"/>
              <a:t>9, </a:t>
            </a:r>
            <a:r>
              <a:rPr lang="en-US" sz="1000" dirty="0"/>
              <a:t>Sept. 2005.</a:t>
            </a:r>
          </a:p>
          <a:p>
            <a:r>
              <a:rPr lang="en-US" sz="1000" dirty="0" smtClean="0"/>
              <a:t>Kramer</a:t>
            </a:r>
            <a:r>
              <a:rPr lang="en-US" sz="1000" dirty="0"/>
              <a:t>, </a:t>
            </a:r>
            <a:r>
              <a:rPr lang="en-US" sz="1000" dirty="0" err="1" smtClean="0"/>
              <a:t>Maric</a:t>
            </a:r>
            <a:r>
              <a:rPr lang="en-US" sz="1000" dirty="0"/>
              <a:t>, </a:t>
            </a:r>
            <a:r>
              <a:rPr lang="en-US" sz="1000" dirty="0" smtClean="0"/>
              <a:t>Yates</a:t>
            </a:r>
            <a:r>
              <a:rPr lang="en-US" sz="1000" dirty="0"/>
              <a:t>, “Cooperative communications,</a:t>
            </a:r>
            <a:r>
              <a:rPr lang="en-US" sz="1000" dirty="0" smtClean="0"/>
              <a:t>” Foundations </a:t>
            </a:r>
            <a:r>
              <a:rPr lang="en-US" sz="1000" dirty="0"/>
              <a:t>and Trends in </a:t>
            </a:r>
            <a:r>
              <a:rPr lang="en-US" sz="1000" dirty="0" smtClean="0"/>
              <a:t>Networking, NOW,, </a:t>
            </a:r>
            <a:r>
              <a:rPr lang="en-US" sz="1000" dirty="0"/>
              <a:t>2006, vol. </a:t>
            </a:r>
            <a:r>
              <a:rPr lang="en-US" sz="1000" dirty="0" smtClean="0"/>
              <a:t>1</a:t>
            </a:r>
          </a:p>
          <a:p>
            <a:r>
              <a:rPr lang="en-US" sz="1000" dirty="0" smtClean="0"/>
              <a:t>El </a:t>
            </a:r>
            <a:r>
              <a:rPr lang="en-US" sz="1000" dirty="0" err="1" smtClean="0"/>
              <a:t>Gamal</a:t>
            </a:r>
            <a:r>
              <a:rPr lang="en-US" sz="1000" dirty="0"/>
              <a:t>, </a:t>
            </a:r>
            <a:r>
              <a:rPr lang="en-US" sz="1000" dirty="0" err="1" smtClean="0"/>
              <a:t>Mohseni</a:t>
            </a:r>
            <a:r>
              <a:rPr lang="en-US" sz="1000" dirty="0"/>
              <a:t>, </a:t>
            </a:r>
            <a:r>
              <a:rPr lang="en-US" sz="1000" dirty="0" err="1" smtClean="0"/>
              <a:t>Zahedi</a:t>
            </a:r>
            <a:r>
              <a:rPr lang="en-US" sz="1000" dirty="0"/>
              <a:t>, “Bounds on </a:t>
            </a:r>
            <a:r>
              <a:rPr lang="en-US" sz="1000" dirty="0" smtClean="0"/>
              <a:t>capacity and minimum </a:t>
            </a:r>
            <a:r>
              <a:rPr lang="en-US" sz="1000" dirty="0"/>
              <a:t>energy-per-bit for </a:t>
            </a:r>
            <a:r>
              <a:rPr lang="en-US" sz="1000" dirty="0" smtClean="0"/>
              <a:t>AWGN </a:t>
            </a:r>
            <a:r>
              <a:rPr lang="en-US" sz="1000" dirty="0"/>
              <a:t>relay channels,</a:t>
            </a:r>
            <a:r>
              <a:rPr lang="en-US" sz="1000" dirty="0" smtClean="0"/>
              <a:t>” IEEE </a:t>
            </a:r>
            <a:r>
              <a:rPr lang="en-US" sz="1000" dirty="0"/>
              <a:t>Trans. </a:t>
            </a:r>
            <a:r>
              <a:rPr lang="en-US" sz="1000" dirty="0" smtClean="0"/>
              <a:t>Inform. Theory, vol</a:t>
            </a:r>
            <a:r>
              <a:rPr lang="en-US" sz="1000" dirty="0"/>
              <a:t>.52</a:t>
            </a:r>
            <a:r>
              <a:rPr lang="en-US" sz="1000" dirty="0" smtClean="0"/>
              <a:t>, no</a:t>
            </a:r>
            <a:r>
              <a:rPr lang="en-US" sz="1000" dirty="0"/>
              <a:t>.4</a:t>
            </a:r>
            <a:r>
              <a:rPr lang="en-US" sz="1000" dirty="0" smtClean="0"/>
              <a:t>, Apr. 2006</a:t>
            </a:r>
          </a:p>
          <a:p>
            <a:r>
              <a:rPr lang="en-US" sz="1000" dirty="0" smtClean="0"/>
              <a:t>Cover, El </a:t>
            </a:r>
            <a:r>
              <a:rPr lang="en-US" sz="1000" dirty="0" err="1" smtClean="0"/>
              <a:t>Gamal</a:t>
            </a:r>
            <a:r>
              <a:rPr lang="en-US" sz="1000" dirty="0"/>
              <a:t>, “Capacity theorems for the relay</a:t>
            </a:r>
          </a:p>
          <a:p>
            <a:r>
              <a:rPr lang="en-US" sz="1000" dirty="0"/>
              <a:t>channel,</a:t>
            </a:r>
            <a:r>
              <a:rPr lang="en-US" sz="1000" dirty="0" smtClean="0"/>
              <a:t>” IEEE </a:t>
            </a:r>
            <a:r>
              <a:rPr lang="en-US" sz="1000" dirty="0"/>
              <a:t>Trans. Inform. </a:t>
            </a:r>
            <a:r>
              <a:rPr lang="en-US" sz="1000" dirty="0" smtClean="0"/>
              <a:t>Theory, vol</a:t>
            </a:r>
            <a:r>
              <a:rPr lang="en-US" sz="1000" dirty="0"/>
              <a:t>.25</a:t>
            </a:r>
            <a:r>
              <a:rPr lang="en-US" sz="1000" dirty="0" smtClean="0"/>
              <a:t>, no</a:t>
            </a:r>
            <a:r>
              <a:rPr lang="en-US" sz="1000" dirty="0"/>
              <a:t>.5</a:t>
            </a:r>
            <a:r>
              <a:rPr lang="en-US" sz="1000" dirty="0" smtClean="0"/>
              <a:t>, Sept</a:t>
            </a:r>
            <a:r>
              <a:rPr lang="en-US" sz="1000" dirty="0"/>
              <a:t>.</a:t>
            </a:r>
            <a:r>
              <a:rPr lang="en-US" sz="1000" dirty="0" smtClean="0"/>
              <a:t>1979</a:t>
            </a:r>
          </a:p>
          <a:p>
            <a:r>
              <a:rPr lang="en-US" sz="1000" dirty="0" smtClean="0"/>
              <a:t>El </a:t>
            </a:r>
            <a:r>
              <a:rPr lang="en-US" sz="1000" dirty="0" err="1" smtClean="0"/>
              <a:t>Gamal</a:t>
            </a:r>
            <a:r>
              <a:rPr lang="en-US" sz="1000" dirty="0" smtClean="0"/>
              <a:t>, Kim, </a:t>
            </a:r>
            <a:r>
              <a:rPr lang="en-US" sz="1000" i="1" dirty="0" smtClean="0"/>
              <a:t>Network Information Theory</a:t>
            </a:r>
          </a:p>
          <a:p>
            <a:r>
              <a:rPr lang="en-US" sz="1000" dirty="0" err="1"/>
              <a:t>Fawaz</a:t>
            </a:r>
            <a:r>
              <a:rPr lang="en-US" sz="1000" dirty="0"/>
              <a:t>, M., “On the Non-Coherent Wideband Multipath Fading Relay Channel”, </a:t>
            </a:r>
            <a:r>
              <a:rPr lang="en-US" sz="1000" i="1" dirty="0"/>
              <a:t>ISIT </a:t>
            </a:r>
            <a:r>
              <a:rPr lang="en-US" sz="1000" i="1" dirty="0" smtClean="0"/>
              <a:t>2010.</a:t>
            </a:r>
            <a:endParaRPr lang="en-US" sz="1000" i="1" dirty="0"/>
          </a:p>
          <a:p>
            <a:endParaRPr lang="en-US" sz="1000" dirty="0"/>
          </a:p>
          <a:p>
            <a:endParaRPr lang="en-US" sz="1000" dirty="0"/>
          </a:p>
          <a:p>
            <a:endParaRPr lang="en-US" sz="1000" dirty="0" smtClean="0"/>
          </a:p>
          <a:p>
            <a:endParaRPr lang="en-US" sz="1000" dirty="0" smtClean="0"/>
          </a:p>
          <a:p>
            <a:endParaRPr lang="en-US" sz="1000" dirty="0"/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778148" y="1453444"/>
            <a:ext cx="569463" cy="79689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0"/>
          <p:cNvSpPr/>
          <p:nvPr/>
        </p:nvSpPr>
        <p:spPr>
          <a:xfrm flipV="1">
            <a:off x="649111" y="2245604"/>
            <a:ext cx="275167" cy="273227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10"/>
          <p:cNvSpPr/>
          <p:nvPr/>
        </p:nvSpPr>
        <p:spPr>
          <a:xfrm flipV="1">
            <a:off x="1344789" y="1290281"/>
            <a:ext cx="275167" cy="273227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10"/>
          <p:cNvSpPr/>
          <p:nvPr/>
        </p:nvSpPr>
        <p:spPr>
          <a:xfrm flipV="1">
            <a:off x="2738967" y="2211736"/>
            <a:ext cx="275167" cy="273227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Arrow Connector 25"/>
          <p:cNvCxnSpPr>
            <a:endCxn id="25" idx="2"/>
          </p:cNvCxnSpPr>
          <p:nvPr/>
        </p:nvCxnSpPr>
        <p:spPr>
          <a:xfrm flipV="1">
            <a:off x="924278" y="2348349"/>
            <a:ext cx="1814689" cy="1975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1619956" y="1448062"/>
            <a:ext cx="1256595" cy="78484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Rectangle 54"/>
          <p:cNvSpPr/>
          <p:nvPr/>
        </p:nvSpPr>
        <p:spPr>
          <a:xfrm>
            <a:off x="3955143" y="7743975"/>
            <a:ext cx="229809" cy="181429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5147735" y="6203062"/>
            <a:ext cx="258837" cy="246742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426857" y="7698023"/>
            <a:ext cx="326572" cy="154819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1681240" y="1269999"/>
            <a:ext cx="205619" cy="1572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974876" y="1253064"/>
            <a:ext cx="205619" cy="1572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1054706" y="1393369"/>
            <a:ext cx="205619" cy="1572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2835116" y="1873747"/>
            <a:ext cx="246751" cy="2598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>
            <a:off x="597497" y="2024737"/>
            <a:ext cx="205619" cy="1572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/>
        </p:nvSpPr>
        <p:spPr>
          <a:xfrm>
            <a:off x="2496449" y="2399690"/>
            <a:ext cx="205619" cy="1572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952" t="4327" r="2472"/>
          <a:stretch/>
        </p:blipFill>
        <p:spPr>
          <a:xfrm>
            <a:off x="3692769" y="996462"/>
            <a:ext cx="5345723" cy="349933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51322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 SNR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B9E8CC-ED2F-2F49-AB3A-0EAEE7AF7609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230" r="58591"/>
          <a:stretch/>
        </p:blipFill>
        <p:spPr>
          <a:xfrm>
            <a:off x="313269" y="827516"/>
            <a:ext cx="2910682" cy="195943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3657600" y="1855098"/>
            <a:ext cx="4267200" cy="1945962"/>
            <a:chOff x="3657600" y="1849052"/>
            <a:chExt cx="4267200" cy="1945962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4724400" y="3232966"/>
              <a:ext cx="745067" cy="9767"/>
            </a:xfrm>
            <a:prstGeom prst="line">
              <a:avLst/>
            </a:prstGeom>
            <a:ln w="76200" cmpd="sng">
              <a:solidFill>
                <a:srgbClr val="66006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5452533" y="1865985"/>
              <a:ext cx="1481667" cy="1368282"/>
            </a:xfrm>
            <a:prstGeom prst="line">
              <a:avLst/>
            </a:prstGeom>
            <a:ln w="76200" cmpd="sng">
              <a:solidFill>
                <a:srgbClr val="66006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6908800" y="1849052"/>
              <a:ext cx="1016000" cy="13615"/>
            </a:xfrm>
            <a:prstGeom prst="line">
              <a:avLst/>
            </a:prstGeom>
            <a:ln w="76200" cmpd="sng">
              <a:solidFill>
                <a:srgbClr val="66006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3657600" y="3459258"/>
              <a:ext cx="1600200" cy="335756"/>
            </a:xfrm>
            <a:prstGeom prst="rect">
              <a:avLst/>
            </a:prstGeom>
            <a:noFill/>
            <a:ln w="76200" cmpd="sng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660066"/>
                  </a:solidFill>
                </a:rPr>
                <a:t>Capacity</a:t>
              </a:r>
              <a:endParaRPr lang="en-US" b="1" dirty="0">
                <a:solidFill>
                  <a:srgbClr val="660066"/>
                </a:solidFill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6434664" y="4523620"/>
            <a:ext cx="284238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endParaRPr lang="en-US" sz="1000" dirty="0">
              <a:ea typeface="ＭＳ Ｐゴシック" charset="0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1000" dirty="0" smtClean="0"/>
          </a:p>
          <a:p>
            <a:pPr marL="0" indent="0">
              <a:spcBef>
                <a:spcPts val="600"/>
              </a:spcBef>
              <a:buNone/>
            </a:pPr>
            <a:r>
              <a:rPr lang="en-US" sz="1000" dirty="0" err="1" smtClean="0"/>
              <a:t>Fawaz</a:t>
            </a:r>
            <a:r>
              <a:rPr lang="en-US" sz="1000" dirty="0"/>
              <a:t>, M., “A Converse for the Wideband Relay Channel with Physically Degraded Broadcast”, </a:t>
            </a:r>
            <a:r>
              <a:rPr lang="en-US" sz="1000" i="1" dirty="0"/>
              <a:t>ITW </a:t>
            </a:r>
            <a:r>
              <a:rPr lang="en-US" sz="1000" i="1" dirty="0" smtClean="0"/>
              <a:t>2011.</a:t>
            </a:r>
            <a:endParaRPr lang="en-US" sz="1000" i="1" dirty="0"/>
          </a:p>
          <a:p>
            <a:pPr marL="0" indent="0">
              <a:spcBef>
                <a:spcPts val="600"/>
              </a:spcBef>
              <a:buNone/>
            </a:pPr>
            <a:endParaRPr lang="en-US" sz="1000" i="1" dirty="0" smtClean="0"/>
          </a:p>
          <a:p>
            <a:pPr marL="0" indent="0">
              <a:spcBef>
                <a:spcPts val="600"/>
              </a:spcBef>
              <a:buNone/>
            </a:pPr>
            <a:endParaRPr lang="en-US" sz="1000" dirty="0"/>
          </a:p>
          <a:p>
            <a:endParaRPr lang="en-US" sz="1000" dirty="0"/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778148" y="1453444"/>
            <a:ext cx="569463" cy="79689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0"/>
          <p:cNvSpPr/>
          <p:nvPr/>
        </p:nvSpPr>
        <p:spPr>
          <a:xfrm flipV="1">
            <a:off x="649111" y="2245604"/>
            <a:ext cx="275167" cy="273227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10"/>
          <p:cNvSpPr/>
          <p:nvPr/>
        </p:nvSpPr>
        <p:spPr>
          <a:xfrm flipV="1">
            <a:off x="1344789" y="1290281"/>
            <a:ext cx="275167" cy="273227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10"/>
          <p:cNvSpPr/>
          <p:nvPr/>
        </p:nvSpPr>
        <p:spPr>
          <a:xfrm flipV="1">
            <a:off x="2738967" y="2211736"/>
            <a:ext cx="275167" cy="273227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Arrow Connector 25"/>
          <p:cNvCxnSpPr>
            <a:endCxn id="25" idx="2"/>
          </p:cNvCxnSpPr>
          <p:nvPr/>
        </p:nvCxnSpPr>
        <p:spPr>
          <a:xfrm flipV="1">
            <a:off x="924278" y="2348349"/>
            <a:ext cx="1814689" cy="1975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1619956" y="1448062"/>
            <a:ext cx="1256595" cy="78484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Rectangle 54"/>
          <p:cNvSpPr/>
          <p:nvPr/>
        </p:nvSpPr>
        <p:spPr>
          <a:xfrm>
            <a:off x="3955143" y="7743975"/>
            <a:ext cx="229809" cy="181429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5147735" y="6203062"/>
            <a:ext cx="258837" cy="246742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426857" y="7698023"/>
            <a:ext cx="326572" cy="154819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2" name="Group 71"/>
          <p:cNvGrpSpPr/>
          <p:nvPr/>
        </p:nvGrpSpPr>
        <p:grpSpPr>
          <a:xfrm>
            <a:off x="3231585" y="4680857"/>
            <a:ext cx="3338323" cy="2075542"/>
            <a:chOff x="3231585" y="4680857"/>
            <a:chExt cx="3338323" cy="2075542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6282" r="3462"/>
            <a:stretch/>
          </p:blipFill>
          <p:spPr>
            <a:xfrm>
              <a:off x="3231585" y="4680857"/>
              <a:ext cx="3338323" cy="2075542"/>
            </a:xfrm>
            <a:prstGeom prst="rect">
              <a:avLst/>
            </a:prstGeom>
          </p:spPr>
        </p:pic>
        <p:sp>
          <p:nvSpPr>
            <p:cNvPr id="49" name="Oval 10"/>
            <p:cNvSpPr/>
            <p:nvPr/>
          </p:nvSpPr>
          <p:spPr>
            <a:xfrm flipV="1">
              <a:off x="3984978" y="5886246"/>
              <a:ext cx="275167" cy="273227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10"/>
            <p:cNvSpPr/>
            <p:nvPr/>
          </p:nvSpPr>
          <p:spPr>
            <a:xfrm flipV="1">
              <a:off x="4680656" y="4906733"/>
              <a:ext cx="275167" cy="273227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10"/>
            <p:cNvSpPr/>
            <p:nvPr/>
          </p:nvSpPr>
          <p:spPr>
            <a:xfrm flipV="1">
              <a:off x="6123214" y="5876568"/>
              <a:ext cx="275167" cy="273227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9" name="Straight Connector 58"/>
            <p:cNvCxnSpPr/>
            <p:nvPr/>
          </p:nvCxnSpPr>
          <p:spPr>
            <a:xfrm>
              <a:off x="4946953" y="5080001"/>
              <a:ext cx="532190" cy="338666"/>
            </a:xfrm>
            <a:prstGeom prst="line">
              <a:avLst/>
            </a:prstGeom>
            <a:ln w="19050" cmpd="sng">
              <a:solidFill>
                <a:srgbClr val="52E33A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Rectangle 72"/>
          <p:cNvSpPr/>
          <p:nvPr/>
        </p:nvSpPr>
        <p:spPr>
          <a:xfrm>
            <a:off x="1681240" y="1269999"/>
            <a:ext cx="205619" cy="1572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974876" y="1253064"/>
            <a:ext cx="205619" cy="1572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1054706" y="1393369"/>
            <a:ext cx="205619" cy="1572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2852049" y="1938860"/>
            <a:ext cx="205619" cy="1572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>
            <a:off x="597497" y="2024737"/>
            <a:ext cx="205619" cy="1572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/>
        </p:nvSpPr>
        <p:spPr>
          <a:xfrm>
            <a:off x="2496449" y="2399690"/>
            <a:ext cx="205619" cy="1572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Content Placeholder 5"/>
          <p:cNvSpPr>
            <a:spLocks noGrp="1"/>
          </p:cNvSpPr>
          <p:nvPr>
            <p:ph idx="4294967295"/>
          </p:nvPr>
        </p:nvSpPr>
        <p:spPr>
          <a:xfrm>
            <a:off x="175387" y="2551489"/>
            <a:ext cx="3412067" cy="3556009"/>
          </a:xfrm>
        </p:spPr>
        <p:txBody>
          <a:bodyPr/>
          <a:lstStyle/>
          <a:p>
            <a:endParaRPr lang="en-US" sz="1400" dirty="0"/>
          </a:p>
          <a:p>
            <a:pPr>
              <a:spcBef>
                <a:spcPts val="600"/>
              </a:spcBef>
            </a:pPr>
            <a:r>
              <a:rPr lang="en-US" sz="1400" dirty="0" smtClean="0"/>
              <a:t>Equivalence theory allows us to consider, for a degraded Gaussian broadcast channel</a:t>
            </a:r>
          </a:p>
          <a:p>
            <a:pPr lvl="1">
              <a:spcBef>
                <a:spcPts val="600"/>
              </a:spcBef>
            </a:pPr>
            <a:r>
              <a:rPr lang="en-US" sz="1100" dirty="0" err="1"/>
              <a:t>H</a:t>
            </a:r>
            <a:r>
              <a:rPr lang="en-US" sz="1100" dirty="0" err="1" smtClean="0"/>
              <a:t>yperedges</a:t>
            </a:r>
            <a:r>
              <a:rPr lang="en-US" sz="1100" dirty="0" smtClean="0"/>
              <a:t> emanating from the source</a:t>
            </a:r>
            <a:endParaRPr lang="en-US" sz="1100" dirty="0">
              <a:latin typeface="Arial" charset="0"/>
              <a:ea typeface="ＭＳ Ｐゴシック" charset="0"/>
            </a:endParaRPr>
          </a:p>
          <a:p>
            <a:pPr lvl="1">
              <a:spcBef>
                <a:spcPts val="600"/>
              </a:spcBef>
            </a:pPr>
            <a:r>
              <a:rPr lang="en-US" sz="1100" dirty="0" smtClean="0">
                <a:latin typeface="Arial" charset="0"/>
                <a:ea typeface="ＭＳ Ｐゴシック" charset="0"/>
              </a:rPr>
              <a:t>An edge emanating from the relay</a:t>
            </a:r>
            <a:endParaRPr lang="en-US" sz="1100" dirty="0">
              <a:latin typeface="Arial" charset="0"/>
              <a:ea typeface="ＭＳ Ｐゴシック" charset="0"/>
            </a:endParaRPr>
          </a:p>
          <a:p>
            <a:pPr>
              <a:spcBef>
                <a:spcPts val="600"/>
              </a:spcBef>
            </a:pPr>
            <a:r>
              <a:rPr lang="en-US" sz="1400" dirty="0" smtClean="0">
                <a:latin typeface="Arial" charset="0"/>
                <a:ea typeface="ＭＳ Ｐゴシック" charset="0"/>
              </a:rPr>
              <a:t>Using equivalence on the </a:t>
            </a:r>
            <a:r>
              <a:rPr lang="en-US" sz="1400" dirty="0" err="1" smtClean="0">
                <a:latin typeface="Arial" charset="0"/>
                <a:ea typeface="ＭＳ Ｐゴシック" charset="0"/>
              </a:rPr>
              <a:t>hyperedges</a:t>
            </a:r>
            <a:r>
              <a:rPr lang="en-US" sz="1400" dirty="0" smtClean="0">
                <a:latin typeface="Arial" charset="0"/>
                <a:ea typeface="ＭＳ Ｐゴシック" charset="0"/>
              </a:rPr>
              <a:t> from the source, we can assume a Gaussian input</a:t>
            </a:r>
          </a:p>
          <a:p>
            <a:pPr>
              <a:spcBef>
                <a:spcPts val="600"/>
              </a:spcBef>
            </a:pPr>
            <a:r>
              <a:rPr lang="en-US" sz="1400" dirty="0" smtClean="0">
                <a:latin typeface="Arial" charset="0"/>
                <a:ea typeface="ＭＳ Ｐゴシック" charset="0"/>
              </a:rPr>
              <a:t>Convexity of the rate-distortion region implies any estimate short of decoding is highly noisy</a:t>
            </a:r>
          </a:p>
          <a:p>
            <a:pPr>
              <a:spcBef>
                <a:spcPts val="600"/>
              </a:spcBef>
            </a:pPr>
            <a:r>
              <a:rPr lang="en-US" sz="1400" b="1" dirty="0" smtClean="0">
                <a:latin typeface="Arial" charset="0"/>
                <a:ea typeface="ＭＳ Ｐゴシック" charset="0"/>
              </a:rPr>
              <a:t>Converse</a:t>
            </a:r>
            <a:endParaRPr lang="en-US" sz="1400" b="1" dirty="0"/>
          </a:p>
          <a:p>
            <a:pPr marL="0" indent="0">
              <a:spcBef>
                <a:spcPts val="600"/>
              </a:spcBef>
              <a:buNone/>
            </a:pPr>
            <a:endParaRPr lang="en-US" sz="1400" dirty="0" smtClean="0">
              <a:latin typeface="Arial" charset="0"/>
              <a:ea typeface="ＭＳ Ｐゴシック" charset="0"/>
            </a:endParaRPr>
          </a:p>
          <a:p>
            <a:pPr>
              <a:spcBef>
                <a:spcPct val="70000"/>
              </a:spcBef>
            </a:pPr>
            <a:endParaRPr lang="en-US" sz="1400" dirty="0">
              <a:latin typeface="Arial" charset="0"/>
              <a:ea typeface="ＭＳ Ｐゴシック" charset="0"/>
            </a:endParaRPr>
          </a:p>
          <a:p>
            <a:pPr>
              <a:spcBef>
                <a:spcPct val="70000"/>
              </a:spcBef>
            </a:pPr>
            <a:endParaRPr lang="en-US" sz="1400" dirty="0" smtClean="0">
              <a:latin typeface="Arial" charset="0"/>
              <a:ea typeface="ＭＳ Ｐゴシック" charset="0"/>
            </a:endParaRPr>
          </a:p>
          <a:p>
            <a:pPr>
              <a:spcBef>
                <a:spcPct val="70000"/>
              </a:spcBef>
            </a:pPr>
            <a:endParaRPr lang="en-US" sz="1400" dirty="0">
              <a:latin typeface="Arial" charset="0"/>
              <a:ea typeface="ＭＳ Ｐゴシック" charset="0"/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952" t="4327" r="2472"/>
          <a:stretch/>
        </p:blipFill>
        <p:spPr>
          <a:xfrm>
            <a:off x="3692769" y="996462"/>
            <a:ext cx="5345723" cy="349933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8" name="Rectangle 37"/>
          <p:cNvSpPr/>
          <p:nvPr/>
        </p:nvSpPr>
        <p:spPr>
          <a:xfrm>
            <a:off x="2835116" y="1873747"/>
            <a:ext cx="246751" cy="2598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03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13113" y="2706307"/>
            <a:ext cx="4756755" cy="2059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180167"/>
            <a:ext cx="5024967" cy="2173817"/>
          </a:xfrm>
        </p:spPr>
        <p:txBody>
          <a:bodyPr/>
          <a:lstStyle/>
          <a:p>
            <a:r>
              <a:rPr lang="en-US" sz="1800" dirty="0"/>
              <a:t>Achievable </a:t>
            </a:r>
            <a:r>
              <a:rPr lang="en-US" sz="1800" dirty="0" err="1"/>
              <a:t>hypergraph</a:t>
            </a:r>
            <a:r>
              <a:rPr lang="en-US" sz="1800" dirty="0"/>
              <a:t> model for approximating richer </a:t>
            </a:r>
            <a:r>
              <a:rPr lang="en-US" sz="1800" dirty="0" smtClean="0"/>
              <a:t>topologies</a:t>
            </a:r>
          </a:p>
          <a:p>
            <a:pPr lvl="1"/>
            <a:r>
              <a:rPr lang="en-US" sz="1800" dirty="0" smtClean="0"/>
              <a:t>Allows </a:t>
            </a:r>
            <a:r>
              <a:rPr lang="en-US" sz="1800" dirty="0"/>
              <a:t>geometric </a:t>
            </a:r>
            <a:r>
              <a:rPr lang="en-US" sz="1800" dirty="0" smtClean="0"/>
              <a:t>programming</a:t>
            </a:r>
          </a:p>
          <a:p>
            <a:pPr lvl="1"/>
            <a:r>
              <a:rPr lang="en-US" sz="1800" dirty="0" smtClean="0"/>
              <a:t>Physical </a:t>
            </a:r>
            <a:r>
              <a:rPr lang="en-US" sz="1800" dirty="0"/>
              <a:t>layer coding is abstracted into </a:t>
            </a:r>
            <a:r>
              <a:rPr lang="en-US" sz="1800" dirty="0" err="1"/>
              <a:t>hyperedges</a:t>
            </a:r>
            <a:r>
              <a:rPr lang="en-US" sz="1800" dirty="0"/>
              <a:t>, network coding over the </a:t>
            </a:r>
            <a:r>
              <a:rPr lang="en-US" sz="1800" dirty="0" err="1"/>
              <a:t>hypergraph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B9E8CC-ED2F-2F49-AB3A-0EAEE7AF7609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5" name="Content Placeholder 5"/>
          <p:cNvSpPr txBox="1">
            <a:spLocks/>
          </p:cNvSpPr>
          <p:nvPr/>
        </p:nvSpPr>
        <p:spPr bwMode="auto">
          <a:xfrm>
            <a:off x="72500" y="973667"/>
            <a:ext cx="4033837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–"/>
              <a:defRPr sz="21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–"/>
              <a:defRPr sz="15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ct val="70000"/>
              </a:spcBef>
            </a:pPr>
            <a:r>
              <a:rPr lang="en-US" sz="1800" dirty="0">
                <a:latin typeface="Arial" charset="0"/>
                <a:ea typeface="ＭＳ Ｐゴシック" charset="0"/>
              </a:rPr>
              <a:t>In </a:t>
            </a:r>
            <a:r>
              <a:rPr lang="en-US" sz="1800" dirty="0" smtClean="0">
                <a:latin typeface="Arial" charset="0"/>
                <a:ea typeface="ＭＳ Ｐゴシック" charset="0"/>
              </a:rPr>
              <a:t>scaling over extended </a:t>
            </a:r>
            <a:r>
              <a:rPr lang="en-US" sz="1800" dirty="0">
                <a:latin typeface="Arial" charset="0"/>
                <a:ea typeface="ＭＳ Ｐゴシック" charset="0"/>
              </a:rPr>
              <a:t>networks, </a:t>
            </a:r>
            <a:r>
              <a:rPr lang="en-US" sz="1800" dirty="0" smtClean="0">
                <a:latin typeface="Arial" charset="0"/>
                <a:ea typeface="ＭＳ Ｐゴシック" charset="0"/>
              </a:rPr>
              <a:t>MIMO bound is fragile when using fixed quantization for cooperation, as SNR decreases with distance</a:t>
            </a:r>
          </a:p>
          <a:p>
            <a:pPr marL="0" indent="0">
              <a:spcBef>
                <a:spcPct val="70000"/>
              </a:spcBef>
              <a:buNone/>
            </a:pPr>
            <a:endParaRPr lang="en-US" sz="1800" dirty="0">
              <a:latin typeface="Arial" charset="0"/>
              <a:ea typeface="ＭＳ Ｐゴシック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01010" y="2235198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Stage 1</a:t>
            </a:r>
            <a:endParaRPr lang="en-US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5906478" y="2222498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Stage 2</a:t>
            </a:r>
            <a:endParaRPr lang="en-US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7184948" y="2201975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Stage 3</a:t>
            </a:r>
            <a:endParaRPr lang="en-US" i="1" dirty="0"/>
          </a:p>
        </p:txBody>
      </p:sp>
      <p:sp>
        <p:nvSpPr>
          <p:cNvPr id="14" name="Content Placeholder 5"/>
          <p:cNvSpPr txBox="1">
            <a:spLocks/>
          </p:cNvSpPr>
          <p:nvPr/>
        </p:nvSpPr>
        <p:spPr bwMode="auto">
          <a:xfrm>
            <a:off x="546630" y="4758242"/>
            <a:ext cx="8461903" cy="1329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–"/>
              <a:defRPr sz="21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–"/>
              <a:defRPr sz="15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ct val="70000"/>
              </a:spcBef>
              <a:buNone/>
            </a:pPr>
            <a:r>
              <a:rPr lang="en-US" sz="1800" b="1" dirty="0" smtClean="0">
                <a:latin typeface="Arial" charset="0"/>
                <a:ea typeface="ＭＳ Ｐゴシック" charset="0"/>
              </a:rPr>
              <a:t>Should we have a physical layer that provides </a:t>
            </a:r>
            <a:r>
              <a:rPr lang="en-US" sz="1800" b="1" dirty="0" err="1" smtClean="0">
                <a:latin typeface="Arial" charset="0"/>
                <a:ea typeface="ＭＳ Ｐゴシック" charset="0"/>
              </a:rPr>
              <a:t>hyperedges</a:t>
            </a:r>
            <a:r>
              <a:rPr lang="en-US" sz="1800" b="1" dirty="0" smtClean="0">
                <a:latin typeface="Arial" charset="0"/>
                <a:ea typeface="ＭＳ Ｐゴシック" charset="0"/>
              </a:rPr>
              <a:t> without erasures?</a:t>
            </a:r>
          </a:p>
          <a:p>
            <a:pPr marL="0" indent="0">
              <a:spcBef>
                <a:spcPct val="70000"/>
              </a:spcBef>
              <a:buNone/>
            </a:pPr>
            <a:endParaRPr lang="en-US" sz="1800" b="1" dirty="0">
              <a:latin typeface="Arial" charset="0"/>
              <a:ea typeface="ＭＳ Ｐゴシック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5467" y="5217399"/>
            <a:ext cx="89154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 smtClean="0"/>
              <a:t>Courtade</a:t>
            </a:r>
            <a:r>
              <a:rPr lang="en-US" sz="1000" dirty="0" smtClean="0"/>
              <a:t>, Wesel</a:t>
            </a:r>
            <a:r>
              <a:rPr lang="en-US" sz="1000" dirty="0"/>
              <a:t>, </a:t>
            </a:r>
            <a:r>
              <a:rPr lang="en-US" sz="1000" dirty="0" smtClean="0"/>
              <a:t>“Optimal </a:t>
            </a:r>
            <a:r>
              <a:rPr lang="en-US" sz="1000" dirty="0"/>
              <a:t>allocation of </a:t>
            </a:r>
            <a:r>
              <a:rPr lang="en-US" sz="1000" dirty="0" smtClean="0"/>
              <a:t>redundancy between </a:t>
            </a:r>
            <a:r>
              <a:rPr lang="en-US" sz="1000" dirty="0"/>
              <a:t>packet-level erasure coding and physical-layer channel coding </a:t>
            </a:r>
            <a:r>
              <a:rPr lang="en-US" sz="1000" dirty="0" smtClean="0"/>
              <a:t>in fading </a:t>
            </a:r>
            <a:r>
              <a:rPr lang="en-US" sz="1000" dirty="0"/>
              <a:t>channels,</a:t>
            </a:r>
            <a:r>
              <a:rPr lang="en-US" sz="1000" i="1" dirty="0"/>
              <a:t>" IEEE </a:t>
            </a:r>
            <a:r>
              <a:rPr lang="en-US" sz="1000" i="1" dirty="0" smtClean="0"/>
              <a:t>Trans. </a:t>
            </a:r>
            <a:r>
              <a:rPr lang="en-US" sz="1000" i="1" dirty="0"/>
              <a:t>on </a:t>
            </a:r>
            <a:r>
              <a:rPr lang="en-US" sz="1000" i="1" dirty="0" err="1" smtClean="0"/>
              <a:t>Comms</a:t>
            </a:r>
            <a:r>
              <a:rPr lang="en-US" sz="1000" i="1" dirty="0"/>
              <a:t>,</a:t>
            </a:r>
            <a:r>
              <a:rPr lang="en-US" sz="1000" dirty="0"/>
              <a:t> vol. 59, no. </a:t>
            </a:r>
            <a:r>
              <a:rPr lang="en-US" sz="1000" dirty="0" smtClean="0"/>
              <a:t>8, 2011</a:t>
            </a:r>
          </a:p>
          <a:p>
            <a:r>
              <a:rPr lang="en-US" sz="1000" dirty="0" smtClean="0"/>
              <a:t>Berger</a:t>
            </a:r>
            <a:r>
              <a:rPr lang="en-US" sz="1000" dirty="0"/>
              <a:t>, </a:t>
            </a:r>
            <a:r>
              <a:rPr lang="en-US" sz="1000" dirty="0" smtClean="0"/>
              <a:t>Zhou</a:t>
            </a:r>
            <a:r>
              <a:rPr lang="en-US" sz="1000" dirty="0"/>
              <a:t>, </a:t>
            </a:r>
            <a:r>
              <a:rPr lang="en-US" sz="1000" dirty="0" smtClean="0"/>
              <a:t>Wen</a:t>
            </a:r>
            <a:r>
              <a:rPr lang="en-US" sz="1000" dirty="0"/>
              <a:t>, </a:t>
            </a:r>
            <a:r>
              <a:rPr lang="en-US" sz="1000" dirty="0" smtClean="0"/>
              <a:t>Willett</a:t>
            </a:r>
            <a:r>
              <a:rPr lang="en-US" sz="1000" dirty="0"/>
              <a:t>, </a:t>
            </a:r>
            <a:r>
              <a:rPr lang="en-US" sz="1000" dirty="0" err="1" smtClean="0"/>
              <a:t>Pattipati</a:t>
            </a:r>
            <a:r>
              <a:rPr lang="en-US" sz="1000" dirty="0"/>
              <a:t>, </a:t>
            </a:r>
            <a:r>
              <a:rPr lang="en-US" sz="1000" dirty="0" smtClean="0"/>
              <a:t>“Optimizing</a:t>
            </a:r>
            <a:r>
              <a:rPr lang="en-US" sz="1000" dirty="0"/>
              <a:t> </a:t>
            </a:r>
            <a:r>
              <a:rPr lang="en-US" sz="1000" dirty="0" smtClean="0"/>
              <a:t>joint </a:t>
            </a:r>
            <a:r>
              <a:rPr lang="en-US" sz="1000" dirty="0"/>
              <a:t>erasure- and error-correction coding for wireless packet transmissions</a:t>
            </a:r>
            <a:r>
              <a:rPr lang="en-US" sz="1000" dirty="0" smtClean="0"/>
              <a:t>,” </a:t>
            </a:r>
            <a:r>
              <a:rPr lang="en-US" sz="1000" i="1" dirty="0" smtClean="0"/>
              <a:t>IEEE Trans. </a:t>
            </a:r>
            <a:r>
              <a:rPr lang="en-US" sz="1000" i="1" dirty="0"/>
              <a:t>on Wireless </a:t>
            </a:r>
            <a:r>
              <a:rPr lang="en-US" sz="1000" i="1" dirty="0" err="1" smtClean="0"/>
              <a:t>Comms</a:t>
            </a:r>
            <a:r>
              <a:rPr lang="en-US" sz="1000" dirty="0"/>
              <a:t>, vol. 7, no. </a:t>
            </a:r>
            <a:r>
              <a:rPr lang="en-US" sz="1000" dirty="0" smtClean="0"/>
              <a:t>11, 2008</a:t>
            </a:r>
          </a:p>
          <a:p>
            <a:r>
              <a:rPr lang="en-US" sz="1000" dirty="0" err="1" smtClean="0"/>
              <a:t>Vehkaperä</a:t>
            </a:r>
            <a:r>
              <a:rPr lang="en-US" sz="1000" dirty="0"/>
              <a:t>,</a:t>
            </a:r>
            <a:r>
              <a:rPr lang="en-US" sz="1000" dirty="0" smtClean="0"/>
              <a:t> M., “A </a:t>
            </a:r>
            <a:r>
              <a:rPr lang="en-US" sz="1000" dirty="0"/>
              <a:t>throughput-delay trade-</a:t>
            </a:r>
            <a:r>
              <a:rPr lang="en-US" sz="1000" dirty="0" smtClean="0"/>
              <a:t>off </a:t>
            </a:r>
            <a:r>
              <a:rPr lang="en-US" sz="1000" dirty="0"/>
              <a:t>in </a:t>
            </a:r>
            <a:r>
              <a:rPr lang="en-US" sz="1000" dirty="0" smtClean="0"/>
              <a:t>packetized systems </a:t>
            </a:r>
            <a:r>
              <a:rPr lang="en-US" sz="1000" dirty="0"/>
              <a:t>with erasures</a:t>
            </a:r>
            <a:r>
              <a:rPr lang="en-US" sz="1000" dirty="0" smtClean="0"/>
              <a:t>,” </a:t>
            </a:r>
            <a:r>
              <a:rPr lang="en-US" sz="1000" i="1" dirty="0" smtClean="0"/>
              <a:t>ISIT 2005</a:t>
            </a:r>
          </a:p>
          <a:p>
            <a:r>
              <a:rPr lang="en-US" sz="1000" dirty="0" smtClean="0"/>
              <a:t>Xiao</a:t>
            </a:r>
            <a:r>
              <a:rPr lang="en-US" sz="1000" dirty="0"/>
              <a:t>,  M., </a:t>
            </a:r>
            <a:r>
              <a:rPr lang="en-US" sz="1000" dirty="0" err="1" smtClean="0"/>
              <a:t>Aulin</a:t>
            </a:r>
            <a:r>
              <a:rPr lang="en-US" sz="1000" dirty="0" smtClean="0"/>
              <a:t>, “</a:t>
            </a:r>
            <a:r>
              <a:rPr lang="en-US" sz="1000" dirty="0"/>
              <a:t>Cross</a:t>
            </a:r>
            <a:r>
              <a:rPr lang="en-US" sz="1000" dirty="0" smtClean="0"/>
              <a:t>-</a:t>
            </a:r>
            <a:r>
              <a:rPr lang="en-US" sz="1000" dirty="0" err="1" smtClean="0"/>
              <a:t>ayler</a:t>
            </a:r>
            <a:r>
              <a:rPr lang="en-US" sz="1000" dirty="0" smtClean="0"/>
              <a:t> </a:t>
            </a:r>
            <a:r>
              <a:rPr lang="en-US" sz="1000" dirty="0"/>
              <a:t>d</a:t>
            </a:r>
            <a:r>
              <a:rPr lang="en-US" sz="1000" dirty="0" smtClean="0"/>
              <a:t>esign </a:t>
            </a:r>
            <a:r>
              <a:rPr lang="en-US" sz="1000" dirty="0"/>
              <a:t>of </a:t>
            </a:r>
            <a:r>
              <a:rPr lang="en-US" sz="1000" dirty="0" err="1"/>
              <a:t>r</a:t>
            </a:r>
            <a:r>
              <a:rPr lang="en-US" sz="1000" dirty="0" err="1" smtClean="0"/>
              <a:t>ateless</a:t>
            </a:r>
            <a:r>
              <a:rPr lang="en-US" sz="1000" dirty="0" smtClean="0"/>
              <a:t> </a:t>
            </a:r>
            <a:r>
              <a:rPr lang="en-US" sz="1000" dirty="0"/>
              <a:t>r</a:t>
            </a:r>
            <a:r>
              <a:rPr lang="en-US" sz="1000" dirty="0" smtClean="0"/>
              <a:t>andom </a:t>
            </a:r>
            <a:r>
              <a:rPr lang="en-US" sz="1000" dirty="0"/>
              <a:t>c</a:t>
            </a:r>
            <a:r>
              <a:rPr lang="en-US" sz="1000" dirty="0" smtClean="0"/>
              <a:t>odes </a:t>
            </a:r>
            <a:r>
              <a:rPr lang="en-US" sz="1000" dirty="0"/>
              <a:t>for </a:t>
            </a:r>
            <a:r>
              <a:rPr lang="en-US" sz="1000" dirty="0" smtClean="0"/>
              <a:t>delay </a:t>
            </a:r>
            <a:r>
              <a:rPr lang="en-US" sz="1000" dirty="0" err="1"/>
              <a:t>p</a:t>
            </a:r>
            <a:r>
              <a:rPr lang="en-US" sz="1000" dirty="0" err="1" smtClean="0"/>
              <a:t>ptimization</a:t>
            </a:r>
            <a:r>
              <a:rPr lang="en-US" sz="1000" dirty="0"/>
              <a:t>”, </a:t>
            </a:r>
            <a:r>
              <a:rPr lang="en-US" sz="1000" i="1" dirty="0"/>
              <a:t>IEEE </a:t>
            </a:r>
            <a:r>
              <a:rPr lang="en-US" sz="1000" i="1" dirty="0" smtClean="0"/>
              <a:t>Trans. </a:t>
            </a:r>
            <a:r>
              <a:rPr lang="en-US" sz="1000" i="1" dirty="0"/>
              <a:t>on </a:t>
            </a:r>
            <a:r>
              <a:rPr lang="en-US" sz="1000" i="1" dirty="0" err="1" smtClean="0"/>
              <a:t>Comms</a:t>
            </a:r>
            <a:r>
              <a:rPr lang="en-US" sz="1000" i="1" dirty="0" smtClean="0"/>
              <a:t>, </a:t>
            </a:r>
            <a:r>
              <a:rPr lang="en-US" sz="1000" dirty="0"/>
              <a:t>vol. 59, no. 12, </a:t>
            </a:r>
            <a:r>
              <a:rPr lang="en-US" sz="1000" dirty="0" smtClean="0"/>
              <a:t>2011. </a:t>
            </a:r>
            <a:endParaRPr lang="en-US" sz="1000" i="1" dirty="0" smtClean="0"/>
          </a:p>
          <a:p>
            <a:endParaRPr lang="en-US" sz="1000" dirty="0" smtClean="0"/>
          </a:p>
          <a:p>
            <a:endParaRPr lang="en-US" sz="10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8581" y="880534"/>
            <a:ext cx="4032252" cy="138173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72584" y="5016503"/>
            <a:ext cx="745066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Thakur, M</a:t>
            </a:r>
            <a:r>
              <a:rPr lang="en-US" sz="1000" dirty="0"/>
              <a:t>., “On Optimizing Low SNR Wireless Networks Using Network Coding”, </a:t>
            </a:r>
            <a:r>
              <a:rPr lang="en-US" sz="1000" i="1" dirty="0"/>
              <a:t>IEEE </a:t>
            </a:r>
            <a:r>
              <a:rPr lang="en-US" sz="1000" i="1" dirty="0" err="1"/>
              <a:t>Globecom</a:t>
            </a:r>
            <a:r>
              <a:rPr lang="en-US" sz="1000" i="1" dirty="0"/>
              <a:t> 2010 </a:t>
            </a:r>
            <a:endParaRPr lang="en-US" sz="1000" i="1" dirty="0" smtClean="0"/>
          </a:p>
          <a:p>
            <a:r>
              <a:rPr lang="en-US" sz="1000" dirty="0" smtClean="0"/>
              <a:t>Thakur</a:t>
            </a:r>
            <a:r>
              <a:rPr lang="en-US" sz="1000" dirty="0"/>
              <a:t>, </a:t>
            </a:r>
            <a:r>
              <a:rPr lang="en-US" sz="1000" dirty="0" err="1"/>
              <a:t>Fawaz</a:t>
            </a:r>
            <a:r>
              <a:rPr lang="en-US" sz="1000" dirty="0" smtClean="0"/>
              <a:t>, M</a:t>
            </a:r>
            <a:r>
              <a:rPr lang="en-US" sz="1000" dirty="0"/>
              <a:t>., “Optimal Relay Location and Power Allocation for Low SNR Broadcast Relay Channels”, </a:t>
            </a:r>
            <a:r>
              <a:rPr lang="en-US" sz="1000" i="1" dirty="0"/>
              <a:t>INFOCOM </a:t>
            </a:r>
            <a:r>
              <a:rPr lang="en-US" sz="1000" i="1" dirty="0" smtClean="0"/>
              <a:t>2011</a:t>
            </a:r>
            <a:r>
              <a:rPr lang="en-US" sz="1000" dirty="0" smtClean="0"/>
              <a:t> Thakur, </a:t>
            </a:r>
            <a:r>
              <a:rPr lang="en-US" sz="1000" dirty="0" err="1" smtClean="0"/>
              <a:t>Fawaz</a:t>
            </a:r>
            <a:r>
              <a:rPr lang="en-US" sz="1000" dirty="0"/>
              <a:t>, </a:t>
            </a:r>
            <a:r>
              <a:rPr lang="en-US" sz="1000" dirty="0" smtClean="0"/>
              <a:t>M</a:t>
            </a:r>
            <a:r>
              <a:rPr lang="en-US" sz="1000" dirty="0"/>
              <a:t>., “On the Geometry of Wireless Network Multicast in 2-D”, </a:t>
            </a:r>
            <a:r>
              <a:rPr lang="en-US" sz="1000" i="1" dirty="0"/>
              <a:t>ISIT 2011</a:t>
            </a:r>
            <a:r>
              <a:rPr lang="en-US" sz="1000" dirty="0"/>
              <a:t> </a:t>
            </a:r>
            <a:endParaRPr lang="en-US" sz="1000" dirty="0" smtClean="0"/>
          </a:p>
          <a:p>
            <a:r>
              <a:rPr lang="en-US" sz="1000" dirty="0" smtClean="0"/>
              <a:t>Thakur</a:t>
            </a:r>
            <a:r>
              <a:rPr lang="en-US" sz="1000" dirty="0"/>
              <a:t>, </a:t>
            </a:r>
            <a:r>
              <a:rPr lang="en-US" sz="1000" dirty="0" err="1"/>
              <a:t>Fawaz</a:t>
            </a:r>
            <a:r>
              <a:rPr lang="en-US" sz="1000" dirty="0"/>
              <a:t>, </a:t>
            </a:r>
            <a:r>
              <a:rPr lang="en-US" sz="1000" dirty="0" smtClean="0"/>
              <a:t>M</a:t>
            </a:r>
            <a:r>
              <a:rPr lang="en-US" sz="1000" i="1" dirty="0"/>
              <a:t>.,</a:t>
            </a:r>
            <a:r>
              <a:rPr lang="en-US" sz="1000" dirty="0"/>
              <a:t> “Reducibility of Joint Relay Positioning and Flow Optimization Problem”, </a:t>
            </a:r>
            <a:r>
              <a:rPr lang="en-US" sz="1000" i="1" dirty="0"/>
              <a:t>ISIT </a:t>
            </a:r>
            <a:r>
              <a:rPr lang="en-US" sz="1000" i="1" dirty="0" smtClean="0"/>
              <a:t>2012.</a:t>
            </a:r>
            <a:r>
              <a:rPr lang="en-US" sz="1000" dirty="0" smtClean="0"/>
              <a:t> </a:t>
            </a:r>
          </a:p>
          <a:p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2544463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5" grpId="0"/>
      <p:bldP spid="6" grpId="0"/>
      <p:bldP spid="6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Erasures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8963" y="1060450"/>
            <a:ext cx="4491037" cy="5086350"/>
          </a:xfrm>
        </p:spPr>
        <p:txBody>
          <a:bodyPr/>
          <a:lstStyle/>
          <a:p>
            <a:r>
              <a:rPr lang="en-US" sz="1800" dirty="0" smtClean="0"/>
              <a:t>Erasures may occur at links because of outages, suboptimal MAC with collisions, queuing losses in transport</a:t>
            </a:r>
          </a:p>
          <a:p>
            <a:r>
              <a:rPr lang="en-US" sz="1800" dirty="0" smtClean="0"/>
              <a:t>Coding can be done at physical layer up to the level of yielding erasures</a:t>
            </a:r>
          </a:p>
          <a:p>
            <a:r>
              <a:rPr lang="en-US" sz="1800" dirty="0"/>
              <a:t>E</a:t>
            </a:r>
            <a:r>
              <a:rPr lang="en-US" sz="1800" dirty="0" smtClean="0"/>
              <a:t>quivalent </a:t>
            </a:r>
            <a:r>
              <a:rPr lang="en-US" sz="1800" dirty="0" err="1" smtClean="0"/>
              <a:t>subgraphs</a:t>
            </a:r>
            <a:r>
              <a:rPr lang="en-US" sz="1800" dirty="0" smtClean="0"/>
              <a:t> are compatible</a:t>
            </a:r>
          </a:p>
          <a:p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265281" y="6669390"/>
            <a:ext cx="2365375" cy="279400"/>
          </a:xfrm>
        </p:spPr>
        <p:txBody>
          <a:bodyPr/>
          <a:lstStyle/>
          <a:p>
            <a:pPr>
              <a:defRPr/>
            </a:pPr>
            <a:fld id="{7CB9E8CC-ED2F-2F49-AB3A-0EAEE7AF7609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6" name="Cloud 5"/>
          <p:cNvSpPr/>
          <p:nvPr/>
        </p:nvSpPr>
        <p:spPr>
          <a:xfrm>
            <a:off x="5129342" y="879332"/>
            <a:ext cx="3738880" cy="2438400"/>
          </a:xfrm>
          <a:prstGeom prst="cloud">
            <a:avLst/>
          </a:prstGeom>
          <a:solidFill>
            <a:schemeClr val="bg1">
              <a:lumMod val="85000"/>
              <a:alpha val="24000"/>
            </a:schemeClr>
          </a:solidFill>
          <a:ln>
            <a:solidFill>
              <a:schemeClr val="tx1">
                <a:alpha val="59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loud 6"/>
          <p:cNvSpPr/>
          <p:nvPr/>
        </p:nvSpPr>
        <p:spPr>
          <a:xfrm rot="10800000">
            <a:off x="5871025" y="1285732"/>
            <a:ext cx="2032000" cy="1544320"/>
          </a:xfrm>
          <a:prstGeom prst="cloud">
            <a:avLst/>
          </a:prstGeom>
          <a:solidFill>
            <a:schemeClr val="bg1"/>
          </a:solidFill>
          <a:ln>
            <a:solidFill>
              <a:schemeClr val="tx1">
                <a:alpha val="54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>
            <a:stCxn id="7" idx="1"/>
            <a:endCxn id="21" idx="0"/>
          </p:cNvCxnSpPr>
          <p:nvPr/>
        </p:nvCxnSpPr>
        <p:spPr>
          <a:xfrm rot="16200000" flipH="1" flipV="1">
            <a:off x="6461127" y="1266234"/>
            <a:ext cx="404755" cy="447040"/>
          </a:xfrm>
          <a:prstGeom prst="straightConnector1">
            <a:avLst/>
          </a:prstGeom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hape 57"/>
          <p:cNvCxnSpPr>
            <a:stCxn id="21" idx="5"/>
          </p:cNvCxnSpPr>
          <p:nvPr/>
        </p:nvCxnSpPr>
        <p:spPr>
          <a:xfrm rot="16200000" flipH="1">
            <a:off x="6619379" y="1708966"/>
            <a:ext cx="267646" cy="511486"/>
          </a:xfrm>
          <a:prstGeom prst="curvedConnector2">
            <a:avLst/>
          </a:prstGeom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hape 59"/>
          <p:cNvCxnSpPr>
            <a:stCxn id="23" idx="7"/>
          </p:cNvCxnSpPr>
          <p:nvPr/>
        </p:nvCxnSpPr>
        <p:spPr>
          <a:xfrm rot="5400000" flipH="1" flipV="1">
            <a:off x="6619379" y="1976612"/>
            <a:ext cx="267646" cy="511486"/>
          </a:xfrm>
          <a:prstGeom prst="curvedConnector2">
            <a:avLst/>
          </a:prstGeom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22" idx="6"/>
          </p:cNvCxnSpPr>
          <p:nvPr/>
        </p:nvCxnSpPr>
        <p:spPr>
          <a:xfrm>
            <a:off x="6521265" y="2098532"/>
            <a:ext cx="487680" cy="1694"/>
          </a:xfrm>
          <a:prstGeom prst="line">
            <a:avLst/>
          </a:prstGeom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hape 87"/>
          <p:cNvCxnSpPr>
            <a:endCxn id="20" idx="4"/>
          </p:cNvCxnSpPr>
          <p:nvPr/>
        </p:nvCxnSpPr>
        <p:spPr>
          <a:xfrm flipV="1">
            <a:off x="7008945" y="1773412"/>
            <a:ext cx="406400" cy="325120"/>
          </a:xfrm>
          <a:prstGeom prst="curvedConnector2">
            <a:avLst/>
          </a:prstGeom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hape 89"/>
          <p:cNvCxnSpPr>
            <a:endCxn id="19" idx="0"/>
          </p:cNvCxnSpPr>
          <p:nvPr/>
        </p:nvCxnSpPr>
        <p:spPr>
          <a:xfrm>
            <a:off x="7008945" y="2098532"/>
            <a:ext cx="406400" cy="243840"/>
          </a:xfrm>
          <a:prstGeom prst="curvedConnector2">
            <a:avLst/>
          </a:prstGeom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endCxn id="23" idx="5"/>
          </p:cNvCxnSpPr>
          <p:nvPr/>
        </p:nvCxnSpPr>
        <p:spPr>
          <a:xfrm rot="16200000" flipV="1">
            <a:off x="6416179" y="2562406"/>
            <a:ext cx="348926" cy="186366"/>
          </a:xfrm>
          <a:prstGeom prst="straightConnector1">
            <a:avLst/>
          </a:prstGeom>
          <a:ln>
            <a:solidFill>
              <a:srgbClr val="FF0000"/>
            </a:solidFill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7" idx="0"/>
            <a:endCxn id="22" idx="2"/>
          </p:cNvCxnSpPr>
          <p:nvPr/>
        </p:nvCxnSpPr>
        <p:spPr>
          <a:xfrm rot="10800000" flipH="1" flipV="1">
            <a:off x="5872717" y="2057892"/>
            <a:ext cx="485987" cy="40640"/>
          </a:xfrm>
          <a:prstGeom prst="straightConnector1">
            <a:avLst/>
          </a:prstGeom>
          <a:ln>
            <a:solidFill>
              <a:srgbClr val="FF0000"/>
            </a:solidFill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23" idx="2"/>
          </p:cNvCxnSpPr>
          <p:nvPr/>
        </p:nvCxnSpPr>
        <p:spPr>
          <a:xfrm rot="10800000" flipV="1">
            <a:off x="5952305" y="2423652"/>
            <a:ext cx="406400" cy="81280"/>
          </a:xfrm>
          <a:prstGeom prst="straightConnector1">
            <a:avLst/>
          </a:prstGeom>
          <a:ln>
            <a:solidFill>
              <a:srgbClr val="FF0000"/>
            </a:solidFill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20" idx="6"/>
          </p:cNvCxnSpPr>
          <p:nvPr/>
        </p:nvCxnSpPr>
        <p:spPr>
          <a:xfrm>
            <a:off x="7496625" y="1692132"/>
            <a:ext cx="325120" cy="1694"/>
          </a:xfrm>
          <a:prstGeom prst="straightConnector1">
            <a:avLst/>
          </a:prstGeom>
          <a:ln>
            <a:solidFill>
              <a:srgbClr val="FF0000"/>
            </a:solidFill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9" idx="7"/>
            <a:endCxn id="7" idx="2"/>
          </p:cNvCxnSpPr>
          <p:nvPr/>
        </p:nvCxnSpPr>
        <p:spPr>
          <a:xfrm rot="5400000" flipH="1" flipV="1">
            <a:off x="7530627" y="2000084"/>
            <a:ext cx="308286" cy="423903"/>
          </a:xfrm>
          <a:prstGeom prst="straightConnector1">
            <a:avLst/>
          </a:prstGeom>
          <a:ln>
            <a:solidFill>
              <a:srgbClr val="FF0000"/>
            </a:solidFill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7334065" y="2342372"/>
            <a:ext cx="162560" cy="162560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0" name="Oval 19"/>
          <p:cNvSpPr/>
          <p:nvPr/>
        </p:nvSpPr>
        <p:spPr>
          <a:xfrm>
            <a:off x="7334065" y="1610852"/>
            <a:ext cx="162560" cy="162560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358705" y="1692132"/>
            <a:ext cx="162560" cy="162560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358705" y="2017252"/>
            <a:ext cx="162560" cy="162560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6358705" y="2342372"/>
            <a:ext cx="162560" cy="162560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Content Placeholder 2"/>
          <p:cNvSpPr txBox="1">
            <a:spLocks/>
          </p:cNvSpPr>
          <p:nvPr/>
        </p:nvSpPr>
        <p:spPr bwMode="auto">
          <a:xfrm>
            <a:off x="523652" y="3283569"/>
            <a:ext cx="7918826" cy="782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–"/>
              <a:defRPr sz="21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–"/>
              <a:defRPr sz="15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800" dirty="0" smtClean="0"/>
              <a:t>If the connections are multicast, then random linear network coding (RLNC) will suffice to achieve capacity </a:t>
            </a:r>
          </a:p>
          <a:p>
            <a:r>
              <a:rPr lang="en-US" sz="1800" b="1" dirty="0"/>
              <a:t>S</a:t>
            </a:r>
            <a:r>
              <a:rPr lang="en-US" sz="1800" b="1" dirty="0" smtClean="0"/>
              <a:t>ame code for both network coding and erasure coding</a:t>
            </a:r>
          </a:p>
          <a:p>
            <a:endParaRPr lang="en-US" sz="1800" dirty="0" smtClean="0"/>
          </a:p>
          <a:p>
            <a:pPr marL="0" indent="0">
              <a:buFontTx/>
              <a:buNone/>
            </a:pPr>
            <a:endParaRPr lang="en-US" sz="1800" dirty="0"/>
          </a:p>
        </p:txBody>
      </p:sp>
      <p:sp>
        <p:nvSpPr>
          <p:cNvPr id="50" name="Rectangle 49"/>
          <p:cNvSpPr/>
          <p:nvPr/>
        </p:nvSpPr>
        <p:spPr>
          <a:xfrm>
            <a:off x="302381" y="4880766"/>
            <a:ext cx="907142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/>
              <a:t>Ho</a:t>
            </a:r>
            <a:r>
              <a:rPr lang="en-US" sz="1000" dirty="0"/>
              <a:t>, </a:t>
            </a:r>
            <a:r>
              <a:rPr lang="en-US" sz="1000" dirty="0" smtClean="0"/>
              <a:t>M</a:t>
            </a:r>
            <a:r>
              <a:rPr lang="en-US" sz="1000" dirty="0"/>
              <a:t>., </a:t>
            </a:r>
            <a:r>
              <a:rPr lang="en-US" sz="1000" dirty="0" err="1"/>
              <a:t>Koetter</a:t>
            </a:r>
            <a:r>
              <a:rPr lang="en-US" sz="1000" dirty="0"/>
              <a:t>, </a:t>
            </a:r>
            <a:r>
              <a:rPr lang="en-US" sz="1000" dirty="0" err="1" smtClean="0"/>
              <a:t>Karger</a:t>
            </a:r>
            <a:r>
              <a:rPr lang="en-US" sz="1000" dirty="0"/>
              <a:t>, </a:t>
            </a:r>
            <a:r>
              <a:rPr lang="en-US" sz="1000" dirty="0" err="1" smtClean="0"/>
              <a:t>Effros</a:t>
            </a:r>
            <a:r>
              <a:rPr lang="en-US" sz="1000" dirty="0"/>
              <a:t>, </a:t>
            </a:r>
            <a:r>
              <a:rPr lang="en-US" sz="1000" dirty="0" smtClean="0"/>
              <a:t>Shi</a:t>
            </a:r>
            <a:r>
              <a:rPr lang="en-US" sz="1000" dirty="0"/>
              <a:t>, </a:t>
            </a:r>
            <a:r>
              <a:rPr lang="en-US" sz="1000" dirty="0" smtClean="0"/>
              <a:t>Leong, </a:t>
            </a:r>
            <a:r>
              <a:rPr lang="en-US" sz="1000" dirty="0"/>
              <a:t>“A Random Linear Network Coding Approach </a:t>
            </a:r>
            <a:r>
              <a:rPr lang="en-US" sz="1000" dirty="0" smtClean="0"/>
              <a:t>to </a:t>
            </a:r>
            <a:r>
              <a:rPr lang="en-US" sz="1000" dirty="0"/>
              <a:t>Multicast," </a:t>
            </a:r>
            <a:r>
              <a:rPr lang="en-US" sz="1000" i="1" dirty="0"/>
              <a:t>IEEE </a:t>
            </a:r>
            <a:r>
              <a:rPr lang="en-US" sz="1000" i="1" dirty="0" smtClean="0"/>
              <a:t>Trans. Info. </a:t>
            </a:r>
            <a:r>
              <a:rPr lang="en-US" sz="1000" i="1" dirty="0"/>
              <a:t>Theory</a:t>
            </a:r>
            <a:r>
              <a:rPr lang="en-US" sz="1000" dirty="0"/>
              <a:t>, vol. 52, no. 10, </a:t>
            </a:r>
            <a:r>
              <a:rPr lang="en-US" sz="1000" dirty="0" smtClean="0"/>
              <a:t>2006</a:t>
            </a:r>
          </a:p>
          <a:p>
            <a:pPr marL="0" lvl="1"/>
            <a:r>
              <a:rPr lang="en-US" sz="1000" dirty="0" err="1" smtClean="0"/>
              <a:t>Lun</a:t>
            </a:r>
            <a:r>
              <a:rPr lang="en-US" sz="1000" dirty="0"/>
              <a:t>,  </a:t>
            </a:r>
            <a:r>
              <a:rPr lang="en-US" sz="1000" dirty="0" smtClean="0"/>
              <a:t>M</a:t>
            </a:r>
            <a:r>
              <a:rPr lang="en-US" sz="1000" dirty="0"/>
              <a:t>., </a:t>
            </a:r>
            <a:r>
              <a:rPr lang="en-US" sz="1000" dirty="0" err="1"/>
              <a:t>Koetter</a:t>
            </a:r>
            <a:r>
              <a:rPr lang="en-US" sz="1000" dirty="0"/>
              <a:t>, </a:t>
            </a:r>
            <a:r>
              <a:rPr lang="en-US" sz="1000" dirty="0" err="1" smtClean="0"/>
              <a:t>Effros</a:t>
            </a:r>
            <a:r>
              <a:rPr lang="en-US" sz="1000" dirty="0" smtClean="0"/>
              <a:t>, </a:t>
            </a:r>
            <a:r>
              <a:rPr lang="en-US" sz="1000" dirty="0"/>
              <a:t>“On Coding for Reliable Communication over Packet Networks”, </a:t>
            </a:r>
            <a:r>
              <a:rPr lang="en-US" sz="1000" i="1" dirty="0"/>
              <a:t>Physical Communication</a:t>
            </a:r>
            <a:r>
              <a:rPr lang="en-US" sz="1000" dirty="0"/>
              <a:t>, </a:t>
            </a:r>
            <a:r>
              <a:rPr lang="en-US" sz="1000" dirty="0" smtClean="0"/>
              <a:t>Vol. </a:t>
            </a:r>
            <a:r>
              <a:rPr lang="en-US" sz="1000" dirty="0"/>
              <a:t>1, </a:t>
            </a:r>
            <a:r>
              <a:rPr lang="en-US" sz="1000" dirty="0" smtClean="0"/>
              <a:t>No. 1, 2008</a:t>
            </a:r>
          </a:p>
          <a:p>
            <a:r>
              <a:rPr lang="en-US" sz="1000" dirty="0" smtClean="0"/>
              <a:t>Dana</a:t>
            </a:r>
            <a:r>
              <a:rPr lang="en-US" sz="1000" dirty="0"/>
              <a:t>, </a:t>
            </a:r>
            <a:r>
              <a:rPr lang="en-US" sz="1000" dirty="0" err="1" smtClean="0"/>
              <a:t>Gowaikar</a:t>
            </a:r>
            <a:r>
              <a:rPr lang="en-US" sz="1000" dirty="0"/>
              <a:t>, </a:t>
            </a:r>
            <a:r>
              <a:rPr lang="en-US" sz="1000" dirty="0" err="1" smtClean="0"/>
              <a:t>Palanki</a:t>
            </a:r>
            <a:r>
              <a:rPr lang="en-US" sz="1000" dirty="0"/>
              <a:t>, </a:t>
            </a:r>
            <a:r>
              <a:rPr lang="en-US" sz="1000" dirty="0" err="1" smtClean="0"/>
              <a:t>Hassibi</a:t>
            </a:r>
            <a:r>
              <a:rPr lang="en-US" sz="1000" dirty="0"/>
              <a:t>, </a:t>
            </a:r>
            <a:r>
              <a:rPr lang="en-US" sz="1000" dirty="0" err="1" smtClean="0"/>
              <a:t>Effros</a:t>
            </a:r>
            <a:r>
              <a:rPr lang="en-US" sz="1000" dirty="0"/>
              <a:t>, “Capacity of wireless erasure networks,” </a:t>
            </a:r>
            <a:r>
              <a:rPr lang="en-US" sz="1000" i="1" dirty="0"/>
              <a:t>IEEE </a:t>
            </a:r>
            <a:r>
              <a:rPr lang="en-US" sz="1000" i="1" dirty="0" smtClean="0"/>
              <a:t>Trans. Info. </a:t>
            </a:r>
            <a:r>
              <a:rPr lang="en-US" sz="1000" i="1" dirty="0"/>
              <a:t>Theory</a:t>
            </a:r>
            <a:r>
              <a:rPr lang="en-US" sz="1000" dirty="0"/>
              <a:t>, vol. 52, no. 3</a:t>
            </a:r>
            <a:r>
              <a:rPr lang="en-US" sz="1000" dirty="0" smtClean="0"/>
              <a:t>, 2006</a:t>
            </a:r>
          </a:p>
          <a:p>
            <a:pPr marL="0" lvl="1"/>
            <a:endParaRPr lang="en-US" sz="1000" dirty="0"/>
          </a:p>
          <a:p>
            <a:endParaRPr lang="en-US" sz="1000" dirty="0" smtClean="0"/>
          </a:p>
          <a:p>
            <a:endParaRPr lang="en-US" sz="1000" dirty="0" smtClean="0"/>
          </a:p>
          <a:p>
            <a:endParaRPr lang="en-US" sz="1000" dirty="0"/>
          </a:p>
        </p:txBody>
      </p:sp>
      <p:sp>
        <p:nvSpPr>
          <p:cNvPr id="52" name="Content Placeholder 2"/>
          <p:cNvSpPr txBox="1">
            <a:spLocks/>
          </p:cNvSpPr>
          <p:nvPr/>
        </p:nvSpPr>
        <p:spPr bwMode="auto">
          <a:xfrm>
            <a:off x="530913" y="4304375"/>
            <a:ext cx="7918826" cy="811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–"/>
              <a:defRPr sz="21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–"/>
              <a:defRPr sz="15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800" dirty="0" smtClean="0"/>
              <a:t>Results hold under adversarial conditions, with no need for increasing memory at nodes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90286" y="5503334"/>
            <a:ext cx="658096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FontTx/>
              <a:buNone/>
            </a:pPr>
            <a:r>
              <a:rPr lang="en-US" sz="1000" dirty="0" err="1" smtClean="0"/>
              <a:t>Haeupler</a:t>
            </a:r>
            <a:r>
              <a:rPr lang="en-US" sz="1000" dirty="0"/>
              <a:t>,</a:t>
            </a:r>
            <a:r>
              <a:rPr lang="en-US" sz="1000" dirty="0" smtClean="0"/>
              <a:t> “Analyzing </a:t>
            </a:r>
            <a:r>
              <a:rPr lang="en-US" sz="1000" dirty="0"/>
              <a:t>Network Coding Gossip Made </a:t>
            </a:r>
            <a:r>
              <a:rPr lang="en-US" sz="1000" dirty="0" smtClean="0"/>
              <a:t>Easy”, </a:t>
            </a:r>
            <a:r>
              <a:rPr lang="en-US" sz="1000" i="1" dirty="0" smtClean="0"/>
              <a:t>STOC 2011</a:t>
            </a:r>
          </a:p>
          <a:p>
            <a:pPr marL="0" indent="0">
              <a:buFontTx/>
              <a:buNone/>
            </a:pPr>
            <a:r>
              <a:rPr lang="en-US" sz="1000" dirty="0" err="1" smtClean="0"/>
              <a:t>Haeupler</a:t>
            </a:r>
            <a:r>
              <a:rPr lang="en-US" sz="1000" dirty="0" smtClean="0"/>
              <a:t>, Kuhn, “</a:t>
            </a:r>
            <a:r>
              <a:rPr lang="en-US" sz="1000" dirty="0"/>
              <a:t>Lower Bounds on Information Dissemination in Dynamic </a:t>
            </a:r>
            <a:r>
              <a:rPr lang="en-US" sz="1000" dirty="0" smtClean="0"/>
              <a:t>Networks”</a:t>
            </a:r>
            <a:r>
              <a:rPr lang="en-US" sz="1000" i="1" dirty="0" smtClean="0"/>
              <a:t>, PODC 2012</a:t>
            </a:r>
          </a:p>
          <a:p>
            <a:pPr marL="0" indent="0">
              <a:buFontTx/>
              <a:buNone/>
            </a:pPr>
            <a:r>
              <a:rPr lang="en-US" sz="1000" dirty="0" err="1" smtClean="0"/>
              <a:t>Haeupler</a:t>
            </a:r>
            <a:r>
              <a:rPr lang="en-US" sz="1000" dirty="0"/>
              <a:t>,</a:t>
            </a:r>
            <a:r>
              <a:rPr lang="en-US" sz="1000" dirty="0" smtClean="0"/>
              <a:t> </a:t>
            </a:r>
            <a:r>
              <a:rPr lang="en-US" sz="1000" dirty="0"/>
              <a:t>M., “One Packet Suffices - Highly Efficient Packetized Network Coding With Finite Memory”, </a:t>
            </a:r>
            <a:r>
              <a:rPr lang="en-US" sz="1000" i="1" dirty="0"/>
              <a:t>ISIT 2011</a:t>
            </a:r>
          </a:p>
          <a:p>
            <a:pPr marL="0" indent="0">
              <a:buFontTx/>
              <a:buNone/>
            </a:pPr>
            <a:r>
              <a:rPr lang="en-US" sz="1000" dirty="0" err="1" smtClean="0"/>
              <a:t>Haeupler</a:t>
            </a:r>
            <a:r>
              <a:rPr lang="en-US" sz="1000" dirty="0"/>
              <a:t>, Kim, M. </a:t>
            </a:r>
            <a:r>
              <a:rPr lang="en-US" sz="1000" dirty="0" smtClean="0"/>
              <a:t>“</a:t>
            </a:r>
            <a:r>
              <a:rPr lang="en-US" sz="1000" dirty="0"/>
              <a:t>Optimality of Network Coding with Buffers”, </a:t>
            </a:r>
            <a:r>
              <a:rPr lang="en-US" sz="1000" i="1" dirty="0" smtClean="0"/>
              <a:t>ITW 2011.</a:t>
            </a:r>
            <a:r>
              <a:rPr lang="en-US" sz="1000" dirty="0" smtClean="0"/>
              <a:t>  </a:t>
            </a:r>
            <a:endParaRPr lang="en-US" sz="1000" dirty="0"/>
          </a:p>
          <a:p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5899046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8" grpId="0"/>
      <p:bldP spid="50" grpId="0"/>
      <p:bldP spid="52" grpId="0"/>
      <p:bldP spid="5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/>
              <a:t>Equivalent </a:t>
            </a:r>
            <a:r>
              <a:rPr lang="en-US" sz="1800" dirty="0" err="1" smtClean="0"/>
              <a:t>subnetworks</a:t>
            </a:r>
            <a:r>
              <a:rPr lang="en-US" sz="1800" dirty="0" smtClean="0"/>
              <a:t>:</a:t>
            </a:r>
          </a:p>
          <a:p>
            <a:pPr lvl="1"/>
            <a:r>
              <a:rPr lang="en-US" sz="1800" dirty="0" smtClean="0"/>
              <a:t>The point-to-point link</a:t>
            </a:r>
          </a:p>
          <a:p>
            <a:pPr lvl="1"/>
            <a:r>
              <a:rPr lang="en-US" sz="1800" dirty="0" smtClean="0"/>
              <a:t>The multiple access channel (MAC)</a:t>
            </a:r>
          </a:p>
          <a:p>
            <a:pPr lvl="1"/>
            <a:r>
              <a:rPr lang="en-US" sz="1800" dirty="0"/>
              <a:t>Bounding networks</a:t>
            </a:r>
          </a:p>
          <a:p>
            <a:r>
              <a:rPr lang="en-US" sz="1800" dirty="0" smtClean="0"/>
              <a:t>Engineering </a:t>
            </a:r>
            <a:r>
              <a:rPr lang="en-US" sz="1800" dirty="0"/>
              <a:t>context:</a:t>
            </a:r>
          </a:p>
          <a:p>
            <a:pPr lvl="1"/>
            <a:r>
              <a:rPr lang="en-US" sz="1800" dirty="0"/>
              <a:t>High SNR: interference limited</a:t>
            </a:r>
          </a:p>
          <a:p>
            <a:pPr lvl="2"/>
            <a:r>
              <a:rPr lang="en-US" dirty="0"/>
              <a:t>Concentrate on multiple </a:t>
            </a:r>
            <a:r>
              <a:rPr lang="en-US" dirty="0" smtClean="0"/>
              <a:t>access</a:t>
            </a:r>
          </a:p>
          <a:p>
            <a:pPr lvl="2"/>
            <a:r>
              <a:rPr lang="en-US" dirty="0" smtClean="0"/>
              <a:t>Approximations</a:t>
            </a:r>
          </a:p>
          <a:p>
            <a:pPr lvl="1"/>
            <a:r>
              <a:rPr lang="en-US" sz="1800" dirty="0" smtClean="0"/>
              <a:t>Low </a:t>
            </a:r>
            <a:r>
              <a:rPr lang="en-US" sz="1800" dirty="0"/>
              <a:t>SNR: noise </a:t>
            </a:r>
            <a:r>
              <a:rPr lang="en-US" sz="1800" dirty="0" smtClean="0"/>
              <a:t>limited</a:t>
            </a:r>
          </a:p>
          <a:p>
            <a:pPr lvl="2"/>
            <a:r>
              <a:rPr lang="en-US" dirty="0"/>
              <a:t>Remove noise rather than process it</a:t>
            </a:r>
          </a:p>
          <a:p>
            <a:pPr lvl="2"/>
            <a:r>
              <a:rPr lang="en-US" dirty="0" smtClean="0"/>
              <a:t>Converse for relay network</a:t>
            </a:r>
          </a:p>
          <a:p>
            <a:pPr lvl="1"/>
            <a:r>
              <a:rPr lang="en-US" sz="1800" dirty="0"/>
              <a:t>Coding for erasures</a:t>
            </a:r>
          </a:p>
          <a:p>
            <a:r>
              <a:rPr lang="en-US" sz="1800" dirty="0" smtClean="0"/>
              <a:t>Engineering consequences:</a:t>
            </a:r>
          </a:p>
          <a:p>
            <a:pPr lvl="1"/>
            <a:r>
              <a:rPr lang="en-US" sz="1800" dirty="0" smtClean="0"/>
              <a:t>Low</a:t>
            </a:r>
            <a:r>
              <a:rPr lang="en-US" sz="1800" dirty="0"/>
              <a:t>-power chip with physical and packet-level coding</a:t>
            </a:r>
          </a:p>
          <a:p>
            <a:pPr lvl="1">
              <a:buFontTx/>
              <a:buNone/>
            </a:pPr>
            <a:endParaRPr lang="en-US" sz="1800" dirty="0"/>
          </a:p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B9E8CC-ED2F-2F49-AB3A-0EAEE7AF7609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393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Coding at Different Layers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3505200" y="6324600"/>
            <a:ext cx="2133600" cy="365125"/>
          </a:xfrm>
        </p:spPr>
        <p:txBody>
          <a:bodyPr/>
          <a:lstStyle/>
          <a:p>
            <a:fld id="{7D20F9F6-8F94-4AEB-8542-E91DBB23BF62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143000"/>
            <a:ext cx="5638800" cy="3733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172200" y="1219200"/>
            <a:ext cx="2971800" cy="5047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Matlab</a:t>
            </a:r>
            <a:r>
              <a:rPr lang="en-US" sz="1400" dirty="0"/>
              <a:t> </a:t>
            </a:r>
            <a:r>
              <a:rPr lang="en-US" sz="1400" dirty="0" smtClean="0"/>
              <a:t>program </a:t>
            </a:r>
            <a:r>
              <a:rPr lang="en-US" sz="1400" dirty="0"/>
              <a:t>on a PC through an </a:t>
            </a:r>
            <a:r>
              <a:rPr lang="en-US" sz="1400" dirty="0" smtClean="0"/>
              <a:t>FPGA.</a:t>
            </a:r>
          </a:p>
          <a:p>
            <a:endParaRPr lang="en-US" sz="1400" dirty="0"/>
          </a:p>
          <a:p>
            <a:r>
              <a:rPr lang="en-US" sz="1400" dirty="0"/>
              <a:t>G</a:t>
            </a:r>
            <a:r>
              <a:rPr lang="en-US" sz="1400" dirty="0" smtClean="0"/>
              <a:t>eneric </a:t>
            </a:r>
            <a:r>
              <a:rPr lang="en-US" sz="1400" dirty="0"/>
              <a:t>commercial</a:t>
            </a:r>
          </a:p>
          <a:p>
            <a:r>
              <a:rPr lang="en-US" sz="1400" dirty="0"/>
              <a:t>transceiver (Texas Instruments </a:t>
            </a:r>
            <a:r>
              <a:rPr lang="en-US" sz="1400" dirty="0" smtClean="0"/>
              <a:t>)</a:t>
            </a:r>
          </a:p>
          <a:p>
            <a:endParaRPr lang="en-US" sz="1400" dirty="0" smtClean="0"/>
          </a:p>
          <a:p>
            <a:r>
              <a:rPr lang="en-US" sz="1400" dirty="0"/>
              <a:t>T</a:t>
            </a:r>
            <a:r>
              <a:rPr lang="en-US" sz="1400" dirty="0" smtClean="0"/>
              <a:t>ransmission </a:t>
            </a:r>
            <a:r>
              <a:rPr lang="en-US" sz="1400" dirty="0"/>
              <a:t>data rate of </a:t>
            </a:r>
            <a:r>
              <a:rPr lang="en-US" sz="1400" dirty="0" smtClean="0"/>
              <a:t>500 kbps </a:t>
            </a:r>
          </a:p>
          <a:p>
            <a:endParaRPr lang="en-US" sz="1400" dirty="0"/>
          </a:p>
          <a:p>
            <a:r>
              <a:rPr lang="en-US" sz="1400" dirty="0" smtClean="0"/>
              <a:t>FSK</a:t>
            </a:r>
            <a:r>
              <a:rPr lang="en-US" sz="1400" dirty="0"/>
              <a:t> </a:t>
            </a:r>
            <a:r>
              <a:rPr lang="en-US" sz="1400" dirty="0" smtClean="0"/>
              <a:t>Modulation</a:t>
            </a:r>
          </a:p>
          <a:p>
            <a:endParaRPr lang="en-US" sz="1400" dirty="0"/>
          </a:p>
          <a:p>
            <a:r>
              <a:rPr lang="en-US" sz="1400" dirty="0"/>
              <a:t>D</a:t>
            </a:r>
            <a:r>
              <a:rPr lang="en-US" sz="1400" dirty="0" smtClean="0"/>
              <a:t>ata </a:t>
            </a:r>
            <a:r>
              <a:rPr lang="en-US" sz="1400" dirty="0"/>
              <a:t>transmission and coherent </a:t>
            </a:r>
            <a:r>
              <a:rPr lang="en-US" sz="1400" dirty="0" smtClean="0"/>
              <a:t>demodulation at receiver</a:t>
            </a:r>
            <a:endParaRPr lang="en-US" sz="1400" dirty="0"/>
          </a:p>
          <a:p>
            <a:endParaRPr lang="en-US" sz="1400" dirty="0" smtClean="0"/>
          </a:p>
          <a:p>
            <a:r>
              <a:rPr lang="en-US" sz="1400" dirty="0"/>
              <a:t>H</a:t>
            </a:r>
            <a:r>
              <a:rPr lang="en-US" sz="1400" dirty="0" smtClean="0"/>
              <a:t>ard </a:t>
            </a:r>
            <a:r>
              <a:rPr lang="en-US" sz="1400" dirty="0"/>
              <a:t>Viterbi decoding</a:t>
            </a:r>
          </a:p>
          <a:p>
            <a:r>
              <a:rPr lang="en-US" sz="1400" dirty="0"/>
              <a:t>and an </a:t>
            </a:r>
            <a:r>
              <a:rPr lang="en-US" sz="1400" dirty="0" err="1"/>
              <a:t>interleaver</a:t>
            </a:r>
            <a:r>
              <a:rPr lang="en-US" sz="1400" dirty="0"/>
              <a:t> of 4 </a:t>
            </a:r>
            <a:r>
              <a:rPr lang="en-US" sz="1400" dirty="0" smtClean="0"/>
              <a:t>bytes</a:t>
            </a:r>
          </a:p>
          <a:p>
            <a:endParaRPr lang="en-US" sz="1400" dirty="0"/>
          </a:p>
          <a:p>
            <a:r>
              <a:rPr lang="en-US" sz="1400" dirty="0" smtClean="0"/>
              <a:t>PC</a:t>
            </a:r>
            <a:r>
              <a:rPr lang="en-US" sz="1400" dirty="0"/>
              <a:t>-based packet sniffer software</a:t>
            </a:r>
          </a:p>
          <a:p>
            <a:r>
              <a:rPr lang="en-US" sz="1400" dirty="0"/>
              <a:t>transfers the data from the CC2511 over a USB </a:t>
            </a:r>
            <a:r>
              <a:rPr lang="en-US" sz="1400" dirty="0" smtClean="0"/>
              <a:t>interface</a:t>
            </a:r>
          </a:p>
          <a:p>
            <a:endParaRPr lang="en-US" sz="1400" dirty="0"/>
          </a:p>
          <a:p>
            <a:r>
              <a:rPr lang="en-US" sz="1400" dirty="0" smtClean="0"/>
              <a:t>CC2511 </a:t>
            </a:r>
            <a:r>
              <a:rPr lang="en-US" sz="1400" dirty="0"/>
              <a:t>chip provides the Received Signal Strength</a:t>
            </a:r>
          </a:p>
          <a:p>
            <a:r>
              <a:rPr lang="en-US" sz="1400" dirty="0"/>
              <a:t>Indicator (RSSI</a:t>
            </a:r>
            <a:r>
              <a:rPr lang="en-US" sz="1400" dirty="0" smtClean="0"/>
              <a:t>)</a:t>
            </a:r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338668" y="5367867"/>
            <a:ext cx="49227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Angelopoulos</a:t>
            </a:r>
            <a:r>
              <a:rPr lang="en-US" sz="1000" dirty="0"/>
              <a:t>, </a:t>
            </a:r>
            <a:r>
              <a:rPr lang="en-US" sz="1000" dirty="0" err="1"/>
              <a:t>Paidimarri</a:t>
            </a:r>
            <a:r>
              <a:rPr lang="en-US" sz="1000" dirty="0"/>
              <a:t>, </a:t>
            </a:r>
            <a:r>
              <a:rPr lang="en-US" sz="1000" dirty="0" err="1" smtClean="0"/>
              <a:t>Chandrakasan</a:t>
            </a:r>
            <a:r>
              <a:rPr lang="en-US" sz="1000" dirty="0" smtClean="0"/>
              <a:t>, </a:t>
            </a:r>
            <a:r>
              <a:rPr lang="en-US" sz="1000" dirty="0"/>
              <a:t>M., </a:t>
            </a:r>
            <a:r>
              <a:rPr lang="en-US" sz="1000" dirty="0" smtClean="0"/>
              <a:t>“</a:t>
            </a:r>
            <a:r>
              <a:rPr lang="en-US" sz="1000" dirty="0"/>
              <a:t>Experimental Study of the Interplay of Channel and Network Coding in Low Power Sensor Applications”, </a:t>
            </a:r>
            <a:r>
              <a:rPr lang="en-US" sz="1000" i="1" dirty="0"/>
              <a:t>ICC </a:t>
            </a:r>
            <a:r>
              <a:rPr lang="en-US" sz="1000" i="1" dirty="0" smtClean="0"/>
              <a:t>2013</a:t>
            </a:r>
            <a:r>
              <a:rPr lang="en-US" sz="1000" dirty="0" smtClean="0"/>
              <a:t> 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8409747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</a:t>
            </a:r>
            <a:r>
              <a:rPr lang="en-US" dirty="0" smtClean="0"/>
              <a:t>enefits of Coding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3505200" y="6324600"/>
            <a:ext cx="2133600" cy="365125"/>
          </a:xfrm>
        </p:spPr>
        <p:txBody>
          <a:bodyPr/>
          <a:lstStyle/>
          <a:p>
            <a:fld id="{7D20F9F6-8F94-4AEB-8542-E91DBB23BF62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8600" y="1219200"/>
            <a:ext cx="4773652" cy="3962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0128" y="2057401"/>
            <a:ext cx="4435272" cy="22098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632476" y="3156856"/>
            <a:ext cx="4148668" cy="181429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  <a:alpha val="40000"/>
                </a:schemeClr>
              </a:gs>
              <a:gs pos="80000">
                <a:schemeClr val="accent1">
                  <a:shade val="93000"/>
                  <a:satMod val="130000"/>
                  <a:alpha val="40000"/>
                </a:schemeClr>
              </a:gs>
              <a:gs pos="100000">
                <a:schemeClr val="accent1">
                  <a:shade val="94000"/>
                  <a:satMod val="135000"/>
                  <a:alpha val="40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1" y="3357636"/>
            <a:ext cx="4257524" cy="222554"/>
          </a:xfrm>
          <a:prstGeom prst="rect">
            <a:avLst/>
          </a:prstGeom>
          <a:solidFill>
            <a:srgbClr val="FF0000">
              <a:alpha val="4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91356" y="3909171"/>
            <a:ext cx="4189787" cy="263686"/>
          </a:xfrm>
          <a:prstGeom prst="rect">
            <a:avLst/>
          </a:prstGeom>
          <a:solidFill>
            <a:srgbClr val="008000">
              <a:alpha val="4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6798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Collaborators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588963" y="975780"/>
            <a:ext cx="8097837" cy="5086350"/>
          </a:xfrm>
        </p:spPr>
        <p:txBody>
          <a:bodyPr/>
          <a:lstStyle/>
          <a:p>
            <a:r>
              <a:rPr lang="en-US" sz="1400" dirty="0" smtClean="0"/>
              <a:t>MIT: </a:t>
            </a:r>
            <a:r>
              <a:rPr lang="en-US" sz="1400" dirty="0" err="1" smtClean="0"/>
              <a:t>Georgios</a:t>
            </a:r>
            <a:r>
              <a:rPr lang="en-US" sz="1400" dirty="0" smtClean="0"/>
              <a:t> Angelopoulos, </a:t>
            </a:r>
            <a:r>
              <a:rPr lang="en-US" sz="1400" dirty="0" err="1" smtClean="0"/>
              <a:t>Anantha</a:t>
            </a:r>
            <a:r>
              <a:rPr lang="en-US" sz="1400" dirty="0" smtClean="0"/>
              <a:t> </a:t>
            </a:r>
            <a:r>
              <a:rPr lang="en-US" sz="1400" dirty="0" err="1" smtClean="0"/>
              <a:t>Chandrakasan</a:t>
            </a:r>
            <a:r>
              <a:rPr lang="en-US" sz="1400" dirty="0" smtClean="0"/>
              <a:t>, </a:t>
            </a:r>
            <a:r>
              <a:rPr lang="en-US" sz="1400" dirty="0" err="1" smtClean="0"/>
              <a:t>Flavio</a:t>
            </a:r>
            <a:r>
              <a:rPr lang="en-US" sz="1400" dirty="0" smtClean="0"/>
              <a:t> du Pin </a:t>
            </a:r>
            <a:r>
              <a:rPr lang="en-US" sz="1400" dirty="0" err="1" smtClean="0"/>
              <a:t>Calmon</a:t>
            </a:r>
            <a:r>
              <a:rPr lang="en-US" sz="1400" dirty="0" smtClean="0"/>
              <a:t>,  Nadia </a:t>
            </a:r>
            <a:r>
              <a:rPr lang="en-US" sz="1400" dirty="0" err="1" smtClean="0"/>
              <a:t>Fawaz</a:t>
            </a:r>
            <a:r>
              <a:rPr lang="en-US" sz="1400" dirty="0" smtClean="0"/>
              <a:t> (now Technicolor), Bernhard </a:t>
            </a:r>
            <a:r>
              <a:rPr lang="en-US" sz="1400" dirty="0" err="1" smtClean="0"/>
              <a:t>Haeupler</a:t>
            </a:r>
            <a:r>
              <a:rPr lang="en-US" sz="1400" dirty="0" smtClean="0"/>
              <a:t> (now Microsoft/ CMU), David </a:t>
            </a:r>
            <a:r>
              <a:rPr lang="en-US" sz="1400" dirty="0" err="1" smtClean="0"/>
              <a:t>Karger</a:t>
            </a:r>
            <a:r>
              <a:rPr lang="en-US" sz="1400" dirty="0" smtClean="0"/>
              <a:t>, </a:t>
            </a:r>
            <a:r>
              <a:rPr lang="en-US" sz="1400" dirty="0" err="1" smtClean="0"/>
              <a:t>Minji</a:t>
            </a:r>
            <a:r>
              <a:rPr lang="en-US" sz="1400" dirty="0" smtClean="0"/>
              <a:t> Kim (now Oracle), Ben Leong, </a:t>
            </a:r>
            <a:r>
              <a:rPr lang="en-US" sz="1400" dirty="0" err="1" smtClean="0"/>
              <a:t>Arun</a:t>
            </a:r>
            <a:r>
              <a:rPr lang="en-US" sz="1400" dirty="0" smtClean="0"/>
              <a:t> </a:t>
            </a:r>
            <a:r>
              <a:rPr lang="en-US" sz="1400" dirty="0" err="1" smtClean="0"/>
              <a:t>Paidimarri</a:t>
            </a:r>
            <a:r>
              <a:rPr lang="en-US" sz="1400" dirty="0" smtClean="0"/>
              <a:t>, Ali </a:t>
            </a:r>
            <a:r>
              <a:rPr lang="en-US" sz="1400" dirty="0" err="1" smtClean="0"/>
              <a:t>ParandehGheibi</a:t>
            </a:r>
            <a:r>
              <a:rPr lang="en-US" sz="1400" dirty="0" smtClean="0"/>
              <a:t>, </a:t>
            </a:r>
            <a:r>
              <a:rPr lang="en-US" sz="1400" dirty="0" err="1" smtClean="0"/>
              <a:t>Siddharth</a:t>
            </a:r>
            <a:r>
              <a:rPr lang="en-US" sz="1400" dirty="0" smtClean="0"/>
              <a:t> Ray (now Samsung), </a:t>
            </a:r>
          </a:p>
          <a:p>
            <a:r>
              <a:rPr lang="en-US" sz="1400" dirty="0" smtClean="0"/>
              <a:t>MIT Lincoln Laboratory: Linda </a:t>
            </a:r>
            <a:r>
              <a:rPr lang="en-US" sz="1400" dirty="0" err="1" smtClean="0"/>
              <a:t>Zeger</a:t>
            </a:r>
            <a:r>
              <a:rPr lang="en-US" sz="1400" dirty="0" smtClean="0"/>
              <a:t> (now Aurora LLC)</a:t>
            </a:r>
          </a:p>
          <a:p>
            <a:r>
              <a:rPr lang="en-US" sz="1400" dirty="0" smtClean="0"/>
              <a:t>Aalto University: </a:t>
            </a:r>
            <a:r>
              <a:rPr lang="en-US" sz="1400" dirty="0" err="1" smtClean="0"/>
              <a:t>Mikko</a:t>
            </a:r>
            <a:r>
              <a:rPr lang="en-US" sz="1400" dirty="0" smtClean="0"/>
              <a:t> </a:t>
            </a:r>
            <a:r>
              <a:rPr lang="en-US" sz="1400" dirty="0" err="1" smtClean="0"/>
              <a:t>Vehkapera</a:t>
            </a:r>
            <a:endParaRPr lang="en-US" sz="1400" dirty="0" smtClean="0"/>
          </a:p>
          <a:p>
            <a:r>
              <a:rPr lang="en-US" sz="1400" dirty="0" smtClean="0"/>
              <a:t>Caltech: Amir Dana, Michelle </a:t>
            </a:r>
            <a:r>
              <a:rPr lang="en-US" sz="1400" dirty="0" err="1" smtClean="0"/>
              <a:t>Effros</a:t>
            </a:r>
            <a:r>
              <a:rPr lang="en-US" sz="1400" dirty="0" smtClean="0"/>
              <a:t>, </a:t>
            </a:r>
            <a:r>
              <a:rPr lang="en-US" sz="1400" dirty="0" err="1" smtClean="0"/>
              <a:t>Radhika</a:t>
            </a:r>
            <a:r>
              <a:rPr lang="en-US" sz="1400" dirty="0" smtClean="0"/>
              <a:t> </a:t>
            </a:r>
            <a:r>
              <a:rPr lang="en-US" sz="1400" dirty="0" err="1" smtClean="0"/>
              <a:t>Gowaikar</a:t>
            </a:r>
            <a:r>
              <a:rPr lang="en-US" sz="1400" dirty="0" smtClean="0"/>
              <a:t>, </a:t>
            </a:r>
            <a:r>
              <a:rPr lang="en-US" sz="1400" dirty="0" err="1" smtClean="0"/>
              <a:t>Babak</a:t>
            </a:r>
            <a:r>
              <a:rPr lang="en-US" sz="1400" dirty="0" smtClean="0"/>
              <a:t> </a:t>
            </a:r>
            <a:r>
              <a:rPr lang="en-US" sz="1400" dirty="0" err="1" smtClean="0"/>
              <a:t>Hassibi</a:t>
            </a:r>
            <a:r>
              <a:rPr lang="en-US" sz="1400" dirty="0" smtClean="0"/>
              <a:t>, Tracey Ho</a:t>
            </a:r>
          </a:p>
          <a:p>
            <a:r>
              <a:rPr lang="en-US" sz="1400" dirty="0" smtClean="0"/>
              <a:t>Chalmers University: Tor </a:t>
            </a:r>
            <a:r>
              <a:rPr lang="en-US" sz="1400" dirty="0" err="1" smtClean="0"/>
              <a:t>Aulin</a:t>
            </a:r>
            <a:endParaRPr lang="en-US" sz="1400" dirty="0" smtClean="0"/>
          </a:p>
          <a:p>
            <a:r>
              <a:rPr lang="en-US" sz="1400" dirty="0" smtClean="0"/>
              <a:t>Harvard: Michael </a:t>
            </a:r>
            <a:r>
              <a:rPr lang="en-US" sz="1400" dirty="0" err="1" smtClean="0"/>
              <a:t>Mitzenmacher</a:t>
            </a:r>
            <a:endParaRPr lang="en-US" sz="1400" dirty="0" smtClean="0"/>
          </a:p>
          <a:p>
            <a:r>
              <a:rPr lang="en-US" sz="1400" dirty="0" smtClean="0"/>
              <a:t>KTH: </a:t>
            </a:r>
            <a:r>
              <a:rPr lang="en-US" sz="1400" dirty="0" err="1" smtClean="0"/>
              <a:t>Jinfeng</a:t>
            </a:r>
            <a:r>
              <a:rPr lang="en-US" sz="1400" dirty="0" smtClean="0"/>
              <a:t> Du (now MIT), Mikael </a:t>
            </a:r>
            <a:r>
              <a:rPr lang="en-US" sz="1400" dirty="0" err="1" smtClean="0"/>
              <a:t>Skoglund</a:t>
            </a:r>
            <a:r>
              <a:rPr lang="en-US" sz="1400" dirty="0" smtClean="0"/>
              <a:t>, Ming Xiao</a:t>
            </a:r>
          </a:p>
          <a:p>
            <a:r>
              <a:rPr lang="en-US" sz="1400" dirty="0" smtClean="0"/>
              <a:t>Northeastern: Edmund </a:t>
            </a:r>
            <a:r>
              <a:rPr lang="en-US" sz="1400" dirty="0" err="1" smtClean="0"/>
              <a:t>Yeh</a:t>
            </a:r>
            <a:endParaRPr lang="en-US" sz="1400" dirty="0" smtClean="0"/>
          </a:p>
          <a:p>
            <a:r>
              <a:rPr lang="en-US" sz="1400" dirty="0" smtClean="0"/>
              <a:t>TUM: Ralf </a:t>
            </a:r>
            <a:r>
              <a:rPr lang="en-US" sz="1400" dirty="0" err="1" smtClean="0"/>
              <a:t>Kötter</a:t>
            </a:r>
            <a:r>
              <a:rPr lang="en-US" sz="1400" dirty="0" smtClean="0"/>
              <a:t>, </a:t>
            </a:r>
            <a:r>
              <a:rPr lang="en-US" sz="1400" dirty="0" err="1" smtClean="0"/>
              <a:t>Mohit</a:t>
            </a:r>
            <a:r>
              <a:rPr lang="en-US" sz="1400" dirty="0" smtClean="0"/>
              <a:t> Thakur</a:t>
            </a:r>
          </a:p>
          <a:p>
            <a:r>
              <a:rPr lang="en-US" sz="1400" dirty="0" smtClean="0"/>
              <a:t>UCLA: Jun Shi (now Intel)</a:t>
            </a:r>
          </a:p>
          <a:p>
            <a:r>
              <a:rPr lang="en-US" sz="1400" smtClean="0"/>
              <a:t>Stanford</a:t>
            </a:r>
            <a:r>
              <a:rPr lang="en-US" sz="1400" dirty="0" smtClean="0"/>
              <a:t>: Andrea Goldsmith, </a:t>
            </a:r>
            <a:r>
              <a:rPr lang="en-US" sz="1400" dirty="0" err="1" smtClean="0"/>
              <a:t>Ivana</a:t>
            </a:r>
            <a:r>
              <a:rPr lang="en-US" sz="1400" dirty="0" smtClean="0"/>
              <a:t> </a:t>
            </a:r>
            <a:r>
              <a:rPr lang="en-US" sz="1400" dirty="0" err="1" smtClean="0"/>
              <a:t>Maric</a:t>
            </a:r>
            <a:r>
              <a:rPr lang="en-US" sz="1400" dirty="0" smtClean="0"/>
              <a:t> (now Ericsson)</a:t>
            </a:r>
          </a:p>
          <a:p>
            <a:r>
              <a:rPr lang="en-US" sz="1400" dirty="0" smtClean="0"/>
              <a:t>Yale: Yun </a:t>
            </a:r>
            <a:r>
              <a:rPr lang="en-US" sz="1400" dirty="0" err="1" smtClean="0"/>
              <a:t>Xu</a:t>
            </a:r>
            <a:r>
              <a:rPr lang="en-US" sz="1400" dirty="0" smtClean="0"/>
              <a:t>.</a:t>
            </a: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C6273A2-BEDF-D548-A7E4-99649FB70C96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6532" y="996950"/>
            <a:ext cx="8379885" cy="5086350"/>
          </a:xfrm>
        </p:spPr>
        <p:txBody>
          <a:bodyPr/>
          <a:lstStyle/>
          <a:p>
            <a:r>
              <a:rPr lang="en-US" sz="1800" dirty="0" smtClean="0"/>
              <a:t>Bounding with edges and </a:t>
            </a:r>
            <a:r>
              <a:rPr lang="en-US" sz="1800" dirty="0" err="1" smtClean="0"/>
              <a:t>hyperedges</a:t>
            </a:r>
            <a:r>
              <a:rPr lang="en-US" sz="1800" dirty="0" smtClean="0"/>
              <a:t> allows us to separate noise from combinatorial graph-theoretic issues</a:t>
            </a:r>
          </a:p>
          <a:p>
            <a:r>
              <a:rPr lang="en-US" sz="1800" dirty="0" smtClean="0"/>
              <a:t>Instead </a:t>
            </a:r>
            <a:r>
              <a:rPr lang="en-US" sz="1800" dirty="0"/>
              <a:t>of bounding the entire network, create </a:t>
            </a:r>
            <a:r>
              <a:rPr lang="en-US" sz="1800" dirty="0" smtClean="0"/>
              <a:t>equivalent </a:t>
            </a:r>
            <a:r>
              <a:rPr lang="en-US" sz="1800" dirty="0" err="1" smtClean="0"/>
              <a:t>subnetworks</a:t>
            </a:r>
            <a:r>
              <a:rPr lang="en-US" sz="1800" dirty="0" smtClean="0"/>
              <a:t> for </a:t>
            </a:r>
            <a:r>
              <a:rPr lang="en-US" sz="1800" dirty="0"/>
              <a:t>different </a:t>
            </a:r>
            <a:r>
              <a:rPr lang="en-US" sz="1800" dirty="0" smtClean="0"/>
              <a:t>elements</a:t>
            </a:r>
          </a:p>
          <a:p>
            <a:r>
              <a:rPr lang="en-US" sz="1800" dirty="0" smtClean="0"/>
              <a:t>General approach for approximations, provides operational guidance</a:t>
            </a:r>
          </a:p>
          <a:p>
            <a:r>
              <a:rPr lang="en-US" sz="1800" dirty="0" smtClean="0"/>
              <a:t>New toolbox for converses</a:t>
            </a:r>
          </a:p>
          <a:p>
            <a:r>
              <a:rPr lang="en-US" sz="1800" dirty="0" smtClean="0"/>
              <a:t>Suggests a reduction to erasure channels, to capture simplicity of </a:t>
            </a:r>
            <a:r>
              <a:rPr lang="en-US" sz="1800" dirty="0" err="1" smtClean="0"/>
              <a:t>hyperedges</a:t>
            </a:r>
            <a:r>
              <a:rPr lang="en-US" sz="1800" dirty="0" smtClean="0"/>
              <a:t> and the richness of network operation</a:t>
            </a:r>
          </a:p>
          <a:p>
            <a:r>
              <a:rPr lang="en-US" sz="1800" dirty="0" smtClean="0"/>
              <a:t>Codes can be used to manage erasures and bottlenecks simultaneously.</a:t>
            </a:r>
          </a:p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92900" y="7158026"/>
            <a:ext cx="2365375" cy="279400"/>
          </a:xfrm>
        </p:spPr>
        <p:txBody>
          <a:bodyPr/>
          <a:lstStyle/>
          <a:p>
            <a:pPr>
              <a:defRPr/>
            </a:pPr>
            <a:fld id="{7CB9E8CC-ED2F-2F49-AB3A-0EAEE7AF7609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43417" y="5592826"/>
            <a:ext cx="850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1000" dirty="0" smtClean="0"/>
              <a:t>Du</a:t>
            </a:r>
            <a:r>
              <a:rPr lang="en-US" sz="1000" dirty="0"/>
              <a:t>, </a:t>
            </a:r>
            <a:r>
              <a:rPr lang="en-US" sz="1000" dirty="0" smtClean="0"/>
              <a:t>M</a:t>
            </a:r>
            <a:r>
              <a:rPr lang="en-US" sz="1000" dirty="0"/>
              <a:t>., Xiao, </a:t>
            </a:r>
            <a:r>
              <a:rPr lang="en-US" sz="1000" dirty="0" err="1" smtClean="0"/>
              <a:t>Skoglund</a:t>
            </a:r>
            <a:r>
              <a:rPr lang="en-US" sz="1000" dirty="0" smtClean="0"/>
              <a:t>,, </a:t>
            </a:r>
            <a:r>
              <a:rPr lang="en-US" sz="1000" dirty="0"/>
              <a:t>“Lower Bounding Models for Wireless Networks”, </a:t>
            </a:r>
            <a:r>
              <a:rPr lang="en-US" sz="1000" i="1" dirty="0"/>
              <a:t>ISIT 2013</a:t>
            </a:r>
            <a:r>
              <a:rPr lang="en-US" sz="1000" dirty="0"/>
              <a:t> </a:t>
            </a:r>
            <a:endParaRPr lang="en-US" sz="1000" dirty="0" smtClean="0"/>
          </a:p>
          <a:p>
            <a:pPr marL="0" lvl="1"/>
            <a:r>
              <a:rPr lang="en-US" sz="1000" dirty="0" smtClean="0"/>
              <a:t>Du</a:t>
            </a:r>
            <a:r>
              <a:rPr lang="en-US" sz="1000" dirty="0"/>
              <a:t>, Xiao, </a:t>
            </a:r>
            <a:r>
              <a:rPr lang="en-US" sz="1000" dirty="0" err="1" smtClean="0"/>
              <a:t>Skoglund</a:t>
            </a:r>
            <a:r>
              <a:rPr lang="en-US" sz="1000" dirty="0"/>
              <a:t>, M., </a:t>
            </a:r>
            <a:r>
              <a:rPr lang="en-US" sz="1000" dirty="0" smtClean="0"/>
              <a:t>“</a:t>
            </a:r>
            <a:r>
              <a:rPr lang="en-US" sz="1000" dirty="0"/>
              <a:t>Wireless Multicast Relay Networks with Limited-Rate Source-Conferencing”, </a:t>
            </a:r>
            <a:r>
              <a:rPr lang="en-US" sz="1000" i="1" dirty="0"/>
              <a:t>IEEE </a:t>
            </a:r>
            <a:r>
              <a:rPr lang="en-US" sz="1000" i="1" dirty="0" smtClean="0"/>
              <a:t>JSAC</a:t>
            </a:r>
            <a:r>
              <a:rPr lang="en-US" sz="1000" dirty="0" smtClean="0"/>
              <a:t>, Vol</a:t>
            </a:r>
            <a:r>
              <a:rPr lang="en-US" sz="1000" dirty="0"/>
              <a:t>. 31, No. 8, August </a:t>
            </a:r>
            <a:r>
              <a:rPr lang="en-US" sz="1000" dirty="0" smtClean="0"/>
              <a:t>2013</a:t>
            </a:r>
          </a:p>
          <a:p>
            <a:r>
              <a:rPr lang="en-US" sz="1000" dirty="0" smtClean="0"/>
              <a:t>Du</a:t>
            </a:r>
            <a:r>
              <a:rPr lang="en-US" sz="1000" dirty="0"/>
              <a:t>, M</a:t>
            </a:r>
            <a:r>
              <a:rPr lang="en-US" sz="1000" dirty="0" smtClean="0"/>
              <a:t>., </a:t>
            </a:r>
            <a:r>
              <a:rPr lang="en-US" sz="1000" dirty="0"/>
              <a:t>Xiao, </a:t>
            </a:r>
            <a:r>
              <a:rPr lang="en-US" sz="1000" dirty="0" err="1" smtClean="0"/>
              <a:t>Skoglund</a:t>
            </a:r>
            <a:r>
              <a:rPr lang="en-US" sz="1000" dirty="0"/>
              <a:t>, “Scalable </a:t>
            </a:r>
            <a:r>
              <a:rPr lang="en-US" sz="1000" dirty="0" smtClean="0"/>
              <a:t>capacity bounding </a:t>
            </a:r>
            <a:r>
              <a:rPr lang="en-US" sz="1000" dirty="0"/>
              <a:t>models for wireless networks,” </a:t>
            </a:r>
            <a:r>
              <a:rPr lang="en-US" sz="1000" i="1" dirty="0"/>
              <a:t>arXiv:1401.4189</a:t>
            </a:r>
            <a:r>
              <a:rPr lang="en-US" sz="1000" dirty="0"/>
              <a:t>, Jan. </a:t>
            </a:r>
            <a:r>
              <a:rPr lang="en-US" sz="1000" smtClean="0"/>
              <a:t>2014.</a:t>
            </a:r>
            <a:endParaRPr lang="en-US" sz="1000" dirty="0"/>
          </a:p>
          <a:p>
            <a:endParaRPr lang="en-US" sz="1000" dirty="0"/>
          </a:p>
        </p:txBody>
      </p:sp>
      <p:sp>
        <p:nvSpPr>
          <p:cNvPr id="6" name="TextBox 5"/>
          <p:cNvSpPr txBox="1"/>
          <p:nvPr/>
        </p:nvSpPr>
        <p:spPr>
          <a:xfrm>
            <a:off x="240393" y="5207290"/>
            <a:ext cx="70757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 smtClean="0"/>
              <a:t>Effros</a:t>
            </a:r>
            <a:r>
              <a:rPr lang="en-US" sz="1000" dirty="0"/>
              <a:t>, “On capacity outer bounds for a simple family of </a:t>
            </a:r>
            <a:r>
              <a:rPr lang="en-US" sz="1000" dirty="0" smtClean="0"/>
              <a:t>wireless networks</a:t>
            </a:r>
            <a:r>
              <a:rPr lang="en-US" sz="1000" dirty="0"/>
              <a:t>,” </a:t>
            </a:r>
            <a:r>
              <a:rPr lang="en-US" sz="1000" dirty="0" smtClean="0"/>
              <a:t> </a:t>
            </a:r>
            <a:r>
              <a:rPr lang="en-US" sz="1000" i="1" dirty="0"/>
              <a:t>Proc. Inf. Theory &amp; App. Workshop</a:t>
            </a:r>
            <a:r>
              <a:rPr lang="en-US" sz="1000" dirty="0"/>
              <a:t>, </a:t>
            </a:r>
            <a:r>
              <a:rPr lang="en-US" sz="1000" dirty="0" smtClean="0"/>
              <a:t>2010</a:t>
            </a:r>
            <a:r>
              <a:rPr lang="en-US" sz="1000" dirty="0"/>
              <a:t>.</a:t>
            </a:r>
          </a:p>
          <a:p>
            <a:r>
              <a:rPr lang="en-US" sz="1000" dirty="0" err="1" smtClean="0"/>
              <a:t>Effros</a:t>
            </a:r>
            <a:r>
              <a:rPr lang="en-US" sz="1000" dirty="0"/>
              <a:t>, “Capacity </a:t>
            </a:r>
            <a:r>
              <a:rPr lang="en-US" sz="1000" dirty="0" smtClean="0"/>
              <a:t>bounds </a:t>
            </a:r>
            <a:r>
              <a:rPr lang="en-US" sz="1000" dirty="0"/>
              <a:t>for </a:t>
            </a:r>
            <a:r>
              <a:rPr lang="en-US" sz="1000" dirty="0" smtClean="0"/>
              <a:t>networks </a:t>
            </a:r>
            <a:r>
              <a:rPr lang="en-US" sz="1000" dirty="0"/>
              <a:t>of </a:t>
            </a:r>
            <a:r>
              <a:rPr lang="en-US" sz="1000" dirty="0" smtClean="0"/>
              <a:t>broadcast </a:t>
            </a:r>
            <a:r>
              <a:rPr lang="en-US" sz="1000" dirty="0"/>
              <a:t>c</a:t>
            </a:r>
            <a:r>
              <a:rPr lang="en-US" sz="1000" dirty="0" smtClean="0"/>
              <a:t>hannels</a:t>
            </a:r>
            <a:r>
              <a:rPr lang="en-US" sz="1000" dirty="0"/>
              <a:t>,” </a:t>
            </a:r>
            <a:r>
              <a:rPr lang="en-US" sz="1000" i="1" dirty="0" smtClean="0"/>
              <a:t>ISIT</a:t>
            </a:r>
            <a:r>
              <a:rPr lang="en-US" sz="1000" dirty="0" smtClean="0"/>
              <a:t>, 2010.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7500575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About Other Regimes?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use of </a:t>
            </a:r>
            <a:r>
              <a:rPr lang="en-US" dirty="0" err="1" smtClean="0"/>
              <a:t>hyperedges</a:t>
            </a:r>
            <a:r>
              <a:rPr lang="en-US" dirty="0" smtClean="0"/>
              <a:t> is important to take into account dependencies</a:t>
            </a:r>
          </a:p>
          <a:p>
            <a:r>
              <a:rPr lang="en-US" dirty="0" smtClean="0"/>
              <a:t>In general, it is difficult to determine how to proceed (see the difficulties with the relay channel)</a:t>
            </a:r>
          </a:p>
          <a:p>
            <a:r>
              <a:rPr lang="en-US" b="1" dirty="0" smtClean="0"/>
              <a:t>Equivalence</a:t>
            </a:r>
            <a:r>
              <a:rPr lang="en-US" dirty="0" smtClean="0"/>
              <a:t> leads to certain bounds for multiple access and broadcast channels, but these bounds may be loose</a:t>
            </a:r>
          </a:p>
          <a:p>
            <a:r>
              <a:rPr lang="en-US" dirty="0" smtClean="0"/>
              <a:t>Separates the issue of physical layer coding from that of network coding</a:t>
            </a:r>
          </a:p>
          <a:p>
            <a:pPr lvl="1"/>
            <a:r>
              <a:rPr lang="en-US" dirty="0" smtClean="0"/>
              <a:t>The new network should be composed by </a:t>
            </a:r>
            <a:r>
              <a:rPr lang="en-US" b="1" dirty="0" smtClean="0"/>
              <a:t>bit pipes</a:t>
            </a:r>
            <a:r>
              <a:rPr lang="en-US" dirty="0" smtClean="0"/>
              <a:t>. This allows the abstraction of the stochastic nature of the network.</a:t>
            </a:r>
          </a:p>
          <a:p>
            <a:pPr lvl="1"/>
            <a:r>
              <a:rPr lang="en-US" dirty="0" smtClean="0"/>
              <a:t>Instead of bounding the entire network, create bounding </a:t>
            </a:r>
            <a:r>
              <a:rPr lang="en-US" b="1" dirty="0" smtClean="0"/>
              <a:t>components </a:t>
            </a:r>
            <a:r>
              <a:rPr lang="en-US" dirty="0" smtClean="0"/>
              <a:t>for different elements (</a:t>
            </a:r>
            <a:r>
              <a:rPr lang="en-US" i="1" dirty="0" smtClean="0"/>
              <a:t>e.g.</a:t>
            </a:r>
            <a:r>
              <a:rPr lang="en-US" dirty="0" smtClean="0"/>
              <a:t> channels)</a:t>
            </a:r>
          </a:p>
          <a:p>
            <a:endParaRPr lang="en-US" dirty="0" smtClean="0"/>
          </a:p>
          <a:p>
            <a:pPr>
              <a:buFontTx/>
              <a:buNone/>
            </a:pPr>
            <a:endParaRPr lang="en-US" dirty="0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7C047A2-174D-FE4E-8773-6306C72C33E0}" type="slidenum">
              <a:rPr lang="en-US" smtClean="0"/>
              <a:pPr/>
              <a:t>21</a:t>
            </a:fld>
            <a:endParaRPr lang="en-US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267" y="101598"/>
            <a:ext cx="8229600" cy="638175"/>
          </a:xfrm>
        </p:spPr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46671"/>
            <a:ext cx="8229600" cy="4765675"/>
          </a:xfrm>
        </p:spPr>
        <p:txBody>
          <a:bodyPr/>
          <a:lstStyle/>
          <a:p>
            <a:r>
              <a:rPr lang="en-US" sz="1800" dirty="0"/>
              <a:t>P</a:t>
            </a:r>
            <a:r>
              <a:rPr lang="en-US" sz="1800" dirty="0" smtClean="0"/>
              <a:t>hysical layer and network coding may be </a:t>
            </a:r>
            <a:r>
              <a:rPr lang="en-US" sz="1800" dirty="0" err="1" smtClean="0"/>
              <a:t>readcases</a:t>
            </a:r>
            <a:r>
              <a:rPr lang="en-US" sz="1800" dirty="0" smtClean="0"/>
              <a:t> to be limited:</a:t>
            </a:r>
          </a:p>
          <a:p>
            <a:pPr lvl="1"/>
            <a:r>
              <a:rPr lang="en-US" sz="1800" dirty="0" smtClean="0"/>
              <a:t>For point-to-point channels, there is none in capacity</a:t>
            </a:r>
          </a:p>
          <a:p>
            <a:pPr lvl="1"/>
            <a:r>
              <a:rPr lang="en-US" sz="1800" dirty="0" smtClean="0"/>
              <a:t>Low SNR:</a:t>
            </a:r>
          </a:p>
          <a:p>
            <a:pPr lvl="2"/>
            <a:r>
              <a:rPr lang="en-US" dirty="0" smtClean="0"/>
              <a:t>Discard noise rather than propagate it</a:t>
            </a:r>
          </a:p>
          <a:p>
            <a:pPr lvl="2"/>
            <a:r>
              <a:rPr lang="en-US" dirty="0"/>
              <a:t>Practical implication: simple </a:t>
            </a:r>
            <a:r>
              <a:rPr lang="en-US" dirty="0" err="1"/>
              <a:t>hypergraph</a:t>
            </a:r>
            <a:r>
              <a:rPr lang="en-US" dirty="0"/>
              <a:t> model </a:t>
            </a:r>
            <a:r>
              <a:rPr lang="en-US" dirty="0" smtClean="0"/>
              <a:t>approximation</a:t>
            </a:r>
          </a:p>
          <a:p>
            <a:pPr lvl="1"/>
            <a:r>
              <a:rPr lang="en-US" sz="1800" dirty="0" smtClean="0"/>
              <a:t>High SNR:</a:t>
            </a:r>
          </a:p>
          <a:p>
            <a:pPr lvl="2"/>
            <a:r>
              <a:rPr lang="en-US" dirty="0" smtClean="0"/>
              <a:t>Interference dominates</a:t>
            </a:r>
            <a:endParaRPr lang="en-US" dirty="0"/>
          </a:p>
          <a:p>
            <a:pPr lvl="2"/>
            <a:r>
              <a:rPr lang="en-US" dirty="0" smtClean="0"/>
              <a:t>When gain increases, local MAC model is a good approximation</a:t>
            </a:r>
          </a:p>
          <a:p>
            <a:pPr lvl="2"/>
            <a:r>
              <a:rPr lang="en-US" dirty="0" smtClean="0"/>
              <a:t>When transmit power increases, entire network becomes MAC</a:t>
            </a:r>
            <a:endParaRPr lang="en-US" dirty="0"/>
          </a:p>
          <a:p>
            <a:pPr lvl="1"/>
            <a:r>
              <a:rPr lang="en-US" sz="1800" dirty="0" smtClean="0"/>
              <a:t>In general:</a:t>
            </a:r>
          </a:p>
          <a:p>
            <a:pPr lvl="2"/>
            <a:r>
              <a:rPr lang="en-US" dirty="0" smtClean="0"/>
              <a:t>A growing toolbox based on creating bounds with edges </a:t>
            </a:r>
            <a:r>
              <a:rPr lang="en-US" dirty="0"/>
              <a:t>and </a:t>
            </a:r>
            <a:r>
              <a:rPr lang="en-US" dirty="0" err="1" smtClean="0"/>
              <a:t>hyperedges</a:t>
            </a:r>
            <a:r>
              <a:rPr lang="en-US" dirty="0" smtClean="0"/>
              <a:t>, guided by engineering insight</a:t>
            </a:r>
          </a:p>
          <a:p>
            <a:r>
              <a:rPr lang="en-US" sz="1800" dirty="0" smtClean="0"/>
              <a:t>An example:</a:t>
            </a:r>
          </a:p>
          <a:p>
            <a:pPr lvl="1"/>
            <a:r>
              <a:rPr lang="en-US" sz="1800" dirty="0" smtClean="0"/>
              <a:t>Low power sensor nodes:</a:t>
            </a:r>
          </a:p>
          <a:p>
            <a:pPr lvl="2"/>
            <a:r>
              <a:rPr lang="en-US" dirty="0" smtClean="0"/>
              <a:t>Both PHY and network coding are beneficial</a:t>
            </a:r>
          </a:p>
          <a:p>
            <a:pPr lvl="2"/>
            <a:r>
              <a:rPr lang="en-US" dirty="0" smtClean="0"/>
              <a:t>Coordination between the two may not be necessary</a:t>
            </a:r>
          </a:p>
          <a:p>
            <a:r>
              <a:rPr lang="en-US" sz="1800" dirty="0" smtClean="0"/>
              <a:t>Suggests an approach that is mostly based on separation – empirical study shows promising results</a:t>
            </a:r>
          </a:p>
          <a:p>
            <a:r>
              <a:rPr lang="en-US" sz="1800" dirty="0" smtClean="0"/>
              <a:t>Questions: </a:t>
            </a:r>
          </a:p>
          <a:p>
            <a:pPr lvl="1"/>
            <a:r>
              <a:rPr lang="en-US" sz="1800" dirty="0" smtClean="0"/>
              <a:t>How does it interact with delay?  </a:t>
            </a:r>
          </a:p>
          <a:p>
            <a:pPr lvl="1"/>
            <a:r>
              <a:rPr lang="en-US" sz="1800" dirty="0" smtClean="0"/>
              <a:t>Not clear how to combine with </a:t>
            </a:r>
            <a:r>
              <a:rPr lang="en-US" sz="1800" dirty="0" err="1" smtClean="0"/>
              <a:t>queing</a:t>
            </a:r>
            <a:r>
              <a:rPr lang="en-US" sz="1800" dirty="0" smtClean="0"/>
              <a:t> </a:t>
            </a:r>
          </a:p>
          <a:p>
            <a:pPr lvl="1"/>
            <a:endParaRPr lang="en-US" sz="1800" dirty="0"/>
          </a:p>
          <a:p>
            <a:endParaRPr lang="en-US" sz="1800" dirty="0" smtClean="0"/>
          </a:p>
          <a:p>
            <a:pPr marL="0" indent="0">
              <a:buNone/>
            </a:pPr>
            <a:endParaRPr lang="en-US" sz="180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533" y="1060450"/>
            <a:ext cx="8890000" cy="5086350"/>
          </a:xfrm>
        </p:spPr>
        <p:txBody>
          <a:bodyPr/>
          <a:lstStyle/>
          <a:p>
            <a:endParaRPr lang="en-US" sz="1400" dirty="0" smtClean="0"/>
          </a:p>
          <a:p>
            <a:pPr marL="342900" lvl="1" indent="-342900">
              <a:lnSpc>
                <a:spcPct val="100000"/>
              </a:lnSpc>
              <a:spcBef>
                <a:spcPct val="50000"/>
              </a:spcBef>
              <a:buFontTx/>
              <a:buChar char="•"/>
            </a:pPr>
            <a:r>
              <a:rPr lang="en-US" sz="1400" dirty="0"/>
              <a:t>G. Angelopoulos, </a:t>
            </a:r>
            <a:r>
              <a:rPr lang="en-US" sz="1400" dirty="0" err="1"/>
              <a:t>Paidimarri</a:t>
            </a:r>
            <a:r>
              <a:rPr lang="en-US" sz="1400" dirty="0"/>
              <a:t>, A., </a:t>
            </a:r>
            <a:r>
              <a:rPr lang="en-US" sz="1400" dirty="0" err="1"/>
              <a:t>Chandrakasan</a:t>
            </a:r>
            <a:r>
              <a:rPr lang="en-US" sz="1400" dirty="0"/>
              <a:t>, A. P., and </a:t>
            </a:r>
            <a:r>
              <a:rPr lang="en-US" sz="1400" dirty="0" err="1"/>
              <a:t>Médard</a:t>
            </a:r>
            <a:r>
              <a:rPr lang="en-US" sz="1400" dirty="0"/>
              <a:t>, M., “Experimental Study of the Interplay of Channel and Network Coding in Low Power Sensor Applications”, </a:t>
            </a:r>
            <a:r>
              <a:rPr lang="en-US" sz="1400" i="1" dirty="0"/>
              <a:t>ICC WCS </a:t>
            </a:r>
            <a:r>
              <a:rPr lang="en-US" sz="1400" i="1" dirty="0" smtClean="0"/>
              <a:t>2013</a:t>
            </a:r>
            <a:endParaRPr lang="en-US" sz="1400" dirty="0"/>
          </a:p>
          <a:p>
            <a:r>
              <a:rPr lang="en-US" sz="1400" dirty="0" smtClean="0"/>
              <a:t>F</a:t>
            </a:r>
            <a:r>
              <a:rPr lang="en-US" sz="1400" dirty="0"/>
              <a:t>. du Pin </a:t>
            </a:r>
            <a:r>
              <a:rPr lang="en-US" sz="1400" dirty="0" err="1"/>
              <a:t>Calmon</a:t>
            </a:r>
            <a:r>
              <a:rPr lang="en-US" sz="1400" dirty="0"/>
              <a:t>, </a:t>
            </a:r>
            <a:r>
              <a:rPr lang="en-US" sz="1400" dirty="0" err="1"/>
              <a:t>Médard</a:t>
            </a:r>
            <a:r>
              <a:rPr lang="en-US" sz="1400" dirty="0"/>
              <a:t>, M., and </a:t>
            </a:r>
            <a:r>
              <a:rPr lang="en-US" sz="1400" dirty="0" err="1"/>
              <a:t>Effros</a:t>
            </a:r>
            <a:r>
              <a:rPr lang="en-US" sz="1400" dirty="0"/>
              <a:t>, M., “Equivalent Models for Multi-terminal Channels”, </a:t>
            </a:r>
            <a:r>
              <a:rPr lang="en-US" sz="1400" i="1" dirty="0"/>
              <a:t>Information Theory Workshop, 2011</a:t>
            </a:r>
            <a:r>
              <a:rPr lang="en-US" sz="1400" dirty="0"/>
              <a:t> </a:t>
            </a:r>
            <a:endParaRPr lang="en-US" sz="1400" dirty="0" smtClean="0"/>
          </a:p>
          <a:p>
            <a:r>
              <a:rPr lang="en-US" sz="1400" dirty="0" smtClean="0"/>
              <a:t>N</a:t>
            </a:r>
            <a:r>
              <a:rPr lang="en-US" sz="1400" dirty="0"/>
              <a:t>. </a:t>
            </a:r>
            <a:r>
              <a:rPr lang="en-US" sz="1400" dirty="0" err="1"/>
              <a:t>Fawaz</a:t>
            </a:r>
            <a:r>
              <a:rPr lang="en-US" sz="1400" dirty="0"/>
              <a:t> and </a:t>
            </a:r>
            <a:r>
              <a:rPr lang="en-US" sz="1400" dirty="0" err="1"/>
              <a:t>Médard</a:t>
            </a:r>
            <a:r>
              <a:rPr lang="en-US" sz="1400" dirty="0"/>
              <a:t>, M., “On the Non-Coherent Wideband Multipath Fading Relay Channel”, </a:t>
            </a:r>
            <a:r>
              <a:rPr lang="en-US" sz="1400" i="1" dirty="0"/>
              <a:t>ISIT 2010</a:t>
            </a:r>
            <a:r>
              <a:rPr lang="en-US" sz="1400" dirty="0"/>
              <a:t> </a:t>
            </a:r>
            <a:endParaRPr lang="en-US" sz="1400" dirty="0" smtClean="0"/>
          </a:p>
          <a:p>
            <a:r>
              <a:rPr lang="en-US" sz="1400" dirty="0" smtClean="0"/>
              <a:t>N</a:t>
            </a:r>
            <a:r>
              <a:rPr lang="en-US" sz="1400" dirty="0"/>
              <a:t>. </a:t>
            </a:r>
            <a:r>
              <a:rPr lang="en-US" sz="1400" dirty="0" err="1"/>
              <a:t>Fawaz</a:t>
            </a:r>
            <a:r>
              <a:rPr lang="en-US" sz="1400" dirty="0"/>
              <a:t>, and </a:t>
            </a:r>
            <a:r>
              <a:rPr lang="en-US" sz="1400" dirty="0" err="1"/>
              <a:t>Médard</a:t>
            </a:r>
            <a:r>
              <a:rPr lang="en-US" sz="1400" dirty="0"/>
              <a:t>, M., “A Converse for the Wideband Relay Channel with Physically Degraded Broadcast”, </a:t>
            </a:r>
            <a:r>
              <a:rPr lang="en-US" sz="1400" i="1" dirty="0" smtClean="0"/>
              <a:t>Information </a:t>
            </a:r>
            <a:r>
              <a:rPr lang="en-US" sz="1400" i="1" dirty="0"/>
              <a:t>Theory Workshop 2011</a:t>
            </a:r>
            <a:r>
              <a:rPr lang="en-US" sz="1400" dirty="0"/>
              <a:t> </a:t>
            </a:r>
            <a:endParaRPr lang="en-US" sz="1400" dirty="0" smtClean="0"/>
          </a:p>
          <a:p>
            <a:pPr marL="342900" lvl="1" indent="-342900">
              <a:lnSpc>
                <a:spcPct val="100000"/>
              </a:lnSpc>
              <a:spcBef>
                <a:spcPts val="600"/>
              </a:spcBef>
              <a:buFontTx/>
              <a:buChar char="•"/>
            </a:pPr>
            <a:r>
              <a:rPr lang="en-US" sz="1400" dirty="0"/>
              <a:t>M. Kim and </a:t>
            </a:r>
            <a:r>
              <a:rPr lang="en-US" sz="1400" dirty="0" err="1"/>
              <a:t>Médard</a:t>
            </a:r>
            <a:r>
              <a:rPr lang="en-US" sz="1400" dirty="0"/>
              <a:t>, M.,  “Algebraic Network Coding Approach to Deterministic Wireless Relay Network”, </a:t>
            </a:r>
            <a:r>
              <a:rPr lang="en-US" sz="1400" dirty="0" err="1"/>
              <a:t>Allerton</a:t>
            </a:r>
            <a:r>
              <a:rPr lang="en-US" sz="1400" dirty="0"/>
              <a:t> Conference, October 2010 </a:t>
            </a:r>
            <a:endParaRPr lang="en-US" sz="1400" dirty="0" smtClean="0"/>
          </a:p>
          <a:p>
            <a:pPr marL="342900" lvl="1" indent="-342900">
              <a:lnSpc>
                <a:spcPct val="100000"/>
              </a:lnSpc>
              <a:spcBef>
                <a:spcPts val="600"/>
              </a:spcBef>
              <a:buFontTx/>
              <a:buChar char="•"/>
            </a:pPr>
            <a:r>
              <a:rPr lang="en-US" sz="1400" dirty="0"/>
              <a:t>R. </a:t>
            </a:r>
            <a:r>
              <a:rPr lang="en-US" sz="1400" dirty="0" err="1"/>
              <a:t>Koetter</a:t>
            </a:r>
            <a:r>
              <a:rPr lang="en-US" sz="1400" dirty="0"/>
              <a:t>, </a:t>
            </a:r>
            <a:r>
              <a:rPr lang="en-US" sz="1400" dirty="0" err="1"/>
              <a:t>Effros</a:t>
            </a:r>
            <a:r>
              <a:rPr lang="en-US" sz="1400" dirty="0"/>
              <a:t>, M. and </a:t>
            </a:r>
            <a:r>
              <a:rPr lang="en-US" sz="1400" dirty="0" err="1"/>
              <a:t>Médard</a:t>
            </a:r>
            <a:r>
              <a:rPr lang="en-US" sz="1400" dirty="0"/>
              <a:t>, M., “On a theory of network equivalence”, </a:t>
            </a:r>
            <a:r>
              <a:rPr lang="en-US" sz="1400" i="1" dirty="0"/>
              <a:t> Information Theory Workshop</a:t>
            </a:r>
            <a:r>
              <a:rPr lang="en-US" sz="1400" dirty="0"/>
              <a:t>, June 2009 </a:t>
            </a:r>
            <a:endParaRPr lang="en-US" sz="1400" dirty="0" smtClean="0"/>
          </a:p>
          <a:p>
            <a:pPr marL="342900" lvl="1" indent="-342900">
              <a:lnSpc>
                <a:spcPct val="100000"/>
              </a:lnSpc>
              <a:spcBef>
                <a:spcPts val="600"/>
              </a:spcBef>
              <a:buFontTx/>
              <a:buChar char="•"/>
            </a:pPr>
            <a:r>
              <a:rPr lang="en-US" sz="1400" dirty="0"/>
              <a:t>R. </a:t>
            </a:r>
            <a:r>
              <a:rPr lang="en-US" sz="1400" dirty="0" err="1"/>
              <a:t>Kötter</a:t>
            </a:r>
            <a:r>
              <a:rPr lang="en-US" sz="1400" dirty="0"/>
              <a:t>, </a:t>
            </a:r>
            <a:r>
              <a:rPr lang="en-US" sz="1400" dirty="0" err="1"/>
              <a:t>Effros</a:t>
            </a:r>
            <a:r>
              <a:rPr lang="en-US" sz="1400" dirty="0"/>
              <a:t>, M., </a:t>
            </a:r>
            <a:r>
              <a:rPr lang="en-US" sz="1400" dirty="0" err="1"/>
              <a:t>Médard</a:t>
            </a:r>
            <a:r>
              <a:rPr lang="en-US" sz="1400" dirty="0"/>
              <a:t>, M., “On a Theory of Network Equivalence”, </a:t>
            </a:r>
            <a:r>
              <a:rPr lang="en-US" sz="1400" i="1" dirty="0"/>
              <a:t>IEEE Transactions on Information Theory, </a:t>
            </a:r>
            <a:r>
              <a:rPr lang="en-US" sz="1400" dirty="0"/>
              <a:t>vol. 57, no. 2, February 2011, pp. 972-</a:t>
            </a:r>
            <a:r>
              <a:rPr lang="en-US" sz="1400" dirty="0" smtClean="0"/>
              <a:t>995</a:t>
            </a:r>
          </a:p>
          <a:p>
            <a:pPr marL="342900" lvl="1" indent="-342900">
              <a:lnSpc>
                <a:spcPct val="100000"/>
              </a:lnSpc>
              <a:spcBef>
                <a:spcPts val="600"/>
              </a:spcBef>
              <a:buFontTx/>
              <a:buChar char="•"/>
            </a:pPr>
            <a:r>
              <a:rPr lang="en-US" sz="1400" dirty="0"/>
              <a:t>R. </a:t>
            </a:r>
            <a:r>
              <a:rPr lang="en-US" sz="1400" dirty="0" err="1"/>
              <a:t>Kötter</a:t>
            </a:r>
            <a:r>
              <a:rPr lang="en-US" sz="1400" dirty="0"/>
              <a:t>, </a:t>
            </a:r>
            <a:r>
              <a:rPr lang="en-US" sz="1400" dirty="0" err="1"/>
              <a:t>Effros</a:t>
            </a:r>
            <a:r>
              <a:rPr lang="en-US" sz="1400" dirty="0"/>
              <a:t>,. M., and </a:t>
            </a:r>
            <a:r>
              <a:rPr lang="en-US" sz="1400" dirty="0" err="1"/>
              <a:t>Médard</a:t>
            </a:r>
            <a:r>
              <a:rPr lang="en-US" sz="1400" dirty="0"/>
              <a:t>, M., “A Theory of Network Equivalence -- Part II:  </a:t>
            </a:r>
            <a:r>
              <a:rPr lang="en-US" sz="1400" dirty="0" err="1"/>
              <a:t>Multiterminal</a:t>
            </a:r>
            <a:r>
              <a:rPr lang="en-US" sz="1400" dirty="0"/>
              <a:t> Channels”, accepted to </a:t>
            </a:r>
            <a:r>
              <a:rPr lang="en-US" sz="1400" i="1" dirty="0"/>
              <a:t>IEEE Transactions on Information Theory</a:t>
            </a:r>
            <a:r>
              <a:rPr lang="en-US" sz="1400" dirty="0"/>
              <a:t> </a:t>
            </a:r>
            <a:endParaRPr lang="en-US" sz="1400" dirty="0" smtClean="0"/>
          </a:p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B9E8CC-ED2F-2F49-AB3A-0EAEE7AF7609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0158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lnSpc>
                <a:spcPct val="100000"/>
              </a:lnSpc>
              <a:spcBef>
                <a:spcPts val="600"/>
              </a:spcBef>
              <a:buFontTx/>
              <a:buChar char="•"/>
            </a:pPr>
            <a:r>
              <a:rPr lang="en-US" sz="1400" dirty="0"/>
              <a:t>R. </a:t>
            </a:r>
            <a:r>
              <a:rPr lang="en-US" sz="1400" dirty="0" err="1"/>
              <a:t>Koetter</a:t>
            </a:r>
            <a:r>
              <a:rPr lang="en-US" sz="1400" dirty="0"/>
              <a:t> and </a:t>
            </a:r>
            <a:r>
              <a:rPr lang="en-US" sz="1400" dirty="0" err="1"/>
              <a:t>Médard</a:t>
            </a:r>
            <a:r>
              <a:rPr lang="en-US" sz="1400" dirty="0"/>
              <a:t>, M., “Beyond Routing: An Algebraic Approach to Network Coding,” </a:t>
            </a:r>
            <a:r>
              <a:rPr lang="en-US" sz="1400" i="1" dirty="0"/>
              <a:t>Annual Joint Conference of the IEEE Computer and Communications Societies (INFOCOM)</a:t>
            </a:r>
            <a:r>
              <a:rPr lang="en-US" sz="1400" dirty="0"/>
              <a:t>, Volume 1, pp. 122-130, July 2002 </a:t>
            </a:r>
          </a:p>
          <a:p>
            <a:pPr marL="342900" lvl="1" indent="-342900">
              <a:lnSpc>
                <a:spcPct val="100000"/>
              </a:lnSpc>
              <a:spcBef>
                <a:spcPts val="600"/>
              </a:spcBef>
              <a:buFontTx/>
              <a:buChar char="•"/>
            </a:pPr>
            <a:r>
              <a:rPr lang="en-US" sz="1400" dirty="0"/>
              <a:t>R. </a:t>
            </a:r>
            <a:r>
              <a:rPr lang="en-US" sz="1400" dirty="0" err="1"/>
              <a:t>Koetter</a:t>
            </a:r>
            <a:r>
              <a:rPr lang="en-US" sz="1400" dirty="0"/>
              <a:t> and </a:t>
            </a:r>
            <a:r>
              <a:rPr lang="en-US" sz="1400" dirty="0" err="1"/>
              <a:t>Médard</a:t>
            </a:r>
            <a:r>
              <a:rPr lang="en-US" sz="1400" dirty="0"/>
              <a:t>, M., “An algebraic approach to network coding and robust networks,” </a:t>
            </a:r>
            <a:r>
              <a:rPr lang="en-US" sz="1400" i="1" dirty="0"/>
              <a:t>IEEE International Symposium on Information Theory (ISIT)</a:t>
            </a:r>
            <a:r>
              <a:rPr lang="en-US" sz="1400" dirty="0"/>
              <a:t>, pg. 104, June 2001 </a:t>
            </a:r>
          </a:p>
          <a:p>
            <a:pPr marL="342900" lvl="1" indent="-342900">
              <a:lnSpc>
                <a:spcPct val="100000"/>
              </a:lnSpc>
              <a:spcBef>
                <a:spcPts val="600"/>
              </a:spcBef>
              <a:buFontTx/>
              <a:buChar char="•"/>
            </a:pPr>
            <a:r>
              <a:rPr lang="en-US" sz="1400" dirty="0"/>
              <a:t>R. </a:t>
            </a:r>
            <a:r>
              <a:rPr lang="en-US" sz="1400" dirty="0" err="1"/>
              <a:t>Koetter</a:t>
            </a:r>
            <a:r>
              <a:rPr lang="en-US" sz="1400" dirty="0"/>
              <a:t> and </a:t>
            </a:r>
            <a:r>
              <a:rPr lang="en-US" sz="1400" dirty="0" err="1"/>
              <a:t>Médard</a:t>
            </a:r>
            <a:r>
              <a:rPr lang="en-US" sz="1400" dirty="0"/>
              <a:t>, M., “Beyond Routing: An Algebraic Approach to Network Coding,” </a:t>
            </a:r>
            <a:r>
              <a:rPr lang="en-US" sz="1400" i="1" dirty="0"/>
              <a:t>IEEE/ACM Transactions on Networking</a:t>
            </a:r>
            <a:r>
              <a:rPr lang="en-US" sz="1400" dirty="0"/>
              <a:t>, Vol. 11, Issue 5, pp. 782-796, October 2003. </a:t>
            </a:r>
          </a:p>
          <a:p>
            <a:pPr marL="342900" lvl="1" indent="-342900">
              <a:lnSpc>
                <a:spcPct val="100000"/>
              </a:lnSpc>
              <a:spcBef>
                <a:spcPts val="600"/>
              </a:spcBef>
              <a:buFontTx/>
              <a:buChar char="•"/>
            </a:pPr>
            <a:r>
              <a:rPr lang="en-US" sz="1400" dirty="0"/>
              <a:t>D. S. </a:t>
            </a:r>
            <a:r>
              <a:rPr lang="en-US" sz="1400" dirty="0" err="1"/>
              <a:t>Lun</a:t>
            </a:r>
            <a:r>
              <a:rPr lang="en-US" sz="1400" dirty="0"/>
              <a:t>, </a:t>
            </a:r>
            <a:r>
              <a:rPr lang="en-US" sz="1400" dirty="0" err="1"/>
              <a:t>Médard</a:t>
            </a:r>
            <a:r>
              <a:rPr lang="en-US" sz="1400" dirty="0"/>
              <a:t>, M., </a:t>
            </a:r>
            <a:r>
              <a:rPr lang="en-US" sz="1400" dirty="0" err="1"/>
              <a:t>Koetter</a:t>
            </a:r>
            <a:r>
              <a:rPr lang="en-US" sz="1400" dirty="0"/>
              <a:t>, R., </a:t>
            </a:r>
            <a:r>
              <a:rPr lang="en-US" sz="1400" dirty="0" err="1"/>
              <a:t>Effros</a:t>
            </a:r>
            <a:r>
              <a:rPr lang="en-US" sz="1400" dirty="0"/>
              <a:t>, M., “On Coding for Reliable Communication over Packet Networks”, </a:t>
            </a:r>
            <a:r>
              <a:rPr lang="en-US" sz="1400" i="1" dirty="0"/>
              <a:t>Physical Communication</a:t>
            </a:r>
            <a:r>
              <a:rPr lang="en-US" sz="1400" dirty="0"/>
              <a:t>, Volume 1, Issue 1, March 2008, pp. 3-20</a:t>
            </a:r>
          </a:p>
          <a:p>
            <a:pPr marL="342900" lvl="1" indent="-342900">
              <a:lnSpc>
                <a:spcPct val="100000"/>
              </a:lnSpc>
              <a:spcBef>
                <a:spcPts val="600"/>
              </a:spcBef>
              <a:buFontTx/>
              <a:buChar char="•"/>
            </a:pPr>
            <a:r>
              <a:rPr lang="en-US" sz="1400" dirty="0"/>
              <a:t> I. </a:t>
            </a:r>
            <a:r>
              <a:rPr lang="en-US" sz="1400" dirty="0" err="1"/>
              <a:t>Maric</a:t>
            </a:r>
            <a:r>
              <a:rPr lang="en-US" sz="1400" dirty="0"/>
              <a:t>, Goldsmith. A., and </a:t>
            </a:r>
            <a:r>
              <a:rPr lang="en-US" sz="1400" dirty="0" err="1"/>
              <a:t>Médard</a:t>
            </a:r>
            <a:r>
              <a:rPr lang="en-US" sz="1400" dirty="0"/>
              <a:t>, M., “Analog Network Coding in the High SNR Regime”</a:t>
            </a:r>
            <a:r>
              <a:rPr lang="en-US" sz="1400" b="1" dirty="0"/>
              <a:t>, </a:t>
            </a:r>
            <a:r>
              <a:rPr lang="en-US" sz="1400" i="1" dirty="0"/>
              <a:t>ITA Workshop,</a:t>
            </a:r>
            <a:r>
              <a:rPr lang="en-US" sz="1400" dirty="0"/>
              <a:t> January 2010</a:t>
            </a:r>
            <a:endParaRPr lang="en-US" sz="1400" dirty="0">
              <a:cs typeface="ＭＳ Ｐゴシック" charset="-128"/>
            </a:endParaRPr>
          </a:p>
          <a:p>
            <a:pPr marL="342900" lvl="1" indent="-342900">
              <a:lnSpc>
                <a:spcPct val="100000"/>
              </a:lnSpc>
              <a:spcBef>
                <a:spcPts val="600"/>
              </a:spcBef>
              <a:buFontTx/>
              <a:buChar char="•"/>
            </a:pPr>
            <a:r>
              <a:rPr lang="en-US" sz="1400" dirty="0"/>
              <a:t>I. </a:t>
            </a:r>
            <a:r>
              <a:rPr lang="en-US" sz="1400" dirty="0" err="1"/>
              <a:t>Maric</a:t>
            </a:r>
            <a:r>
              <a:rPr lang="en-US" sz="1400" dirty="0"/>
              <a:t>, Goldsmith, A., and </a:t>
            </a:r>
            <a:r>
              <a:rPr lang="en-US" sz="1400" dirty="0" err="1"/>
              <a:t>Médard</a:t>
            </a:r>
            <a:r>
              <a:rPr lang="en-US" sz="1400" dirty="0"/>
              <a:t>, M., “</a:t>
            </a:r>
            <a:r>
              <a:rPr lang="en-US" sz="1400" dirty="0" err="1"/>
              <a:t>Multihop</a:t>
            </a:r>
            <a:r>
              <a:rPr lang="en-US" sz="1400" dirty="0"/>
              <a:t> Analog Network Coding via Amplify-and-Forward: The High SNR Regime”, </a:t>
            </a:r>
            <a:r>
              <a:rPr lang="en-US" sz="1400" i="1" dirty="0"/>
              <a:t>IEEE Transactions on Information Theory</a:t>
            </a:r>
            <a:r>
              <a:rPr lang="en-US" sz="1400" dirty="0"/>
              <a:t>, vol. 58, no. 2, February 2012, pp. 793 – 803</a:t>
            </a:r>
          </a:p>
          <a:p>
            <a:r>
              <a:rPr lang="en-US" sz="1400" dirty="0"/>
              <a:t>A. </a:t>
            </a:r>
            <a:r>
              <a:rPr lang="en-US" sz="1400" dirty="0" err="1"/>
              <a:t>ParandehGheibi</a:t>
            </a:r>
            <a:r>
              <a:rPr lang="en-US" sz="1400" dirty="0"/>
              <a:t>, </a:t>
            </a:r>
            <a:r>
              <a:rPr lang="en-US" sz="1400" dirty="0" err="1"/>
              <a:t>Sundararajan</a:t>
            </a:r>
            <a:r>
              <a:rPr lang="en-US" sz="1400" dirty="0"/>
              <a:t> J.-K. and </a:t>
            </a:r>
            <a:r>
              <a:rPr lang="en-US" sz="1400" dirty="0" err="1"/>
              <a:t>Médard</a:t>
            </a:r>
            <a:r>
              <a:rPr lang="en-US" sz="1400" dirty="0"/>
              <a:t>, M., “Collision Helps - Algebraic Collision Recovery for Wireless Erasure Networks”, </a:t>
            </a:r>
            <a:r>
              <a:rPr lang="en-US" sz="1400" i="1" dirty="0"/>
              <a:t>IEEE Wireless Network Coding Workshop 2010</a:t>
            </a:r>
            <a:r>
              <a:rPr lang="en-US" sz="1400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B9E8CC-ED2F-2F49-AB3A-0EAEE7AF7609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8319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400" dirty="0"/>
              <a:t>S. </a:t>
            </a:r>
            <a:r>
              <a:rPr lang="en-US" sz="1400" dirty="0" err="1"/>
              <a:t>Teerapittayanon</a:t>
            </a:r>
            <a:r>
              <a:rPr lang="en-US" sz="1400" dirty="0"/>
              <a:t>, </a:t>
            </a:r>
            <a:r>
              <a:rPr lang="en-US" sz="1400" dirty="0" err="1"/>
              <a:t>Fouli</a:t>
            </a:r>
            <a:r>
              <a:rPr lang="en-US" sz="1400" dirty="0"/>
              <a:t>, K., </a:t>
            </a:r>
            <a:r>
              <a:rPr lang="en-US" sz="1400" dirty="0" err="1"/>
              <a:t>Médard</a:t>
            </a:r>
            <a:r>
              <a:rPr lang="en-US" sz="1400" dirty="0"/>
              <a:t>, M., </a:t>
            </a:r>
            <a:r>
              <a:rPr lang="en-US" sz="1400" dirty="0" err="1"/>
              <a:t>Montpetit</a:t>
            </a:r>
            <a:r>
              <a:rPr lang="en-US" sz="1400" dirty="0"/>
              <a:t>, M.-J., Shi, X., </a:t>
            </a:r>
            <a:r>
              <a:rPr lang="en-US" sz="1400" dirty="0" err="1"/>
              <a:t>Seskar</a:t>
            </a:r>
            <a:r>
              <a:rPr lang="en-US" sz="1400" dirty="0"/>
              <a:t>, I., and </a:t>
            </a:r>
            <a:r>
              <a:rPr lang="en-US" sz="1400" dirty="0" err="1"/>
              <a:t>Gosain</a:t>
            </a:r>
            <a:r>
              <a:rPr lang="en-US" sz="1400" dirty="0"/>
              <a:t>, A., “Network Coding as a </a:t>
            </a:r>
            <a:r>
              <a:rPr lang="en-US" sz="1400" dirty="0" err="1"/>
              <a:t>WiMAX</a:t>
            </a:r>
            <a:r>
              <a:rPr lang="en-US" sz="1400" dirty="0"/>
              <a:t> Link Reliability Mechanism”, </a:t>
            </a:r>
            <a:r>
              <a:rPr lang="en-US" sz="1400" i="1" dirty="0"/>
              <a:t>MACOM 2012</a:t>
            </a:r>
            <a:r>
              <a:rPr lang="en-US" sz="1400" dirty="0"/>
              <a:t>**</a:t>
            </a:r>
          </a:p>
          <a:p>
            <a:r>
              <a:rPr lang="en-US" sz="1400" dirty="0"/>
              <a:t>S. </a:t>
            </a:r>
            <a:r>
              <a:rPr lang="en-US" sz="1400" dirty="0" err="1"/>
              <a:t>Teerapittayanon</a:t>
            </a:r>
            <a:r>
              <a:rPr lang="en-US" sz="1400" dirty="0"/>
              <a:t>, </a:t>
            </a:r>
            <a:r>
              <a:rPr lang="en-US" sz="1400" dirty="0" err="1"/>
              <a:t>Fouli</a:t>
            </a:r>
            <a:r>
              <a:rPr lang="en-US" sz="1400" dirty="0"/>
              <a:t>, K., </a:t>
            </a:r>
            <a:r>
              <a:rPr lang="en-US" sz="1400" dirty="0" err="1"/>
              <a:t>Médard</a:t>
            </a:r>
            <a:r>
              <a:rPr lang="en-US" sz="1400" dirty="0"/>
              <a:t>, M., </a:t>
            </a:r>
            <a:r>
              <a:rPr lang="en-US" sz="1400" dirty="0" err="1"/>
              <a:t>Montpetit</a:t>
            </a:r>
            <a:r>
              <a:rPr lang="en-US" sz="1400" dirty="0"/>
              <a:t>, M.-J., Shi, X., </a:t>
            </a:r>
            <a:r>
              <a:rPr lang="en-US" sz="1400" dirty="0" err="1"/>
              <a:t>Seskar</a:t>
            </a:r>
            <a:r>
              <a:rPr lang="en-US" sz="1400" dirty="0"/>
              <a:t>, I., and </a:t>
            </a:r>
            <a:r>
              <a:rPr lang="en-US" sz="1400" dirty="0" err="1"/>
              <a:t>Gosain</a:t>
            </a:r>
            <a:r>
              <a:rPr lang="en-US" sz="1400" dirty="0"/>
              <a:t>, A., “Network Coding as a </a:t>
            </a:r>
            <a:r>
              <a:rPr lang="en-US" sz="1400" dirty="0" err="1"/>
              <a:t>WiMAX</a:t>
            </a:r>
            <a:r>
              <a:rPr lang="en-US" sz="1400" dirty="0"/>
              <a:t> Link Reliability Mechanism: An Experimental Demonstration”, </a:t>
            </a:r>
            <a:r>
              <a:rPr lang="en-US" sz="1400" i="1" dirty="0"/>
              <a:t>MACOM 2012</a:t>
            </a:r>
            <a:r>
              <a:rPr lang="en-US" sz="1400" dirty="0"/>
              <a:t> </a:t>
            </a:r>
          </a:p>
          <a:p>
            <a:r>
              <a:rPr lang="en-US" sz="1400" dirty="0"/>
              <a:t>M. Thakur, </a:t>
            </a:r>
            <a:r>
              <a:rPr lang="en-US" sz="1400" dirty="0" err="1"/>
              <a:t>Fawaz</a:t>
            </a:r>
            <a:r>
              <a:rPr lang="en-US" sz="1400" dirty="0"/>
              <a:t>, N., and </a:t>
            </a:r>
            <a:r>
              <a:rPr lang="en-US" sz="1400" dirty="0" err="1"/>
              <a:t>Médard</a:t>
            </a:r>
            <a:r>
              <a:rPr lang="en-US" sz="1400" dirty="0"/>
              <a:t>, M., “Optimal Relay Location and Power Allocation for Low SNR Broadcast Relay Channels”, </a:t>
            </a:r>
            <a:r>
              <a:rPr lang="en-US" sz="1400" i="1" dirty="0"/>
              <a:t>INFOCOM 2011</a:t>
            </a:r>
            <a:r>
              <a:rPr lang="en-US" sz="1400" dirty="0"/>
              <a:t> </a:t>
            </a:r>
          </a:p>
          <a:p>
            <a:r>
              <a:rPr lang="en-US" sz="1400" dirty="0"/>
              <a:t>M. Thakur, </a:t>
            </a:r>
            <a:r>
              <a:rPr lang="en-US" sz="1400" dirty="0" err="1"/>
              <a:t>Fawaz</a:t>
            </a:r>
            <a:r>
              <a:rPr lang="en-US" sz="1400" dirty="0"/>
              <a:t>, N., and </a:t>
            </a:r>
            <a:r>
              <a:rPr lang="en-US" sz="1400" dirty="0" err="1"/>
              <a:t>Médard</a:t>
            </a:r>
            <a:r>
              <a:rPr lang="en-US" sz="1400" dirty="0"/>
              <a:t>, M</a:t>
            </a:r>
            <a:r>
              <a:rPr lang="en-US" sz="1400" i="1" dirty="0"/>
              <a:t>.,</a:t>
            </a:r>
            <a:r>
              <a:rPr lang="en-US" sz="1400" dirty="0"/>
              <a:t> “Reducibility of Joint Relay Positioning and Flow Optimization Problem”, </a:t>
            </a:r>
            <a:r>
              <a:rPr lang="en-US" sz="1400" i="1" dirty="0"/>
              <a:t>ISIT 2012</a:t>
            </a:r>
            <a:r>
              <a:rPr lang="en-US" sz="1400" dirty="0"/>
              <a:t> </a:t>
            </a:r>
          </a:p>
          <a:p>
            <a:r>
              <a:rPr lang="en-US" sz="1400" dirty="0"/>
              <a:t>M. Thakur, N. </a:t>
            </a:r>
            <a:r>
              <a:rPr lang="en-US" sz="1400" dirty="0" err="1"/>
              <a:t>Fawaz</a:t>
            </a:r>
            <a:r>
              <a:rPr lang="en-US" sz="1400" dirty="0"/>
              <a:t>, and </a:t>
            </a:r>
            <a:r>
              <a:rPr lang="en-US" sz="1400" dirty="0" err="1"/>
              <a:t>Médard</a:t>
            </a:r>
            <a:r>
              <a:rPr lang="en-US" sz="1400" dirty="0"/>
              <a:t>, M., “On the Geometry of Wireless Network Multicast in 2-D”, </a:t>
            </a:r>
            <a:r>
              <a:rPr lang="en-US" sz="1400" i="1" dirty="0"/>
              <a:t>ISIT 2011</a:t>
            </a:r>
            <a:r>
              <a:rPr lang="en-US" sz="1400" dirty="0"/>
              <a:t> </a:t>
            </a:r>
          </a:p>
          <a:p>
            <a:r>
              <a:rPr lang="en-US" sz="1400" dirty="0" smtClean="0"/>
              <a:t>M</a:t>
            </a:r>
            <a:r>
              <a:rPr lang="en-US" sz="1400" dirty="0"/>
              <a:t>. Thakur and </a:t>
            </a:r>
            <a:r>
              <a:rPr lang="en-US" sz="1400" dirty="0" err="1"/>
              <a:t>Médard</a:t>
            </a:r>
            <a:r>
              <a:rPr lang="en-US" sz="1400" dirty="0"/>
              <a:t>, M., “On Optimizing Low SNR Wireless Networks Using Network Coding”, </a:t>
            </a:r>
            <a:r>
              <a:rPr lang="en-US" sz="1400" i="1" dirty="0"/>
              <a:t>IEEE </a:t>
            </a:r>
            <a:r>
              <a:rPr lang="en-US" sz="1400" i="1" dirty="0" err="1"/>
              <a:t>Globecom</a:t>
            </a:r>
            <a:r>
              <a:rPr lang="en-US" sz="1400" i="1" dirty="0"/>
              <a:t> 2010 - Communication Theory Symposium</a:t>
            </a:r>
            <a:r>
              <a:rPr lang="en-US" sz="1400" dirty="0"/>
              <a:t> </a:t>
            </a:r>
          </a:p>
          <a:p>
            <a:r>
              <a:rPr lang="en-US" sz="1400" dirty="0"/>
              <a:t>Y. </a:t>
            </a:r>
            <a:r>
              <a:rPr lang="en-US" sz="1400" dirty="0" err="1"/>
              <a:t>Xu</a:t>
            </a:r>
            <a:r>
              <a:rPr lang="en-US" sz="1400" dirty="0"/>
              <a:t>, E. </a:t>
            </a:r>
            <a:r>
              <a:rPr lang="en-US" sz="1400" dirty="0" err="1"/>
              <a:t>Yeh</a:t>
            </a:r>
            <a:r>
              <a:rPr lang="en-US" sz="1400" dirty="0"/>
              <a:t>, M. , </a:t>
            </a:r>
            <a:r>
              <a:rPr lang="en-US" sz="1400" dirty="0" err="1"/>
              <a:t>Médard</a:t>
            </a:r>
            <a:r>
              <a:rPr lang="en-US" sz="1400" dirty="0"/>
              <a:t>, “Approaching Gaussian Relay Network Capacity in the High SNR Regime: End-to-End Lattice Codes”, </a:t>
            </a:r>
            <a:r>
              <a:rPr lang="en-US" sz="1400" dirty="0" err="1"/>
              <a:t>Arxiv</a:t>
            </a:r>
            <a:r>
              <a:rPr lang="en-US" sz="1400" dirty="0"/>
              <a:t> 2013</a:t>
            </a:r>
          </a:p>
          <a:p>
            <a:r>
              <a:rPr lang="en-US" sz="1400" dirty="0"/>
              <a:t>L. </a:t>
            </a:r>
            <a:r>
              <a:rPr lang="en-US" sz="1400" dirty="0" err="1"/>
              <a:t>Zeger</a:t>
            </a:r>
            <a:r>
              <a:rPr lang="en-US" sz="1400" dirty="0"/>
              <a:t> and M. </a:t>
            </a:r>
            <a:r>
              <a:rPr lang="en-US" sz="1400" dirty="0" err="1"/>
              <a:t>Médard</a:t>
            </a:r>
            <a:r>
              <a:rPr lang="en-US" sz="1400" dirty="0"/>
              <a:t>,“On Scalability of Wireless Networks: A Practical Primer for Large Scale Cooperation”, </a:t>
            </a:r>
            <a:r>
              <a:rPr lang="en-US" sz="1400" dirty="0" err="1"/>
              <a:t>Arxiv</a:t>
            </a:r>
            <a:r>
              <a:rPr lang="en-US" sz="1400" dirty="0"/>
              <a:t> 2013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B9E8CC-ED2F-2F49-AB3A-0EAEE7AF7609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</p:spTree>
    <p:extLst>
      <p:ext uri="{BB962C8B-B14F-4D97-AF65-F5344CB8AC3E}">
        <p14:creationId xmlns:p14="http://schemas.microsoft.com/office/powerpoint/2010/main" val="19182582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B9E8CC-ED2F-2F49-AB3A-0EAEE7AF7609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2385" y="910474"/>
            <a:ext cx="2760701" cy="2609241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076476" y="822477"/>
            <a:ext cx="6399750" cy="2600476"/>
            <a:chOff x="1076476" y="822477"/>
            <a:chExt cx="6399750" cy="260047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407615" y="834602"/>
              <a:ext cx="6068611" cy="2588351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1076476" y="822477"/>
              <a:ext cx="798286" cy="181428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89355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B9E8CC-ED2F-2F49-AB3A-0EAEE7AF7609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2385" y="910474"/>
            <a:ext cx="2760701" cy="260924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1313" y="834283"/>
            <a:ext cx="6769164" cy="474162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810381" y="677333"/>
            <a:ext cx="1093989" cy="29428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>
            <a:cxnSpLocks noChangeShapeType="1"/>
          </p:cNvCxnSpPr>
          <p:nvPr/>
        </p:nvCxnSpPr>
        <p:spPr bwMode="auto">
          <a:xfrm>
            <a:off x="457200" y="779463"/>
            <a:ext cx="8229600" cy="1587"/>
          </a:xfrm>
          <a:prstGeom prst="line">
            <a:avLst/>
          </a:prstGeom>
          <a:noFill/>
          <a:ln w="76200" cmpd="tri">
            <a:solidFill>
              <a:srgbClr val="FF00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15" name="Moon 14"/>
          <p:cNvSpPr/>
          <p:nvPr/>
        </p:nvSpPr>
        <p:spPr>
          <a:xfrm rot="12967610">
            <a:off x="7422035" y="5052002"/>
            <a:ext cx="403471" cy="647663"/>
          </a:xfrm>
          <a:prstGeom prst="moon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Moon 15"/>
          <p:cNvSpPr/>
          <p:nvPr/>
        </p:nvSpPr>
        <p:spPr>
          <a:xfrm rot="21079898">
            <a:off x="7211977" y="5519069"/>
            <a:ext cx="614904" cy="249763"/>
          </a:xfrm>
          <a:prstGeom prst="moon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8223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annelquality.ep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2133600"/>
            <a:ext cx="5486400" cy="3896750"/>
          </a:xfrm>
          <a:prstGeom prst="rect">
            <a:avLst/>
          </a:prstGeom>
          <a:ln w="50800" cap="sq">
            <a:solidFill>
              <a:srgbClr val="000000"/>
            </a:solidFill>
            <a:miter lim="800000"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" name="Oval 5"/>
          <p:cNvSpPr>
            <a:spLocks noChangeAspect="1"/>
          </p:cNvSpPr>
          <p:nvPr/>
        </p:nvSpPr>
        <p:spPr>
          <a:xfrm>
            <a:off x="2470150" y="1458913"/>
            <a:ext cx="401638" cy="401637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120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7" name="Oval 6"/>
          <p:cNvSpPr>
            <a:spLocks noChangeAspect="1"/>
          </p:cNvSpPr>
          <p:nvPr/>
        </p:nvSpPr>
        <p:spPr>
          <a:xfrm>
            <a:off x="3584575" y="1458913"/>
            <a:ext cx="401638" cy="401637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120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5818188" y="1458913"/>
            <a:ext cx="401637" cy="401637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1200">
                <a:solidFill>
                  <a:schemeClr val="tx1"/>
                </a:solidFill>
              </a:rPr>
              <a:t>4</a:t>
            </a:r>
          </a:p>
        </p:txBody>
      </p:sp>
      <p:cxnSp>
        <p:nvCxnSpPr>
          <p:cNvPr id="9" name="Straight Arrow Connector 8"/>
          <p:cNvCxnSpPr>
            <a:stCxn id="6" idx="6"/>
            <a:endCxn id="7" idx="2"/>
          </p:cNvCxnSpPr>
          <p:nvPr/>
        </p:nvCxnSpPr>
        <p:spPr>
          <a:xfrm>
            <a:off x="2871788" y="1660525"/>
            <a:ext cx="712787" cy="1588"/>
          </a:xfrm>
          <a:prstGeom prst="straightConnector1">
            <a:avLst/>
          </a:prstGeom>
          <a:ln w="19050">
            <a:solidFill>
              <a:schemeClr val="tx1"/>
            </a:solidFill>
            <a:prstDash val="solid"/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7" idx="6"/>
            <a:endCxn id="17" idx="2"/>
          </p:cNvCxnSpPr>
          <p:nvPr/>
        </p:nvCxnSpPr>
        <p:spPr>
          <a:xfrm>
            <a:off x="3986213" y="1660525"/>
            <a:ext cx="714375" cy="1588"/>
          </a:xfrm>
          <a:prstGeom prst="straightConnector1">
            <a:avLst/>
          </a:prstGeom>
          <a:ln w="19050">
            <a:solidFill>
              <a:srgbClr val="FF0000"/>
            </a:solidFill>
            <a:prstDash val="solid"/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7" idx="6"/>
            <a:endCxn id="8" idx="2"/>
          </p:cNvCxnSpPr>
          <p:nvPr/>
        </p:nvCxnSpPr>
        <p:spPr>
          <a:xfrm>
            <a:off x="5102225" y="1660525"/>
            <a:ext cx="715963" cy="1588"/>
          </a:xfrm>
          <a:prstGeom prst="straightConnector1">
            <a:avLst/>
          </a:prstGeom>
          <a:ln w="19050">
            <a:solidFill>
              <a:srgbClr val="0070C0"/>
            </a:solidFill>
            <a:prstDash val="solid"/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>
            <a:spLocks noChangeAspect="1"/>
          </p:cNvSpPr>
          <p:nvPr/>
        </p:nvSpPr>
        <p:spPr>
          <a:xfrm>
            <a:off x="4700588" y="1458913"/>
            <a:ext cx="401637" cy="401637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120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7658" name="TextBox 23"/>
          <p:cNvSpPr txBox="1">
            <a:spLocks noChangeArrowheads="1"/>
          </p:cNvSpPr>
          <p:nvPr/>
        </p:nvSpPr>
        <p:spPr bwMode="auto">
          <a:xfrm>
            <a:off x="923925" y="1295400"/>
            <a:ext cx="8286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latin typeface="Calibri" charset="0"/>
              </a:rPr>
              <a:t>FTP</a:t>
            </a:r>
          </a:p>
          <a:p>
            <a:pPr algn="ctr"/>
            <a:r>
              <a:rPr lang="en-US">
                <a:latin typeface="Calibri" charset="0"/>
              </a:rPr>
              <a:t>sender</a:t>
            </a:r>
          </a:p>
        </p:txBody>
      </p:sp>
      <p:sp>
        <p:nvSpPr>
          <p:cNvPr id="25" name="Down Arrow 24"/>
          <p:cNvSpPr/>
          <p:nvPr/>
        </p:nvSpPr>
        <p:spPr>
          <a:xfrm rot="16200000">
            <a:off x="1982787" y="1401763"/>
            <a:ext cx="136525" cy="533400"/>
          </a:xfrm>
          <a:prstGeom prst="downArrow">
            <a:avLst/>
          </a:prstGeom>
          <a:solidFill>
            <a:schemeClr val="tx1">
              <a:alpha val="34000"/>
            </a:schemeClr>
          </a:solidFill>
          <a:ln>
            <a:solidFill>
              <a:schemeClr val="tx1">
                <a:alpha val="4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8037513" y="2293938"/>
            <a:ext cx="981075" cy="693737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1200">
                <a:solidFill>
                  <a:srgbClr val="000000"/>
                </a:solidFill>
              </a:rPr>
              <a:t>From given data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 rot="10800000" flipV="1">
            <a:off x="7054850" y="2765425"/>
            <a:ext cx="1011238" cy="6651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62" name="TextBox 31"/>
          <p:cNvSpPr txBox="1">
            <a:spLocks noChangeArrowheads="1"/>
          </p:cNvSpPr>
          <p:nvPr/>
        </p:nvSpPr>
        <p:spPr bwMode="auto">
          <a:xfrm>
            <a:off x="6880225" y="1303338"/>
            <a:ext cx="9398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latin typeface="Calibri" charset="0"/>
              </a:rPr>
              <a:t>FTP</a:t>
            </a:r>
          </a:p>
          <a:p>
            <a:pPr algn="ctr"/>
            <a:r>
              <a:rPr lang="en-US">
                <a:latin typeface="Calibri" charset="0"/>
              </a:rPr>
              <a:t>receiver</a:t>
            </a:r>
          </a:p>
        </p:txBody>
      </p:sp>
      <p:sp>
        <p:nvSpPr>
          <p:cNvPr id="33" name="Down Arrow 32"/>
          <p:cNvSpPr/>
          <p:nvPr/>
        </p:nvSpPr>
        <p:spPr>
          <a:xfrm rot="16200000">
            <a:off x="6524625" y="1400176"/>
            <a:ext cx="136525" cy="533400"/>
          </a:xfrm>
          <a:prstGeom prst="downArrow">
            <a:avLst/>
          </a:prstGeom>
          <a:solidFill>
            <a:schemeClr val="tx1">
              <a:alpha val="34000"/>
            </a:schemeClr>
          </a:solidFill>
          <a:ln>
            <a:solidFill>
              <a:schemeClr val="tx1">
                <a:alpha val="4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8" name="Title 3"/>
          <p:cNvSpPr txBox="1">
            <a:spLocks/>
          </p:cNvSpPr>
          <p:nvPr/>
        </p:nvSpPr>
        <p:spPr>
          <a:xfrm>
            <a:off x="457200" y="177801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err="1">
                <a:solidFill>
                  <a:schemeClr val="accent2"/>
                </a:solidFill>
                <a:ea typeface="ＭＳ Ｐゴシック" charset="-128"/>
                <a:cs typeface="ＭＳ Ｐゴシック" charset="-128"/>
              </a:rPr>
              <a:t>Multihop</a:t>
            </a:r>
            <a:r>
              <a:rPr lang="en-US" sz="2800" b="1" dirty="0">
                <a:solidFill>
                  <a:schemeClr val="accent2"/>
                </a:solidFill>
                <a:ea typeface="ＭＳ Ｐゴシック" charset="-128"/>
                <a:cs typeface="ＭＳ Ｐゴシック" charset="-128"/>
              </a:rPr>
              <a:t> Wireless Network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3429000" y="6340475"/>
            <a:ext cx="2133600" cy="365125"/>
          </a:xfrm>
        </p:spPr>
        <p:txBody>
          <a:bodyPr/>
          <a:lstStyle/>
          <a:p>
            <a:fld id="{7D20F9F6-8F94-4AEB-8542-E91DBB23BF62}" type="slidenum">
              <a:rPr lang="en-US" smtClean="0"/>
              <a:pPr/>
              <a:t>28</a:t>
            </a:fld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2334380" y="895048"/>
            <a:ext cx="4943894" cy="943428"/>
            <a:chOff x="2310190" y="895048"/>
            <a:chExt cx="4943894" cy="943428"/>
          </a:xfrm>
        </p:grpSpPr>
        <p:sp>
          <p:nvSpPr>
            <p:cNvPr id="3" name="TextBox 2"/>
            <p:cNvSpPr txBox="1"/>
            <p:nvPr/>
          </p:nvSpPr>
          <p:spPr>
            <a:xfrm>
              <a:off x="2310190" y="895048"/>
              <a:ext cx="494389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0000"/>
                  </a:solidFill>
                  <a:latin typeface="Calibri" charset="0"/>
                </a:rPr>
                <a:t>Recoding at intermediate nodes, without decoding</a:t>
              </a:r>
            </a:p>
            <a:p>
              <a:endParaRPr lang="en-US" dirty="0"/>
            </a:p>
          </p:txBody>
        </p:sp>
        <p:sp>
          <p:nvSpPr>
            <p:cNvPr id="5" name="Oval 4"/>
            <p:cNvSpPr/>
            <p:nvPr/>
          </p:nvSpPr>
          <p:spPr>
            <a:xfrm>
              <a:off x="4692952" y="1463523"/>
              <a:ext cx="362858" cy="374953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51000"/>
                    <a:satMod val="130000"/>
                    <a:alpha val="57000"/>
                  </a:schemeClr>
                </a:gs>
                <a:gs pos="80000">
                  <a:schemeClr val="accent1">
                    <a:shade val="93000"/>
                    <a:satMod val="130000"/>
                    <a:alpha val="57000"/>
                  </a:schemeClr>
                </a:gs>
                <a:gs pos="100000">
                  <a:schemeClr val="accent1">
                    <a:shade val="94000"/>
                    <a:satMod val="135000"/>
                    <a:alpha val="5700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903111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790" y="1524000"/>
            <a:ext cx="8103310" cy="4351085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Coding Coefficients Carried within Packet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3505200" y="6324600"/>
            <a:ext cx="2133600" cy="365125"/>
          </a:xfrm>
        </p:spPr>
        <p:txBody>
          <a:bodyPr/>
          <a:lstStyle/>
          <a:p>
            <a:fld id="{7D20F9F6-8F94-4AEB-8542-E91DBB23BF62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179914" y="5904422"/>
            <a:ext cx="40386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err="1" smtClean="0"/>
              <a:t>Sundararajan</a:t>
            </a:r>
            <a:r>
              <a:rPr lang="en-US" sz="1000" dirty="0" smtClean="0"/>
              <a:t>, Shah, M., </a:t>
            </a:r>
            <a:r>
              <a:rPr lang="en-US" sz="1000" dirty="0" err="1" smtClean="0"/>
              <a:t>Jakubczak</a:t>
            </a:r>
            <a:r>
              <a:rPr lang="en-US" sz="1000" dirty="0" smtClean="0"/>
              <a:t>, </a:t>
            </a:r>
            <a:r>
              <a:rPr lang="en-US" sz="1000" dirty="0" err="1" smtClean="0"/>
              <a:t>Mitzenmacher</a:t>
            </a:r>
            <a:r>
              <a:rPr lang="en-US" sz="1000" dirty="0" smtClean="0"/>
              <a:t>, Barros, </a:t>
            </a:r>
            <a:endParaRPr lang="en-US" sz="1000" dirty="0"/>
          </a:p>
          <a:p>
            <a:r>
              <a:rPr lang="en-US" sz="1000" dirty="0" smtClean="0"/>
              <a:t>“Network </a:t>
            </a:r>
            <a:r>
              <a:rPr lang="en-US" sz="1000" dirty="0"/>
              <a:t>Coding Meets TCP: Theory and </a:t>
            </a:r>
            <a:r>
              <a:rPr lang="en-US" sz="1000" dirty="0" smtClean="0"/>
              <a:t>Implementation”,  </a:t>
            </a:r>
            <a:r>
              <a:rPr lang="en-US" sz="1000" i="1" dirty="0" smtClean="0"/>
              <a:t>Proceedings of the IEEE </a:t>
            </a:r>
            <a:r>
              <a:rPr lang="en-US" sz="1000" dirty="0" smtClean="0"/>
              <a:t>Vol. 99, No. 3, 2011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33208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Interaction Among </a:t>
            </a:r>
            <a:r>
              <a:rPr lang="en-US" dirty="0"/>
              <a:t>C</a:t>
            </a:r>
            <a:r>
              <a:rPr lang="en-US" dirty="0" smtClean="0"/>
              <a:t>odes 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571500" y="1060450"/>
            <a:ext cx="8555038" cy="5086350"/>
          </a:xfrm>
        </p:spPr>
        <p:txBody>
          <a:bodyPr/>
          <a:lstStyle/>
          <a:p>
            <a:r>
              <a:rPr lang="en-US" dirty="0" smtClean="0"/>
              <a:t>Coding occurs currently at different layers in the network</a:t>
            </a:r>
          </a:p>
          <a:p>
            <a:r>
              <a:rPr lang="en-US" dirty="0" smtClean="0"/>
              <a:t>Traditionally, it takes place at the physical layer, in point-to-point or small </a:t>
            </a:r>
            <a:r>
              <a:rPr lang="en-US" dirty="0" err="1" smtClean="0"/>
              <a:t>subnetworks</a:t>
            </a:r>
            <a:endParaRPr lang="en-US" dirty="0" smtClean="0"/>
          </a:p>
          <a:p>
            <a:r>
              <a:rPr lang="en-US" dirty="0" smtClean="0"/>
              <a:t>Increasingly, it takes place over the network, either as end-to-end erasure codes, or as network codes, that can or are composed inside the network</a:t>
            </a:r>
          </a:p>
          <a:p>
            <a:r>
              <a:rPr lang="en-US" dirty="0" smtClean="0"/>
              <a:t>There are many results on separation and lack thereof</a:t>
            </a:r>
          </a:p>
          <a:p>
            <a:r>
              <a:rPr lang="en-US" dirty="0" smtClean="0"/>
              <a:t>We consider some of the consequences of equivalence and provide some engineering directions </a:t>
            </a: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C415859-D468-1A47-A241-8D502037F67F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1070017"/>
              </p:ext>
            </p:extLst>
          </p:nvPr>
        </p:nvGraphicFramePr>
        <p:xfrm>
          <a:off x="493713" y="4762420"/>
          <a:ext cx="8380412" cy="763587"/>
        </p:xfrm>
        <a:graphic>
          <a:graphicData uri="http://schemas.openxmlformats.org/drawingml/2006/table">
            <a:tbl>
              <a:tblPr/>
              <a:tblGrid>
                <a:gridCol w="2489200"/>
                <a:gridCol w="2733675"/>
                <a:gridCol w="3157537"/>
              </a:tblGrid>
              <a:tr h="3921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TCP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End-to-end coding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Re-encoding at node 3 only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64A2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0.0042  Mbps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0.1420  Mbps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0.2448  Mbps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</a:tbl>
          </a:graphicData>
        </a:graphic>
      </p:graphicFrame>
      <p:sp>
        <p:nvSpPr>
          <p:cNvPr id="28684" name="TextBox 4"/>
          <p:cNvSpPr txBox="1">
            <a:spLocks noChangeArrowheads="1"/>
          </p:cNvSpPr>
          <p:nvPr/>
        </p:nvSpPr>
        <p:spPr bwMode="auto">
          <a:xfrm>
            <a:off x="0" y="5791200"/>
            <a:ext cx="9144000" cy="406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latin typeface="Calibri" charset="0"/>
              </a:rPr>
              <a:t>(assuming each link has a bandwidth of 1 Mbps in the absence of erasures)</a:t>
            </a:r>
          </a:p>
        </p:txBody>
      </p:sp>
      <p:sp>
        <p:nvSpPr>
          <p:cNvPr id="28685" name="TextBox 5"/>
          <p:cNvSpPr txBox="1">
            <a:spLocks noChangeArrowheads="1"/>
          </p:cNvSpPr>
          <p:nvPr/>
        </p:nvSpPr>
        <p:spPr bwMode="auto">
          <a:xfrm>
            <a:off x="2608263" y="5522040"/>
            <a:ext cx="4364037" cy="403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charset="0"/>
              </a:rPr>
              <a:t>Time average throughput (over 641 seconds)</a:t>
            </a:r>
          </a:p>
        </p:txBody>
      </p:sp>
      <p:pic>
        <p:nvPicPr>
          <p:cNvPr id="28686" name="Picture 6" descr="reencoding_color.t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60500" y="1219200"/>
            <a:ext cx="6159500" cy="3459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3"/>
          <p:cNvSpPr txBox="1">
            <a:spLocks/>
          </p:cNvSpPr>
          <p:nvPr/>
        </p:nvSpPr>
        <p:spPr>
          <a:xfrm>
            <a:off x="457200" y="22860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chemeClr val="accent2"/>
                </a:solidFill>
                <a:ea typeface="ＭＳ Ｐゴシック" charset="-128"/>
                <a:cs typeface="ＭＳ Ｐゴシック" charset="-128"/>
              </a:rPr>
              <a:t>Performance Comparison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3657600" y="6324600"/>
            <a:ext cx="2133600" cy="365125"/>
          </a:xfrm>
        </p:spPr>
        <p:txBody>
          <a:bodyPr/>
          <a:lstStyle/>
          <a:p>
            <a:fld id="{7D20F9F6-8F94-4AEB-8542-E91DBB23BF62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5278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3657600" y="6324600"/>
            <a:ext cx="2133600" cy="365125"/>
          </a:xfrm>
        </p:spPr>
        <p:txBody>
          <a:bodyPr/>
          <a:lstStyle/>
          <a:p>
            <a:fld id="{0CFEC368-1D7A-4F81-ABF6-AE0E36BAF64C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1" y="1066800"/>
            <a:ext cx="3438676" cy="51173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472" y="1066801"/>
            <a:ext cx="3338909" cy="517531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177801"/>
            <a:ext cx="8229600" cy="990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 err="1">
                <a:solidFill>
                  <a:schemeClr val="accent2"/>
                </a:solidFill>
                <a:ea typeface="ＭＳ Ｐゴシック" charset="-128"/>
                <a:cs typeface="ＭＳ Ｐゴシック" charset="-128"/>
              </a:rPr>
              <a:t>Testbed</a:t>
            </a:r>
            <a:r>
              <a:rPr lang="en-US" sz="2800" b="1" dirty="0">
                <a:solidFill>
                  <a:schemeClr val="accent2"/>
                </a:solidFill>
                <a:ea typeface="ＭＳ Ｐゴシック" charset="-128"/>
                <a:cs typeface="ＭＳ Ｐゴシック" charset="-128"/>
              </a:rPr>
              <a:t> Measurements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90" y="3200400"/>
            <a:ext cx="91021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60 s video</a:t>
            </a:r>
          </a:p>
          <a:p>
            <a:r>
              <a:rPr lang="en-US" sz="1000" dirty="0" smtClean="0"/>
              <a:t>Full download</a:t>
            </a:r>
            <a:endParaRPr lang="en-US" sz="1000" dirty="0"/>
          </a:p>
        </p:txBody>
      </p:sp>
      <p:sp>
        <p:nvSpPr>
          <p:cNvPr id="9" name="TextBox 8"/>
          <p:cNvSpPr txBox="1"/>
          <p:nvPr/>
        </p:nvSpPr>
        <p:spPr>
          <a:xfrm>
            <a:off x="8229600" y="3200400"/>
            <a:ext cx="91021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60 s video</a:t>
            </a:r>
          </a:p>
          <a:p>
            <a:r>
              <a:rPr lang="en-US" sz="1000" dirty="0" smtClean="0"/>
              <a:t>Progressive download</a:t>
            </a:r>
            <a:endParaRPr lang="en-US" sz="1000" dirty="0"/>
          </a:p>
        </p:txBody>
      </p:sp>
      <p:sp>
        <p:nvSpPr>
          <p:cNvPr id="10" name="TextBox 9"/>
          <p:cNvSpPr txBox="1"/>
          <p:nvPr/>
        </p:nvSpPr>
        <p:spPr>
          <a:xfrm>
            <a:off x="3597124" y="6088559"/>
            <a:ext cx="4373638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000000"/>
                </a:solidFill>
              </a:rPr>
              <a:t>Kim, Cloud, </a:t>
            </a:r>
            <a:r>
              <a:rPr lang="en-US" sz="1100" dirty="0" err="1" smtClean="0">
                <a:solidFill>
                  <a:srgbClr val="000000"/>
                </a:solidFill>
              </a:rPr>
              <a:t>ParandehGheibi</a:t>
            </a:r>
            <a:r>
              <a:rPr lang="en-US" sz="1100" dirty="0" smtClean="0">
                <a:solidFill>
                  <a:srgbClr val="000000"/>
                </a:solidFill>
              </a:rPr>
              <a:t>, </a:t>
            </a:r>
            <a:r>
              <a:rPr lang="en-US" sz="1100" dirty="0" err="1" smtClean="0">
                <a:solidFill>
                  <a:srgbClr val="000000"/>
                </a:solidFill>
              </a:rPr>
              <a:t>Urbina</a:t>
            </a:r>
            <a:r>
              <a:rPr lang="en-US" sz="1100" dirty="0" smtClean="0">
                <a:solidFill>
                  <a:srgbClr val="000000"/>
                </a:solidFill>
              </a:rPr>
              <a:t>, </a:t>
            </a:r>
            <a:r>
              <a:rPr lang="en-US" sz="1100" dirty="0" err="1" smtClean="0">
                <a:solidFill>
                  <a:srgbClr val="000000"/>
                </a:solidFill>
              </a:rPr>
              <a:t>Fouli</a:t>
            </a:r>
            <a:r>
              <a:rPr lang="en-US" sz="1100" dirty="0" smtClean="0">
                <a:solidFill>
                  <a:srgbClr val="000000"/>
                </a:solidFill>
              </a:rPr>
              <a:t>, </a:t>
            </a:r>
            <a:r>
              <a:rPr lang="en-US" sz="1100" dirty="0" err="1" smtClean="0">
                <a:solidFill>
                  <a:srgbClr val="000000"/>
                </a:solidFill>
              </a:rPr>
              <a:t>Leith</a:t>
            </a:r>
            <a:r>
              <a:rPr lang="en-US" sz="1100" dirty="0" smtClean="0">
                <a:solidFill>
                  <a:srgbClr val="000000"/>
                </a:solidFill>
              </a:rPr>
              <a:t>, M.</a:t>
            </a:r>
            <a:r>
              <a:rPr lang="en-US" sz="1100" dirty="0">
                <a:solidFill>
                  <a:srgbClr val="000000"/>
                </a:solidFill>
              </a:rPr>
              <a:t> </a:t>
            </a:r>
            <a:r>
              <a:rPr lang="en-US" sz="1100" dirty="0" smtClean="0">
                <a:solidFill>
                  <a:srgbClr val="000000"/>
                </a:solidFill>
              </a:rPr>
              <a:t>“Network </a:t>
            </a:r>
            <a:r>
              <a:rPr lang="en-US" sz="1100" dirty="0">
                <a:solidFill>
                  <a:srgbClr val="000000"/>
                </a:solidFill>
              </a:rPr>
              <a:t>Coded TCP (CTCP</a:t>
            </a:r>
            <a:r>
              <a:rPr lang="en-US" sz="1100" dirty="0" smtClean="0">
                <a:solidFill>
                  <a:srgbClr val="000000"/>
                </a:solidFill>
              </a:rPr>
              <a:t>) “ </a:t>
            </a:r>
            <a:r>
              <a:rPr lang="en-US" sz="1100" i="1" dirty="0" err="1" smtClean="0">
                <a:solidFill>
                  <a:srgbClr val="000000"/>
                </a:solidFill>
              </a:rPr>
              <a:t>arXiv</a:t>
            </a:r>
            <a:r>
              <a:rPr lang="en-US" sz="1100" dirty="0" smtClean="0">
                <a:solidFill>
                  <a:srgbClr val="000000"/>
                </a:solidFill>
              </a:rPr>
              <a:t>: 1212.2291v2</a:t>
            </a:r>
          </a:p>
          <a:p>
            <a:r>
              <a:rPr lang="en-US" sz="1100" dirty="0">
                <a:solidFill>
                  <a:srgbClr val="000000"/>
                </a:solidFill>
              </a:rPr>
              <a:t>Kim, Cloud, </a:t>
            </a:r>
            <a:r>
              <a:rPr lang="en-US" sz="1100" dirty="0" err="1">
                <a:solidFill>
                  <a:srgbClr val="000000"/>
                </a:solidFill>
              </a:rPr>
              <a:t>ParandehGheibi</a:t>
            </a:r>
            <a:r>
              <a:rPr lang="en-US" sz="1100" dirty="0">
                <a:solidFill>
                  <a:srgbClr val="000000"/>
                </a:solidFill>
              </a:rPr>
              <a:t>, </a:t>
            </a:r>
            <a:r>
              <a:rPr lang="en-US" sz="1100" dirty="0" err="1">
                <a:solidFill>
                  <a:srgbClr val="000000"/>
                </a:solidFill>
              </a:rPr>
              <a:t>Urbina</a:t>
            </a:r>
            <a:r>
              <a:rPr lang="en-US" sz="1100" dirty="0">
                <a:solidFill>
                  <a:srgbClr val="000000"/>
                </a:solidFill>
              </a:rPr>
              <a:t>, </a:t>
            </a:r>
            <a:r>
              <a:rPr lang="en-US" sz="1100" dirty="0" err="1">
                <a:solidFill>
                  <a:srgbClr val="000000"/>
                </a:solidFill>
              </a:rPr>
              <a:t>Fouli</a:t>
            </a:r>
            <a:r>
              <a:rPr lang="en-US" sz="1100" dirty="0">
                <a:solidFill>
                  <a:srgbClr val="000000"/>
                </a:solidFill>
              </a:rPr>
              <a:t>, </a:t>
            </a:r>
            <a:r>
              <a:rPr lang="en-US" sz="1100" dirty="0" err="1">
                <a:solidFill>
                  <a:srgbClr val="000000"/>
                </a:solidFill>
              </a:rPr>
              <a:t>Leith</a:t>
            </a:r>
            <a:r>
              <a:rPr lang="en-US" sz="1100" dirty="0">
                <a:solidFill>
                  <a:srgbClr val="000000"/>
                </a:solidFill>
              </a:rPr>
              <a:t>, M. </a:t>
            </a:r>
            <a:r>
              <a:rPr lang="en-US" sz="1100" dirty="0" smtClean="0">
                <a:solidFill>
                  <a:srgbClr val="7F7F7F"/>
                </a:solidFill>
              </a:rPr>
              <a:t>“</a:t>
            </a:r>
            <a:r>
              <a:rPr lang="en-US" sz="1100" dirty="0"/>
              <a:t>Congestion Control for Coded Transport </a:t>
            </a:r>
            <a:r>
              <a:rPr lang="en-US" sz="1100" dirty="0" smtClean="0"/>
              <a:t>Layers”, </a:t>
            </a:r>
            <a:r>
              <a:rPr lang="en-US" sz="1100" i="1" dirty="0" smtClean="0"/>
              <a:t>ICC 2014.</a:t>
            </a:r>
            <a:endParaRPr lang="en-US" sz="1100" dirty="0" smtClean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3668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Model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Denote power at destination</a:t>
            </a:r>
          </a:p>
          <a:p>
            <a:endParaRPr lang="en-US" smtClean="0"/>
          </a:p>
          <a:p>
            <a:r>
              <a:rPr lang="en-US" smtClean="0"/>
              <a:t>MAC cut-set</a:t>
            </a: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8B8F585-8FA6-824B-B0E3-EBDFB5C2C8C0}" type="slidenum">
              <a:rPr lang="en-US" smtClean="0"/>
              <a:pPr/>
              <a:t>32</a:t>
            </a:fld>
            <a:endParaRPr lang="en-US" smtClean="0"/>
          </a:p>
        </p:txBody>
      </p:sp>
      <p:pic>
        <p:nvPicPr>
          <p:cNvPr id="28677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817563"/>
            <a:ext cx="3530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89250" y="1989138"/>
            <a:ext cx="2884488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76538" y="2862263"/>
            <a:ext cx="6502400" cy="294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0" name="Picture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19050" y="3919538"/>
            <a:ext cx="2960688" cy="110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028914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 A different view of high SNR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In a layered relay network under high-SNR conditions:</a:t>
            </a:r>
          </a:p>
          <a:p>
            <a:endParaRPr lang="en-US" smtClean="0"/>
          </a:p>
          <a:p>
            <a:pPr>
              <a:buFontTx/>
              <a:buNone/>
            </a:pPr>
            <a:endParaRPr lang="en-US" smtClean="0"/>
          </a:p>
          <a:p>
            <a:pPr>
              <a:buFontTx/>
              <a:buNone/>
            </a:pPr>
            <a:endParaRPr lang="en-US" smtClean="0"/>
          </a:p>
          <a:p>
            <a:r>
              <a:rPr lang="en-US" smtClean="0"/>
              <a:t>Analog network coding achieves</a:t>
            </a:r>
          </a:p>
          <a:p>
            <a:endParaRPr lang="en-US" smtClean="0"/>
          </a:p>
          <a:p>
            <a:pPr>
              <a:buFontTx/>
              <a:buNone/>
            </a:pPr>
            <a:endParaRPr lang="en-US" smtClean="0"/>
          </a:p>
          <a:p>
            <a:r>
              <a:rPr lang="en-US" smtClean="0"/>
              <a:t>At high SNR ANC				      achieves capacity: </a:t>
            </a: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948363" y="5989638"/>
            <a:ext cx="2365375" cy="279400"/>
          </a:xfrm>
          <a:noFill/>
        </p:spPr>
        <p:txBody>
          <a:bodyPr/>
          <a:lstStyle/>
          <a:p>
            <a:fld id="{6B521FE4-9F78-3F43-A974-0250C1FF65E4}" type="slidenum">
              <a:rPr lang="en-US" smtClean="0"/>
              <a:pPr/>
              <a:t>33</a:t>
            </a:fld>
            <a:endParaRPr lang="en-US" smtClean="0"/>
          </a:p>
        </p:txBody>
      </p:sp>
      <p:pic>
        <p:nvPicPr>
          <p:cNvPr id="29701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31900" y="1460500"/>
            <a:ext cx="54737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92213" y="3646488"/>
            <a:ext cx="451485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al 7"/>
          <p:cNvSpPr/>
          <p:nvPr/>
        </p:nvSpPr>
        <p:spPr>
          <a:xfrm>
            <a:off x="4351338" y="4114800"/>
            <a:ext cx="796925" cy="592138"/>
          </a:xfrm>
          <a:prstGeom prst="ellipse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9" name="Curved Connector 8"/>
          <p:cNvCxnSpPr>
            <a:endCxn id="8" idx="0"/>
          </p:cNvCxnSpPr>
          <p:nvPr/>
        </p:nvCxnSpPr>
        <p:spPr>
          <a:xfrm rot="10800000" flipV="1">
            <a:off x="4749800" y="3573463"/>
            <a:ext cx="922338" cy="541337"/>
          </a:xfrm>
          <a:prstGeom prst="curvedConnector2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559425" y="3335338"/>
            <a:ext cx="35845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Accumulated noise at destination</a:t>
            </a:r>
          </a:p>
        </p:txBody>
      </p:sp>
      <p:pic>
        <p:nvPicPr>
          <p:cNvPr id="29706" name="Picture 1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89400" y="5084763"/>
            <a:ext cx="1531938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7" name="Picture 1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70313" y="5683250"/>
            <a:ext cx="2254250" cy="53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8" name="Picture 1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92800" y="4999038"/>
            <a:ext cx="313213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708117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59950B7-E719-9243-8045-967776B212C4}" type="slidenum">
              <a:rPr lang="en-US" smtClean="0"/>
              <a:pPr/>
              <a:t>34</a:t>
            </a:fld>
            <a:endParaRPr lang="en-US" smtClean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26665F-4804-3344-AEF2-506F0DADCDB5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38275" y="2035175"/>
            <a:ext cx="5572125" cy="180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ADT Network Model</a:t>
            </a:r>
          </a:p>
        </p:txBody>
      </p:sp>
      <p:sp>
        <p:nvSpPr>
          <p:cNvPr id="20484" name="Rectangle 3"/>
          <p:cNvSpPr>
            <a:spLocks noGrp="1"/>
          </p:cNvSpPr>
          <p:nvPr>
            <p:ph type="body" idx="1"/>
          </p:nvPr>
        </p:nvSpPr>
        <p:spPr>
          <a:xfrm>
            <a:off x="457200" y="1008063"/>
            <a:ext cx="8153400" cy="1295400"/>
          </a:xfrm>
        </p:spPr>
        <p:txBody>
          <a:bodyPr/>
          <a:lstStyle/>
          <a:p>
            <a:pPr eaLnBrk="1" hangingPunct="1"/>
            <a:r>
              <a:rPr lang="en-US" sz="2000" dirty="0"/>
              <a:t>Original ADT model </a:t>
            </a:r>
            <a:r>
              <a:rPr lang="en-US" sz="2000" dirty="0" smtClean="0"/>
              <a:t>[</a:t>
            </a:r>
            <a:r>
              <a:rPr lang="en-US" sz="2000" dirty="0" err="1" smtClean="0"/>
              <a:t>Avestimehr</a:t>
            </a:r>
            <a:r>
              <a:rPr lang="en-US" sz="2000" dirty="0" smtClean="0"/>
              <a:t> </a:t>
            </a:r>
            <a:r>
              <a:rPr lang="en-US" sz="2000" dirty="0"/>
              <a:t>et al. </a:t>
            </a:r>
            <a:r>
              <a:rPr lang="fr-FR" sz="2000" dirty="0" smtClean="0"/>
              <a:t>’</a:t>
            </a:r>
            <a:r>
              <a:rPr lang="en-US" sz="2000" dirty="0" smtClean="0"/>
              <a:t>07]:</a:t>
            </a:r>
            <a:endParaRPr lang="en-US" sz="2000" dirty="0"/>
          </a:p>
          <a:p>
            <a:pPr lvl="1" eaLnBrk="1" hangingPunct="1"/>
            <a:r>
              <a:rPr lang="en-US" sz="1600" dirty="0"/>
              <a:t>Broadcast: multiple edges (bit pipes) from the same node</a:t>
            </a:r>
          </a:p>
          <a:p>
            <a:pPr lvl="1" eaLnBrk="1" hangingPunct="1"/>
            <a:r>
              <a:rPr lang="en-US" sz="1600" dirty="0"/>
              <a:t>Interference: additive MAC over binary </a:t>
            </a:r>
            <a:r>
              <a:rPr lang="en-US" sz="1600" dirty="0" smtClean="0"/>
              <a:t>field</a:t>
            </a:r>
            <a:endParaRPr lang="en-US" sz="1600" dirty="0"/>
          </a:p>
        </p:txBody>
      </p:sp>
      <p:sp>
        <p:nvSpPr>
          <p:cNvPr id="68" name="TextBox 67"/>
          <p:cNvSpPr txBox="1">
            <a:spLocks noChangeArrowheads="1"/>
          </p:cNvSpPr>
          <p:nvPr/>
        </p:nvSpPr>
        <p:spPr bwMode="auto">
          <a:xfrm>
            <a:off x="6934200" y="1936750"/>
            <a:ext cx="1773238" cy="646113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charset="0"/>
                <a:ea typeface="Times New Roman" charset="0"/>
                <a:cs typeface="Times New Roman" charset="0"/>
              </a:rPr>
              <a:t>Higher SNR:</a:t>
            </a:r>
            <a:r>
              <a:rPr lang="en-US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i="1">
                <a:latin typeface="Times New Roman" charset="0"/>
                <a:ea typeface="Times New Roman" charset="0"/>
                <a:cs typeface="Times New Roman" charset="0"/>
              </a:rPr>
              <a:t>S-V</a:t>
            </a:r>
            <a:r>
              <a:rPr lang="en-US" i="1" baseline="-25000">
                <a:latin typeface="Times New Roman" charset="0"/>
                <a:ea typeface="Times New Roman" charset="0"/>
                <a:cs typeface="Times New Roman" charset="0"/>
              </a:rPr>
              <a:t>1</a:t>
            </a:r>
          </a:p>
          <a:p>
            <a:r>
              <a:rPr lang="en-US">
                <a:latin typeface="Calibri" charset="0"/>
                <a:ea typeface="Times New Roman" charset="0"/>
                <a:cs typeface="Times New Roman" charset="0"/>
              </a:rPr>
              <a:t>Higher SNR: </a:t>
            </a:r>
            <a:r>
              <a:rPr lang="en-US" i="1">
                <a:latin typeface="Times New Roman" charset="0"/>
                <a:ea typeface="Times New Roman" charset="0"/>
                <a:cs typeface="Times New Roman" charset="0"/>
              </a:rPr>
              <a:t>S-V</a:t>
            </a:r>
            <a:r>
              <a:rPr lang="en-US" i="1" baseline="-25000">
                <a:latin typeface="Times New Roman" charset="0"/>
                <a:ea typeface="Times New Roman" charset="0"/>
                <a:cs typeface="Times New Roman" charset="0"/>
              </a:rPr>
              <a:t>2</a:t>
            </a:r>
          </a:p>
        </p:txBody>
      </p:sp>
      <p:pic>
        <p:nvPicPr>
          <p:cNvPr id="6183" name="Picture 3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3979863"/>
            <a:ext cx="775652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Oval 43"/>
          <p:cNvSpPr/>
          <p:nvPr/>
        </p:nvSpPr>
        <p:spPr>
          <a:xfrm>
            <a:off x="1066800" y="5545138"/>
            <a:ext cx="2286000" cy="6858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宋体" charset="-122"/>
            </a:endParaRPr>
          </a:p>
        </p:txBody>
      </p: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381000" y="5351463"/>
            <a:ext cx="11969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broadcast</a:t>
            </a:r>
          </a:p>
        </p:txBody>
      </p:sp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6978650" y="3751263"/>
            <a:ext cx="14033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interference</a:t>
            </a:r>
          </a:p>
        </p:txBody>
      </p:sp>
      <p:sp>
        <p:nvSpPr>
          <p:cNvPr id="67" name="Oval 66"/>
          <p:cNvSpPr/>
          <p:nvPr/>
        </p:nvSpPr>
        <p:spPr>
          <a:xfrm>
            <a:off x="6324600" y="3598863"/>
            <a:ext cx="2667000" cy="2667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宋体" charset="-122"/>
            </a:endParaRPr>
          </a:p>
        </p:txBody>
      </p:sp>
      <p:sp>
        <p:nvSpPr>
          <p:cNvPr id="85" name="Freeform 84"/>
          <p:cNvSpPr/>
          <p:nvPr/>
        </p:nvSpPr>
        <p:spPr>
          <a:xfrm>
            <a:off x="2995613" y="1846263"/>
            <a:ext cx="3930650" cy="611187"/>
          </a:xfrm>
          <a:custGeom>
            <a:avLst/>
            <a:gdLst>
              <a:gd name="connsiteX0" fmla="*/ 3930869 w 3930869"/>
              <a:gd name="connsiteY0" fmla="*/ 348593 h 611352"/>
              <a:gd name="connsiteX1" fmla="*/ 1324304 w 3930869"/>
              <a:gd name="connsiteY1" fmla="*/ 43793 h 611352"/>
              <a:gd name="connsiteX2" fmla="*/ 0 w 3930869"/>
              <a:gd name="connsiteY2" fmla="*/ 611352 h 611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30869" h="611352">
                <a:moveTo>
                  <a:pt x="3930869" y="348593"/>
                </a:moveTo>
                <a:cubicBezTo>
                  <a:pt x="2955159" y="174296"/>
                  <a:pt x="1979449" y="0"/>
                  <a:pt x="1324304" y="43793"/>
                </a:cubicBezTo>
                <a:cubicBezTo>
                  <a:pt x="669159" y="87586"/>
                  <a:pt x="334579" y="349469"/>
                  <a:pt x="0" y="611352"/>
                </a:cubicBezTo>
              </a:path>
            </a:pathLst>
          </a:cu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492" name="Rectangle 3"/>
          <p:cNvSpPr txBox="1">
            <a:spLocks/>
          </p:cNvSpPr>
          <p:nvPr/>
        </p:nvSpPr>
        <p:spPr bwMode="auto">
          <a:xfrm>
            <a:off x="457200" y="3827463"/>
            <a:ext cx="4724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defTabSz="457200">
              <a:spcBef>
                <a:spcPct val="20000"/>
              </a:spcBef>
              <a:buFont typeface="Arial" charset="0"/>
              <a:buChar char="•"/>
            </a:pPr>
            <a:r>
              <a:rPr lang="en-US" sz="2000">
                <a:latin typeface="Calibri" charset="0"/>
              </a:rPr>
              <a:t>Algebraic model:</a:t>
            </a:r>
            <a:endParaRPr lang="en-US" sz="16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76051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44" grpId="0" animBg="1"/>
      <p:bldP spid="45" grpId="0"/>
      <p:bldP spid="46" grpId="0"/>
      <p:bldP spid="6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System Matrix</a:t>
            </a:r>
            <a:endParaRPr lang="en-US" i="1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57200" y="1447800"/>
            <a:ext cx="8229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defTabSz="4572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400">
                <a:latin typeface="Calibri" charset="0"/>
              </a:rPr>
              <a:t>Linear operations </a:t>
            </a:r>
          </a:p>
          <a:p>
            <a:pPr marL="742950" lvl="1" indent="-285750" defTabSz="457200" eaLnBrk="0" hangingPunct="0">
              <a:spcBef>
                <a:spcPct val="20000"/>
              </a:spcBef>
              <a:buFont typeface="Arial" charset="0"/>
              <a:buChar char="–"/>
            </a:pPr>
            <a:r>
              <a:rPr lang="en-US" sz="2000">
                <a:latin typeface="Calibri" charset="0"/>
              </a:rPr>
              <a:t>Coding at the nodes </a:t>
            </a:r>
            <a:r>
              <a:rPr lang="en-US" sz="2000" i="1">
                <a:latin typeface="Times New Roman" charset="0"/>
                <a:ea typeface="Times New Roman" charset="0"/>
                <a:cs typeface="Times New Roman" charset="0"/>
              </a:rPr>
              <a:t>V</a:t>
            </a:r>
            <a:r>
              <a:rPr lang="en-US" sz="2000"/>
              <a:t>: </a:t>
            </a:r>
            <a:r>
              <a:rPr lang="el-GR" sz="2000" i="1">
                <a:latin typeface="Times New Roman" charset="0"/>
                <a:ea typeface="Times New Roman" charset="0"/>
                <a:cs typeface="Times New Roman" charset="0"/>
              </a:rPr>
              <a:t>β</a:t>
            </a:r>
            <a:r>
              <a:rPr lang="en-US" sz="2000" i="1">
                <a:latin typeface="Times New Roman" charset="0"/>
                <a:ea typeface="Times New Roman" charset="0"/>
                <a:cs typeface="Times New Roman" charset="0"/>
              </a:rPr>
              <a:t>(e</a:t>
            </a:r>
            <a:r>
              <a:rPr lang="en-US" sz="2000" i="1" baseline="-25000">
                <a:latin typeface="Times New Roman" charset="0"/>
                <a:ea typeface="Times New Roman" charset="0"/>
                <a:cs typeface="Times New Roman" charset="0"/>
              </a:rPr>
              <a:t>j</a:t>
            </a:r>
            <a:r>
              <a:rPr lang="en-US" sz="2000" i="1">
                <a:latin typeface="Times New Roman" charset="0"/>
                <a:ea typeface="Times New Roman" charset="0"/>
                <a:cs typeface="Times New Roman" charset="0"/>
              </a:rPr>
              <a:t>, e</a:t>
            </a:r>
            <a:r>
              <a:rPr lang="en-US" sz="2000" i="1" baseline="-25000">
                <a:latin typeface="Times New Roman" charset="0"/>
                <a:ea typeface="Times New Roman" charset="0"/>
                <a:cs typeface="Times New Roman" charset="0"/>
              </a:rPr>
              <a:t>j’</a:t>
            </a:r>
            <a:r>
              <a:rPr lang="en-US" sz="2000" i="1">
                <a:latin typeface="Times New Roman" charset="0"/>
                <a:ea typeface="Times New Roman" charset="0"/>
                <a:cs typeface="Times New Roman" charset="0"/>
              </a:rPr>
              <a:t>)</a:t>
            </a:r>
          </a:p>
          <a:p>
            <a:pPr marL="1200150" lvl="2" indent="-285750" defTabSz="457200" eaLnBrk="0" hangingPunct="0">
              <a:spcBef>
                <a:spcPct val="20000"/>
              </a:spcBef>
              <a:buFont typeface="Arial" charset="0"/>
              <a:buChar char="–"/>
            </a:pPr>
            <a:r>
              <a:rPr lang="en-US" sz="2000" i="1">
                <a:latin typeface="Times New Roman" charset="0"/>
                <a:ea typeface="Times New Roman" charset="0"/>
                <a:cs typeface="Times New Roman" charset="0"/>
              </a:rPr>
              <a:t>F </a:t>
            </a:r>
            <a:r>
              <a:rPr lang="en-US" sz="2000">
                <a:latin typeface="Calibri" charset="0"/>
              </a:rPr>
              <a:t>represents physical structure of the ADT network</a:t>
            </a:r>
          </a:p>
          <a:p>
            <a:pPr marL="1200150" lvl="2" indent="-285750" defTabSz="457200" eaLnBrk="0" hangingPunct="0">
              <a:spcBef>
                <a:spcPct val="20000"/>
              </a:spcBef>
              <a:buFont typeface="Arial" charset="0"/>
              <a:buChar char="–"/>
            </a:pPr>
            <a:r>
              <a:rPr lang="en-US" sz="2000" i="1">
                <a:latin typeface="Times New Roman" charset="0"/>
                <a:ea typeface="Times New Roman" charset="0"/>
                <a:cs typeface="Times New Roman" charset="0"/>
              </a:rPr>
              <a:t>F</a:t>
            </a:r>
            <a:r>
              <a:rPr lang="en-US" sz="2000" i="1" baseline="30000">
                <a:latin typeface="Times New Roman" charset="0"/>
                <a:ea typeface="Times New Roman" charset="0"/>
                <a:cs typeface="Times New Roman" charset="0"/>
              </a:rPr>
              <a:t>k</a:t>
            </a:r>
            <a:r>
              <a:rPr lang="en-US" sz="2000">
                <a:latin typeface="Times New Roman" charset="0"/>
                <a:ea typeface="Times New Roman" charset="0"/>
                <a:cs typeface="Times New Roman" charset="0"/>
              </a:rPr>
              <a:t>:</a:t>
            </a:r>
            <a:r>
              <a:rPr lang="en-US" sz="2000" i="1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000">
                <a:latin typeface="Calibri" charset="0"/>
              </a:rPr>
              <a:t>non-zero entry = path of length </a:t>
            </a:r>
            <a:r>
              <a:rPr lang="en-US" sz="2000" i="1">
                <a:latin typeface="Times New Roman" charset="0"/>
                <a:ea typeface="Times New Roman" charset="0"/>
                <a:cs typeface="Times New Roman" charset="0"/>
              </a:rPr>
              <a:t>k</a:t>
            </a:r>
            <a:r>
              <a:rPr lang="en-US" sz="2000"/>
              <a:t> </a:t>
            </a:r>
            <a:r>
              <a:rPr lang="en-US" sz="2000">
                <a:latin typeface="Calibri" charset="0"/>
              </a:rPr>
              <a:t>between nodes exists</a:t>
            </a:r>
          </a:p>
          <a:p>
            <a:pPr marL="1200150" lvl="2" indent="-285750" defTabSz="457200" eaLnBrk="0" hangingPunct="0">
              <a:spcBef>
                <a:spcPct val="20000"/>
              </a:spcBef>
              <a:buFont typeface="Arial" charset="0"/>
              <a:buChar char="–"/>
            </a:pPr>
            <a:r>
              <a:rPr lang="en-US" sz="2000" i="1">
                <a:latin typeface="Times New Roman" charset="0"/>
                <a:ea typeface="Times New Roman" charset="0"/>
                <a:cs typeface="Times New Roman" charset="0"/>
              </a:rPr>
              <a:t>(I-F)</a:t>
            </a:r>
            <a:r>
              <a:rPr lang="en-US" sz="2000" i="1" baseline="30000">
                <a:latin typeface="Times New Roman" charset="0"/>
                <a:ea typeface="Times New Roman" charset="0"/>
                <a:cs typeface="Times New Roman" charset="0"/>
              </a:rPr>
              <a:t>-1 </a:t>
            </a:r>
            <a:r>
              <a:rPr lang="en-US" sz="2000" i="1">
                <a:latin typeface="Times New Roman" charset="0"/>
                <a:ea typeface="Times New Roman" charset="0"/>
                <a:cs typeface="Times New Roman" charset="0"/>
              </a:rPr>
              <a:t>= I + F + F</a:t>
            </a:r>
            <a:r>
              <a:rPr lang="en-US" sz="2000" i="1" baseline="3000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sz="2000" i="1">
                <a:latin typeface="Times New Roman" charset="0"/>
                <a:ea typeface="Times New Roman" charset="0"/>
                <a:cs typeface="Times New Roman" charset="0"/>
              </a:rPr>
              <a:t> + F</a:t>
            </a:r>
            <a:r>
              <a:rPr lang="en-US" sz="2000" i="1" baseline="30000">
                <a:latin typeface="Times New Roman" charset="0"/>
                <a:ea typeface="Times New Roman" charset="0"/>
                <a:cs typeface="Times New Roman" charset="0"/>
              </a:rPr>
              <a:t>3</a:t>
            </a:r>
            <a:r>
              <a:rPr lang="en-US" sz="2000" i="1">
                <a:latin typeface="Times New Roman" charset="0"/>
                <a:ea typeface="Times New Roman" charset="0"/>
                <a:cs typeface="Times New Roman" charset="0"/>
              </a:rPr>
              <a:t> + … </a:t>
            </a:r>
            <a:r>
              <a:rPr lang="en-US" sz="2000"/>
              <a:t>: </a:t>
            </a:r>
            <a:r>
              <a:rPr lang="en-US" sz="2000">
                <a:latin typeface="Calibri" charset="0"/>
              </a:rPr>
              <a:t>connectivity of the network (impulse response of the network)</a:t>
            </a:r>
          </a:p>
          <a:p>
            <a:pPr marL="342900" indent="-342900" defTabSz="457200" eaLnBrk="0" hangingPunct="0">
              <a:spcBef>
                <a:spcPct val="20000"/>
              </a:spcBef>
              <a:buFont typeface="Arial" charset="0"/>
              <a:buChar char="•"/>
            </a:pPr>
            <a:endParaRPr lang="en-US" sz="2000" i="1">
              <a:latin typeface="Times New Roman" charset="0"/>
              <a:ea typeface="Times New Roman" charset="0"/>
              <a:cs typeface="Times New Roman" charset="0"/>
            </a:endParaRPr>
          </a:p>
        </p:txBody>
      </p:sp>
      <p:grpSp>
        <p:nvGrpSpPr>
          <p:cNvPr id="22532" name="Group 9"/>
          <p:cNvGrpSpPr>
            <a:grpSpLocks/>
          </p:cNvGrpSpPr>
          <p:nvPr/>
        </p:nvGrpSpPr>
        <p:grpSpPr bwMode="auto">
          <a:xfrm>
            <a:off x="5105400" y="1219200"/>
            <a:ext cx="3886200" cy="1066800"/>
            <a:chOff x="304800" y="76200"/>
            <a:chExt cx="3886200" cy="1066800"/>
          </a:xfrm>
        </p:grpSpPr>
        <p:grpSp>
          <p:nvGrpSpPr>
            <p:cNvPr id="22546" name="Group 33"/>
            <p:cNvGrpSpPr>
              <a:grpSpLocks/>
            </p:cNvGrpSpPr>
            <p:nvPr/>
          </p:nvGrpSpPr>
          <p:grpSpPr bwMode="auto">
            <a:xfrm>
              <a:off x="381000" y="332601"/>
              <a:ext cx="304892" cy="505599"/>
              <a:chOff x="338328" y="713601"/>
              <a:chExt cx="304892" cy="505599"/>
            </a:xfrm>
          </p:grpSpPr>
          <p:sp>
            <p:nvSpPr>
              <p:cNvPr id="22607" name="TextBox 74"/>
              <p:cNvSpPr txBox="1">
                <a:spLocks noChangeArrowheads="1"/>
              </p:cNvSpPr>
              <p:nvPr/>
            </p:nvSpPr>
            <p:spPr bwMode="auto">
              <a:xfrm>
                <a:off x="338328" y="713601"/>
                <a:ext cx="304892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200" i="1">
                    <a:latin typeface="Times New Roman" charset="0"/>
                    <a:ea typeface="Times New Roman" charset="0"/>
                    <a:cs typeface="Times New Roman" charset="0"/>
                  </a:rPr>
                  <a:t>e</a:t>
                </a:r>
                <a:r>
                  <a:rPr lang="en-US" sz="1200" i="1" baseline="-25000">
                    <a:latin typeface="Times New Roman" charset="0"/>
                    <a:ea typeface="Times New Roman" charset="0"/>
                    <a:cs typeface="Times New Roman" charset="0"/>
                  </a:rPr>
                  <a:t>1</a:t>
                </a:r>
              </a:p>
            </p:txBody>
          </p:sp>
          <p:sp>
            <p:nvSpPr>
              <p:cNvPr id="22608" name="TextBox 35"/>
              <p:cNvSpPr txBox="1">
                <a:spLocks noChangeArrowheads="1"/>
              </p:cNvSpPr>
              <p:nvPr/>
            </p:nvSpPr>
            <p:spPr bwMode="auto">
              <a:xfrm>
                <a:off x="338328" y="942201"/>
                <a:ext cx="304892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200" i="1">
                    <a:latin typeface="Times New Roman" charset="0"/>
                    <a:ea typeface="Times New Roman" charset="0"/>
                    <a:cs typeface="Times New Roman" charset="0"/>
                  </a:rPr>
                  <a:t>e</a:t>
                </a:r>
                <a:r>
                  <a:rPr lang="en-US" sz="1200" i="1" baseline="-25000">
                    <a:latin typeface="Times New Roman" charset="0"/>
                    <a:ea typeface="Times New Roman" charset="0"/>
                    <a:cs typeface="Times New Roman" charset="0"/>
                  </a:rPr>
                  <a:t>2</a:t>
                </a:r>
              </a:p>
            </p:txBody>
          </p:sp>
        </p:grpSp>
        <p:sp>
          <p:nvSpPr>
            <p:cNvPr id="12" name="Rectangle 11"/>
            <p:cNvSpPr/>
            <p:nvPr/>
          </p:nvSpPr>
          <p:spPr>
            <a:xfrm>
              <a:off x="304800" y="381000"/>
              <a:ext cx="381000" cy="45720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cs typeface="宋体" charset="-122"/>
              </a:endParaRPr>
            </a:p>
          </p:txBody>
        </p:sp>
        <p:grpSp>
          <p:nvGrpSpPr>
            <p:cNvPr id="22548" name="Group 74"/>
            <p:cNvGrpSpPr>
              <a:grpSpLocks/>
            </p:cNvGrpSpPr>
            <p:nvPr/>
          </p:nvGrpSpPr>
          <p:grpSpPr bwMode="auto">
            <a:xfrm>
              <a:off x="1828708" y="76200"/>
              <a:ext cx="304892" cy="505599"/>
              <a:chOff x="338328" y="713601"/>
              <a:chExt cx="304892" cy="505599"/>
            </a:xfrm>
          </p:grpSpPr>
          <p:sp>
            <p:nvSpPr>
              <p:cNvPr id="22605" name="TextBox 72"/>
              <p:cNvSpPr txBox="1">
                <a:spLocks noChangeArrowheads="1"/>
              </p:cNvSpPr>
              <p:nvPr/>
            </p:nvSpPr>
            <p:spPr bwMode="auto">
              <a:xfrm>
                <a:off x="338328" y="713601"/>
                <a:ext cx="304892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200" i="1">
                    <a:latin typeface="Times New Roman" charset="0"/>
                    <a:ea typeface="Times New Roman" charset="0"/>
                    <a:cs typeface="Times New Roman" charset="0"/>
                  </a:rPr>
                  <a:t>e</a:t>
                </a:r>
                <a:r>
                  <a:rPr lang="en-US" sz="1200" i="1" baseline="-25000">
                    <a:latin typeface="Times New Roman" charset="0"/>
                    <a:ea typeface="Times New Roman" charset="0"/>
                    <a:cs typeface="Times New Roman" charset="0"/>
                  </a:rPr>
                  <a:t>3</a:t>
                </a:r>
              </a:p>
            </p:txBody>
          </p:sp>
          <p:sp>
            <p:nvSpPr>
              <p:cNvPr id="22606" name="TextBox 73"/>
              <p:cNvSpPr txBox="1">
                <a:spLocks noChangeArrowheads="1"/>
              </p:cNvSpPr>
              <p:nvPr/>
            </p:nvSpPr>
            <p:spPr bwMode="auto">
              <a:xfrm>
                <a:off x="338328" y="942201"/>
                <a:ext cx="304892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200" i="1">
                    <a:latin typeface="Times New Roman" charset="0"/>
                    <a:ea typeface="Times New Roman" charset="0"/>
                    <a:cs typeface="Times New Roman" charset="0"/>
                  </a:rPr>
                  <a:t>e</a:t>
                </a:r>
                <a:r>
                  <a:rPr lang="en-US" sz="1200" i="1" baseline="-25000">
                    <a:latin typeface="Times New Roman" charset="0"/>
                    <a:ea typeface="Times New Roman" charset="0"/>
                    <a:cs typeface="Times New Roman" charset="0"/>
                  </a:rPr>
                  <a:t>4</a:t>
                </a:r>
              </a:p>
            </p:txBody>
          </p:sp>
        </p:grpSp>
        <p:sp>
          <p:nvSpPr>
            <p:cNvPr id="14" name="Rectangle 13"/>
            <p:cNvSpPr/>
            <p:nvPr/>
          </p:nvSpPr>
          <p:spPr>
            <a:xfrm>
              <a:off x="1828800" y="123825"/>
              <a:ext cx="381000" cy="45720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cs typeface="宋体" charset="-122"/>
              </a:endParaRPr>
            </a:p>
          </p:txBody>
        </p:sp>
        <p:grpSp>
          <p:nvGrpSpPr>
            <p:cNvPr id="22550" name="Group 78"/>
            <p:cNvGrpSpPr>
              <a:grpSpLocks/>
            </p:cNvGrpSpPr>
            <p:nvPr/>
          </p:nvGrpSpPr>
          <p:grpSpPr bwMode="auto">
            <a:xfrm>
              <a:off x="1828800" y="637401"/>
              <a:ext cx="304892" cy="505599"/>
              <a:chOff x="338328" y="713601"/>
              <a:chExt cx="304892" cy="505599"/>
            </a:xfrm>
          </p:grpSpPr>
          <p:sp>
            <p:nvSpPr>
              <p:cNvPr id="22603" name="TextBox 70"/>
              <p:cNvSpPr txBox="1">
                <a:spLocks noChangeArrowheads="1"/>
              </p:cNvSpPr>
              <p:nvPr/>
            </p:nvSpPr>
            <p:spPr bwMode="auto">
              <a:xfrm>
                <a:off x="338328" y="713601"/>
                <a:ext cx="304892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200" i="1">
                    <a:latin typeface="Times New Roman" charset="0"/>
                    <a:ea typeface="Times New Roman" charset="0"/>
                    <a:cs typeface="Times New Roman" charset="0"/>
                  </a:rPr>
                  <a:t>e</a:t>
                </a:r>
                <a:r>
                  <a:rPr lang="en-US" sz="1200" i="1" baseline="-25000">
                    <a:latin typeface="Times New Roman" charset="0"/>
                    <a:ea typeface="Times New Roman" charset="0"/>
                    <a:cs typeface="Times New Roman" charset="0"/>
                  </a:rPr>
                  <a:t>5</a:t>
                </a:r>
              </a:p>
            </p:txBody>
          </p:sp>
          <p:sp>
            <p:nvSpPr>
              <p:cNvPr id="22604" name="TextBox 71"/>
              <p:cNvSpPr txBox="1">
                <a:spLocks noChangeArrowheads="1"/>
              </p:cNvSpPr>
              <p:nvPr/>
            </p:nvSpPr>
            <p:spPr bwMode="auto">
              <a:xfrm>
                <a:off x="338328" y="942201"/>
                <a:ext cx="304892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200" i="1">
                    <a:latin typeface="Times New Roman" charset="0"/>
                    <a:ea typeface="Times New Roman" charset="0"/>
                    <a:cs typeface="Times New Roman" charset="0"/>
                  </a:rPr>
                  <a:t>e</a:t>
                </a:r>
                <a:r>
                  <a:rPr lang="en-US" sz="1200" i="1" baseline="-25000">
                    <a:latin typeface="Times New Roman" charset="0"/>
                    <a:ea typeface="Times New Roman" charset="0"/>
                    <a:cs typeface="Times New Roman" charset="0"/>
                  </a:rPr>
                  <a:t>6</a:t>
                </a:r>
              </a:p>
            </p:txBody>
          </p:sp>
        </p:grpSp>
        <p:sp>
          <p:nvSpPr>
            <p:cNvPr id="17" name="Rectangle 16"/>
            <p:cNvSpPr/>
            <p:nvPr/>
          </p:nvSpPr>
          <p:spPr>
            <a:xfrm>
              <a:off x="1828800" y="685800"/>
              <a:ext cx="381000" cy="45720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cs typeface="宋体" charset="-122"/>
              </a:endParaRPr>
            </a:p>
          </p:txBody>
        </p:sp>
        <p:grpSp>
          <p:nvGrpSpPr>
            <p:cNvPr id="22552" name="Group 82"/>
            <p:cNvGrpSpPr>
              <a:grpSpLocks/>
            </p:cNvGrpSpPr>
            <p:nvPr/>
          </p:nvGrpSpPr>
          <p:grpSpPr bwMode="auto">
            <a:xfrm>
              <a:off x="2209800" y="76200"/>
              <a:ext cx="304892" cy="505599"/>
              <a:chOff x="338328" y="713601"/>
              <a:chExt cx="304892" cy="505599"/>
            </a:xfrm>
          </p:grpSpPr>
          <p:sp>
            <p:nvSpPr>
              <p:cNvPr id="22601" name="TextBox 68"/>
              <p:cNvSpPr txBox="1">
                <a:spLocks noChangeArrowheads="1"/>
              </p:cNvSpPr>
              <p:nvPr/>
            </p:nvSpPr>
            <p:spPr bwMode="auto">
              <a:xfrm>
                <a:off x="338328" y="713601"/>
                <a:ext cx="304892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200" i="1">
                    <a:latin typeface="Times New Roman" charset="0"/>
                    <a:ea typeface="Times New Roman" charset="0"/>
                    <a:cs typeface="Times New Roman" charset="0"/>
                  </a:rPr>
                  <a:t>e</a:t>
                </a:r>
                <a:r>
                  <a:rPr lang="en-US" sz="1200" i="1" baseline="-25000">
                    <a:latin typeface="Times New Roman" charset="0"/>
                    <a:ea typeface="Times New Roman" charset="0"/>
                    <a:cs typeface="Times New Roman" charset="0"/>
                  </a:rPr>
                  <a:t>7</a:t>
                </a:r>
              </a:p>
            </p:txBody>
          </p:sp>
          <p:sp>
            <p:nvSpPr>
              <p:cNvPr id="22602" name="TextBox 69"/>
              <p:cNvSpPr txBox="1">
                <a:spLocks noChangeArrowheads="1"/>
              </p:cNvSpPr>
              <p:nvPr/>
            </p:nvSpPr>
            <p:spPr bwMode="auto">
              <a:xfrm>
                <a:off x="338328" y="942201"/>
                <a:ext cx="304892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200" i="1">
                    <a:latin typeface="Times New Roman" charset="0"/>
                    <a:ea typeface="Times New Roman" charset="0"/>
                    <a:cs typeface="Times New Roman" charset="0"/>
                  </a:rPr>
                  <a:t>e</a:t>
                </a:r>
                <a:r>
                  <a:rPr lang="en-US" sz="1200" i="1" baseline="-25000">
                    <a:latin typeface="Times New Roman" charset="0"/>
                    <a:ea typeface="Times New Roman" charset="0"/>
                    <a:cs typeface="Times New Roman" charset="0"/>
                  </a:rPr>
                  <a:t>8</a:t>
                </a:r>
              </a:p>
            </p:txBody>
          </p:sp>
        </p:grpSp>
        <p:sp>
          <p:nvSpPr>
            <p:cNvPr id="19" name="Rectangle 18"/>
            <p:cNvSpPr/>
            <p:nvPr/>
          </p:nvSpPr>
          <p:spPr>
            <a:xfrm>
              <a:off x="2209800" y="123825"/>
              <a:ext cx="381000" cy="45720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cs typeface="宋体" charset="-122"/>
              </a:endParaRPr>
            </a:p>
          </p:txBody>
        </p:sp>
        <p:grpSp>
          <p:nvGrpSpPr>
            <p:cNvPr id="22554" name="Group 88"/>
            <p:cNvGrpSpPr>
              <a:grpSpLocks/>
            </p:cNvGrpSpPr>
            <p:nvPr/>
          </p:nvGrpSpPr>
          <p:grpSpPr bwMode="auto">
            <a:xfrm>
              <a:off x="2209800" y="637401"/>
              <a:ext cx="356188" cy="505599"/>
              <a:chOff x="338328" y="713601"/>
              <a:chExt cx="356188" cy="505599"/>
            </a:xfrm>
          </p:grpSpPr>
          <p:sp>
            <p:nvSpPr>
              <p:cNvPr id="22599" name="TextBox 66"/>
              <p:cNvSpPr txBox="1">
                <a:spLocks noChangeArrowheads="1"/>
              </p:cNvSpPr>
              <p:nvPr/>
            </p:nvSpPr>
            <p:spPr bwMode="auto">
              <a:xfrm>
                <a:off x="338328" y="713601"/>
                <a:ext cx="304892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200" i="1">
                    <a:latin typeface="Times New Roman" charset="0"/>
                    <a:ea typeface="Times New Roman" charset="0"/>
                    <a:cs typeface="Times New Roman" charset="0"/>
                  </a:rPr>
                  <a:t>e</a:t>
                </a:r>
                <a:r>
                  <a:rPr lang="en-US" sz="1200" i="1" baseline="-25000">
                    <a:latin typeface="Times New Roman" charset="0"/>
                    <a:ea typeface="Times New Roman" charset="0"/>
                    <a:cs typeface="Times New Roman" charset="0"/>
                  </a:rPr>
                  <a:t>9</a:t>
                </a:r>
              </a:p>
            </p:txBody>
          </p:sp>
          <p:sp>
            <p:nvSpPr>
              <p:cNvPr id="22600" name="TextBox 67"/>
              <p:cNvSpPr txBox="1">
                <a:spLocks noChangeArrowheads="1"/>
              </p:cNvSpPr>
              <p:nvPr/>
            </p:nvSpPr>
            <p:spPr bwMode="auto">
              <a:xfrm>
                <a:off x="338328" y="942201"/>
                <a:ext cx="356188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200" i="1">
                    <a:latin typeface="Times New Roman" charset="0"/>
                    <a:ea typeface="Times New Roman" charset="0"/>
                    <a:cs typeface="Times New Roman" charset="0"/>
                  </a:rPr>
                  <a:t>e</a:t>
                </a:r>
                <a:r>
                  <a:rPr lang="en-US" sz="1200" i="1" baseline="-25000">
                    <a:latin typeface="Times New Roman" charset="0"/>
                    <a:ea typeface="Times New Roman" charset="0"/>
                    <a:cs typeface="Times New Roman" charset="0"/>
                  </a:rPr>
                  <a:t>10</a:t>
                </a:r>
              </a:p>
            </p:txBody>
          </p:sp>
        </p:grpSp>
        <p:sp>
          <p:nvSpPr>
            <p:cNvPr id="21" name="Rectangle 20"/>
            <p:cNvSpPr/>
            <p:nvPr/>
          </p:nvSpPr>
          <p:spPr>
            <a:xfrm>
              <a:off x="2209800" y="685800"/>
              <a:ext cx="381000" cy="45720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cs typeface="宋体" charset="-122"/>
              </a:endParaRPr>
            </a:p>
          </p:txBody>
        </p:sp>
        <p:grpSp>
          <p:nvGrpSpPr>
            <p:cNvPr id="22556" name="Group 96"/>
            <p:cNvGrpSpPr>
              <a:grpSpLocks/>
            </p:cNvGrpSpPr>
            <p:nvPr/>
          </p:nvGrpSpPr>
          <p:grpSpPr bwMode="auto">
            <a:xfrm>
              <a:off x="3810000" y="332601"/>
              <a:ext cx="356188" cy="505599"/>
              <a:chOff x="338328" y="713601"/>
              <a:chExt cx="356188" cy="505599"/>
            </a:xfrm>
          </p:grpSpPr>
          <p:sp>
            <p:nvSpPr>
              <p:cNvPr id="22597" name="TextBox 64"/>
              <p:cNvSpPr txBox="1">
                <a:spLocks noChangeArrowheads="1"/>
              </p:cNvSpPr>
              <p:nvPr/>
            </p:nvSpPr>
            <p:spPr bwMode="auto">
              <a:xfrm>
                <a:off x="338328" y="713601"/>
                <a:ext cx="348557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200" i="1">
                    <a:latin typeface="Times New Roman" charset="0"/>
                    <a:ea typeface="Times New Roman" charset="0"/>
                    <a:cs typeface="Times New Roman" charset="0"/>
                  </a:rPr>
                  <a:t>e</a:t>
                </a:r>
                <a:r>
                  <a:rPr lang="en-US" sz="1200" i="1" baseline="-25000">
                    <a:latin typeface="Times New Roman" charset="0"/>
                    <a:ea typeface="Times New Roman" charset="0"/>
                    <a:cs typeface="Times New Roman" charset="0"/>
                  </a:rPr>
                  <a:t>11</a:t>
                </a:r>
              </a:p>
            </p:txBody>
          </p:sp>
          <p:sp>
            <p:nvSpPr>
              <p:cNvPr id="22598" name="TextBox 65"/>
              <p:cNvSpPr txBox="1">
                <a:spLocks noChangeArrowheads="1"/>
              </p:cNvSpPr>
              <p:nvPr/>
            </p:nvSpPr>
            <p:spPr bwMode="auto">
              <a:xfrm>
                <a:off x="338328" y="942201"/>
                <a:ext cx="356188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200" i="1">
                    <a:latin typeface="Times New Roman" charset="0"/>
                    <a:ea typeface="Times New Roman" charset="0"/>
                    <a:cs typeface="Times New Roman" charset="0"/>
                  </a:rPr>
                  <a:t>e</a:t>
                </a:r>
                <a:r>
                  <a:rPr lang="en-US" sz="1200" i="1" baseline="-25000">
                    <a:latin typeface="Times New Roman" charset="0"/>
                    <a:ea typeface="Times New Roman" charset="0"/>
                    <a:cs typeface="Times New Roman" charset="0"/>
                  </a:rPr>
                  <a:t>12</a:t>
                </a:r>
              </a:p>
            </p:txBody>
          </p:sp>
        </p:grpSp>
        <p:sp>
          <p:nvSpPr>
            <p:cNvPr id="23" name="Rectangle 22"/>
            <p:cNvSpPr/>
            <p:nvPr/>
          </p:nvSpPr>
          <p:spPr>
            <a:xfrm>
              <a:off x="3810000" y="381000"/>
              <a:ext cx="381000" cy="45720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cs typeface="宋体" charset="-122"/>
              </a:endParaRPr>
            </a:p>
          </p:txBody>
        </p:sp>
        <p:cxnSp>
          <p:nvCxnSpPr>
            <p:cNvPr id="25" name="Straight Arrow Connector 24"/>
            <p:cNvCxnSpPr>
              <a:stCxn id="41" idx="6"/>
              <a:endCxn id="48" idx="2"/>
            </p:cNvCxnSpPr>
            <p:nvPr/>
          </p:nvCxnSpPr>
          <p:spPr>
            <a:xfrm>
              <a:off x="2776538" y="255588"/>
              <a:ext cx="847725" cy="436562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6" name="Straight Arrow Connector 25"/>
            <p:cNvCxnSpPr>
              <a:stCxn id="44" idx="6"/>
              <a:endCxn id="47" idx="2"/>
            </p:cNvCxnSpPr>
            <p:nvPr/>
          </p:nvCxnSpPr>
          <p:spPr>
            <a:xfrm flipV="1">
              <a:off x="2776538" y="506413"/>
              <a:ext cx="847725" cy="31115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7" name="Straight Arrow Connector 26"/>
            <p:cNvCxnSpPr>
              <a:stCxn id="45" idx="6"/>
              <a:endCxn id="48" idx="2"/>
            </p:cNvCxnSpPr>
            <p:nvPr/>
          </p:nvCxnSpPr>
          <p:spPr>
            <a:xfrm flipV="1">
              <a:off x="2776538" y="692150"/>
              <a:ext cx="847725" cy="319088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0800000">
              <a:off x="685800" y="512763"/>
              <a:ext cx="1524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0" name="Oval 29"/>
            <p:cNvSpPr>
              <a:spLocks noChangeAspect="1"/>
            </p:cNvSpPr>
            <p:nvPr/>
          </p:nvSpPr>
          <p:spPr>
            <a:xfrm>
              <a:off x="762000" y="457200"/>
              <a:ext cx="109538" cy="109538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cs typeface="宋体" charset="-122"/>
              </a:endParaRPr>
            </a:p>
          </p:txBody>
        </p:sp>
        <p:cxnSp>
          <p:nvCxnSpPr>
            <p:cNvPr id="31" name="Straight Connector 30"/>
            <p:cNvCxnSpPr/>
            <p:nvPr/>
          </p:nvCxnSpPr>
          <p:spPr>
            <a:xfrm rot="10800000">
              <a:off x="685800" y="712788"/>
              <a:ext cx="1524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2" name="Oval 31"/>
            <p:cNvSpPr>
              <a:spLocks noChangeAspect="1"/>
            </p:cNvSpPr>
            <p:nvPr/>
          </p:nvSpPr>
          <p:spPr>
            <a:xfrm>
              <a:off x="762000" y="652463"/>
              <a:ext cx="109538" cy="109537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cs typeface="宋体" charset="-122"/>
              </a:endParaRPr>
            </a:p>
          </p:txBody>
        </p:sp>
        <p:cxnSp>
          <p:nvCxnSpPr>
            <p:cNvPr id="33" name="Straight Connector 32"/>
            <p:cNvCxnSpPr/>
            <p:nvPr/>
          </p:nvCxnSpPr>
          <p:spPr>
            <a:xfrm rot="10800000">
              <a:off x="1676400" y="255588"/>
              <a:ext cx="1524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10800000">
              <a:off x="1676400" y="457200"/>
              <a:ext cx="1524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5" name="Flowchart: Or 34"/>
            <p:cNvSpPr/>
            <p:nvPr/>
          </p:nvSpPr>
          <p:spPr>
            <a:xfrm>
              <a:off x="1643063" y="195263"/>
              <a:ext cx="109537" cy="109537"/>
            </a:xfrm>
            <a:prstGeom prst="flowChartOr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cs typeface="宋体" charset="-122"/>
              </a:endParaRPr>
            </a:p>
          </p:txBody>
        </p:sp>
        <p:sp>
          <p:nvSpPr>
            <p:cNvPr id="36" name="Flowchart: Or 35"/>
            <p:cNvSpPr/>
            <p:nvPr/>
          </p:nvSpPr>
          <p:spPr>
            <a:xfrm>
              <a:off x="1643063" y="381000"/>
              <a:ext cx="109537" cy="109538"/>
            </a:xfrm>
            <a:prstGeom prst="flowChartOr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cs typeface="宋体" charset="-122"/>
              </a:endParaRPr>
            </a:p>
          </p:txBody>
        </p:sp>
        <p:grpSp>
          <p:nvGrpSpPr>
            <p:cNvPr id="22569" name="Group 131"/>
            <p:cNvGrpSpPr>
              <a:grpSpLocks/>
            </p:cNvGrpSpPr>
            <p:nvPr/>
          </p:nvGrpSpPr>
          <p:grpSpPr bwMode="auto">
            <a:xfrm>
              <a:off x="1676399" y="822960"/>
              <a:ext cx="152401" cy="201168"/>
              <a:chOff x="1676399" y="838200"/>
              <a:chExt cx="152401" cy="201168"/>
            </a:xfrm>
          </p:grpSpPr>
          <p:cxnSp>
            <p:nvCxnSpPr>
              <p:cNvPr id="63" name="Straight Connector 62"/>
              <p:cNvCxnSpPr/>
              <p:nvPr/>
            </p:nvCxnSpPr>
            <p:spPr>
              <a:xfrm rot="10800000">
                <a:off x="1676400" y="837565"/>
                <a:ext cx="15240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 rot="10800000">
                <a:off x="1676400" y="1039178"/>
                <a:ext cx="15240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38" name="Flowchart: Or 37"/>
            <p:cNvSpPr/>
            <p:nvPr/>
          </p:nvSpPr>
          <p:spPr>
            <a:xfrm>
              <a:off x="1643063" y="762000"/>
              <a:ext cx="109537" cy="119063"/>
            </a:xfrm>
            <a:prstGeom prst="flowChartOr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cs typeface="宋体" charset="-122"/>
              </a:endParaRPr>
            </a:p>
          </p:txBody>
        </p:sp>
        <p:sp>
          <p:nvSpPr>
            <p:cNvPr id="39" name="Flowchart: Or 38"/>
            <p:cNvSpPr/>
            <p:nvPr/>
          </p:nvSpPr>
          <p:spPr>
            <a:xfrm>
              <a:off x="1643063" y="957263"/>
              <a:ext cx="109537" cy="109537"/>
            </a:xfrm>
            <a:prstGeom prst="flowChartOr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cs typeface="宋体" charset="-122"/>
              </a:endParaRPr>
            </a:p>
          </p:txBody>
        </p:sp>
        <p:grpSp>
          <p:nvGrpSpPr>
            <p:cNvPr id="22572" name="Group 134"/>
            <p:cNvGrpSpPr>
              <a:grpSpLocks/>
            </p:cNvGrpSpPr>
            <p:nvPr/>
          </p:nvGrpSpPr>
          <p:grpSpPr bwMode="auto">
            <a:xfrm>
              <a:off x="2590800" y="256032"/>
              <a:ext cx="152401" cy="201168"/>
              <a:chOff x="2590800" y="256032"/>
              <a:chExt cx="152401" cy="201168"/>
            </a:xfrm>
          </p:grpSpPr>
          <p:cxnSp>
            <p:nvCxnSpPr>
              <p:cNvPr id="61" name="Straight Connector 60"/>
              <p:cNvCxnSpPr/>
              <p:nvPr/>
            </p:nvCxnSpPr>
            <p:spPr>
              <a:xfrm rot="10800000">
                <a:off x="2590800" y="255588"/>
                <a:ext cx="15240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 rot="10800000">
                <a:off x="2590800" y="457200"/>
                <a:ext cx="15240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41" name="Oval 40"/>
            <p:cNvSpPr>
              <a:spLocks noChangeAspect="1"/>
            </p:cNvSpPr>
            <p:nvPr/>
          </p:nvSpPr>
          <p:spPr>
            <a:xfrm>
              <a:off x="2667000" y="200025"/>
              <a:ext cx="109538" cy="111125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cs typeface="宋体" charset="-122"/>
              </a:endParaRPr>
            </a:p>
          </p:txBody>
        </p:sp>
        <p:sp>
          <p:nvSpPr>
            <p:cNvPr id="42" name="Oval 41"/>
            <p:cNvSpPr>
              <a:spLocks noChangeAspect="1"/>
            </p:cNvSpPr>
            <p:nvPr/>
          </p:nvSpPr>
          <p:spPr>
            <a:xfrm>
              <a:off x="2667000" y="395288"/>
              <a:ext cx="109538" cy="109537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cs typeface="宋体" charset="-122"/>
              </a:endParaRPr>
            </a:p>
          </p:txBody>
        </p:sp>
        <p:grpSp>
          <p:nvGrpSpPr>
            <p:cNvPr id="22575" name="Group 135"/>
            <p:cNvGrpSpPr>
              <a:grpSpLocks/>
            </p:cNvGrpSpPr>
            <p:nvPr/>
          </p:nvGrpSpPr>
          <p:grpSpPr bwMode="auto">
            <a:xfrm>
              <a:off x="2590800" y="813816"/>
              <a:ext cx="152401" cy="201168"/>
              <a:chOff x="2590800" y="256032"/>
              <a:chExt cx="152401" cy="201168"/>
            </a:xfrm>
          </p:grpSpPr>
          <p:cxnSp>
            <p:nvCxnSpPr>
              <p:cNvPr id="59" name="Straight Connector 58"/>
              <p:cNvCxnSpPr/>
              <p:nvPr/>
            </p:nvCxnSpPr>
            <p:spPr>
              <a:xfrm rot="10800000">
                <a:off x="2590800" y="256604"/>
                <a:ext cx="15240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 rot="10800000">
                <a:off x="2590800" y="456629"/>
                <a:ext cx="15240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44" name="Oval 43"/>
            <p:cNvSpPr>
              <a:spLocks noChangeAspect="1"/>
            </p:cNvSpPr>
            <p:nvPr/>
          </p:nvSpPr>
          <p:spPr>
            <a:xfrm>
              <a:off x="2667000" y="762000"/>
              <a:ext cx="109538" cy="109538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cs typeface="宋体" charset="-122"/>
              </a:endParaRPr>
            </a:p>
          </p:txBody>
        </p:sp>
        <p:sp>
          <p:nvSpPr>
            <p:cNvPr id="45" name="Oval 44"/>
            <p:cNvSpPr>
              <a:spLocks noChangeAspect="1"/>
            </p:cNvSpPr>
            <p:nvPr/>
          </p:nvSpPr>
          <p:spPr>
            <a:xfrm>
              <a:off x="2667000" y="957263"/>
              <a:ext cx="109538" cy="109537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cs typeface="宋体" charset="-122"/>
              </a:endParaRPr>
            </a:p>
          </p:txBody>
        </p:sp>
        <p:grpSp>
          <p:nvGrpSpPr>
            <p:cNvPr id="22578" name="Group 138"/>
            <p:cNvGrpSpPr>
              <a:grpSpLocks/>
            </p:cNvGrpSpPr>
            <p:nvPr/>
          </p:nvGrpSpPr>
          <p:grpSpPr bwMode="auto">
            <a:xfrm>
              <a:off x="3657599" y="502920"/>
              <a:ext cx="152401" cy="201168"/>
              <a:chOff x="2590800" y="256032"/>
              <a:chExt cx="152401" cy="201168"/>
            </a:xfrm>
          </p:grpSpPr>
          <p:cxnSp>
            <p:nvCxnSpPr>
              <p:cNvPr id="57" name="Straight Connector 56"/>
              <p:cNvCxnSpPr/>
              <p:nvPr/>
            </p:nvCxnSpPr>
            <p:spPr>
              <a:xfrm rot="10800000">
                <a:off x="2590801" y="256350"/>
                <a:ext cx="15240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 rot="10800000">
                <a:off x="2590801" y="457962"/>
                <a:ext cx="15240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47" name="Flowchart: Or 46"/>
            <p:cNvSpPr/>
            <p:nvPr/>
          </p:nvSpPr>
          <p:spPr>
            <a:xfrm>
              <a:off x="3624263" y="450850"/>
              <a:ext cx="109537" cy="111125"/>
            </a:xfrm>
            <a:prstGeom prst="flowChartOr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cs typeface="宋体" charset="-122"/>
              </a:endParaRPr>
            </a:p>
          </p:txBody>
        </p:sp>
        <p:sp>
          <p:nvSpPr>
            <p:cNvPr id="48" name="Flowchart: Or 47"/>
            <p:cNvSpPr/>
            <p:nvPr/>
          </p:nvSpPr>
          <p:spPr>
            <a:xfrm>
              <a:off x="3624263" y="638175"/>
              <a:ext cx="109537" cy="109538"/>
            </a:xfrm>
            <a:prstGeom prst="flowChartOr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cs typeface="宋体" charset="-122"/>
              </a:endParaRPr>
            </a:p>
          </p:txBody>
        </p:sp>
        <p:cxnSp>
          <p:nvCxnSpPr>
            <p:cNvPr id="49" name="Straight Arrow Connector 48"/>
            <p:cNvCxnSpPr>
              <a:stCxn id="32" idx="6"/>
              <a:endCxn id="36" idx="2"/>
            </p:cNvCxnSpPr>
            <p:nvPr/>
          </p:nvCxnSpPr>
          <p:spPr>
            <a:xfrm flipV="1">
              <a:off x="871538" y="436563"/>
              <a:ext cx="771525" cy="269875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2582" name="TextBox 24"/>
            <p:cNvSpPr txBox="1">
              <a:spLocks noChangeArrowheads="1"/>
            </p:cNvSpPr>
            <p:nvPr/>
          </p:nvSpPr>
          <p:spPr bwMode="auto">
            <a:xfrm>
              <a:off x="990600" y="228600"/>
              <a:ext cx="27443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400" b="1" i="1">
                  <a:latin typeface="Times New Roman" charset="0"/>
                  <a:ea typeface="Times New Roman" charset="0"/>
                  <a:cs typeface="Times New Roman" charset="0"/>
                </a:rPr>
                <a:t>a</a:t>
              </a:r>
            </a:p>
          </p:txBody>
        </p:sp>
        <p:sp>
          <p:nvSpPr>
            <p:cNvPr id="22583" name="TextBox 24"/>
            <p:cNvSpPr txBox="1">
              <a:spLocks noChangeArrowheads="1"/>
            </p:cNvSpPr>
            <p:nvPr/>
          </p:nvSpPr>
          <p:spPr bwMode="auto">
            <a:xfrm>
              <a:off x="990600" y="609600"/>
              <a:ext cx="26161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 i="1">
                  <a:latin typeface="Times New Roman" charset="0"/>
                  <a:ea typeface="Times New Roman" charset="0"/>
                  <a:cs typeface="Times New Roman" charset="0"/>
                </a:rPr>
                <a:t>b</a:t>
              </a:r>
            </a:p>
          </p:txBody>
        </p:sp>
        <p:sp>
          <p:nvSpPr>
            <p:cNvPr id="22584" name="TextBox 24"/>
            <p:cNvSpPr txBox="1">
              <a:spLocks noChangeArrowheads="1"/>
            </p:cNvSpPr>
            <p:nvPr/>
          </p:nvSpPr>
          <p:spPr bwMode="auto">
            <a:xfrm>
              <a:off x="2895600" y="152400"/>
              <a:ext cx="253596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 i="1">
                  <a:latin typeface="Times New Roman" charset="0"/>
                  <a:ea typeface="Times New Roman" charset="0"/>
                  <a:cs typeface="Times New Roman" charset="0"/>
                </a:rPr>
                <a:t>c</a:t>
              </a:r>
            </a:p>
          </p:txBody>
        </p:sp>
        <p:sp>
          <p:nvSpPr>
            <p:cNvPr id="22585" name="TextBox 24"/>
            <p:cNvSpPr txBox="1">
              <a:spLocks noChangeArrowheads="1"/>
            </p:cNvSpPr>
            <p:nvPr/>
          </p:nvSpPr>
          <p:spPr bwMode="auto">
            <a:xfrm>
              <a:off x="2895600" y="485001"/>
              <a:ext cx="26161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 i="1">
                  <a:latin typeface="Times New Roman" charset="0"/>
                  <a:ea typeface="Times New Roman" charset="0"/>
                  <a:cs typeface="Times New Roman" charset="0"/>
                </a:rPr>
                <a:t>d</a:t>
              </a:r>
            </a:p>
          </p:txBody>
        </p:sp>
        <p:sp>
          <p:nvSpPr>
            <p:cNvPr id="22586" name="TextBox 24"/>
            <p:cNvSpPr txBox="1">
              <a:spLocks noChangeArrowheads="1"/>
            </p:cNvSpPr>
            <p:nvPr/>
          </p:nvSpPr>
          <p:spPr bwMode="auto">
            <a:xfrm>
              <a:off x="2895600" y="685800"/>
              <a:ext cx="22794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 i="1">
                  <a:latin typeface="Times New Roman" charset="0"/>
                  <a:ea typeface="Times New Roman" charset="0"/>
                  <a:cs typeface="Times New Roman" charset="0"/>
                </a:rPr>
                <a:t>f</a:t>
              </a:r>
            </a:p>
          </p:txBody>
        </p:sp>
        <p:sp>
          <p:nvSpPr>
            <p:cNvPr id="55" name="Freeform 54"/>
            <p:cNvSpPr/>
            <p:nvPr/>
          </p:nvSpPr>
          <p:spPr>
            <a:xfrm>
              <a:off x="876300" y="503238"/>
              <a:ext cx="762000" cy="487362"/>
            </a:xfrm>
            <a:custGeom>
              <a:avLst/>
              <a:gdLst>
                <a:gd name="connsiteX0" fmla="*/ 0 w 762000"/>
                <a:gd name="connsiteY0" fmla="*/ 20637 h 487362"/>
                <a:gd name="connsiteX1" fmla="*/ 447675 w 762000"/>
                <a:gd name="connsiteY1" fmla="*/ 77787 h 487362"/>
                <a:gd name="connsiteX2" fmla="*/ 762000 w 762000"/>
                <a:gd name="connsiteY2" fmla="*/ 487362 h 487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2000" h="487362">
                  <a:moveTo>
                    <a:pt x="0" y="20637"/>
                  </a:moveTo>
                  <a:cubicBezTo>
                    <a:pt x="160337" y="10318"/>
                    <a:pt x="320675" y="0"/>
                    <a:pt x="447675" y="77787"/>
                  </a:cubicBezTo>
                  <a:cubicBezTo>
                    <a:pt x="574675" y="155575"/>
                    <a:pt x="668337" y="321468"/>
                    <a:pt x="762000" y="487362"/>
                  </a:cubicBezTo>
                </a:path>
              </a:pathLst>
            </a:custGeom>
            <a:noFill/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6" name="Freeform 55"/>
            <p:cNvSpPr/>
            <p:nvPr/>
          </p:nvSpPr>
          <p:spPr>
            <a:xfrm>
              <a:off x="885825" y="285750"/>
              <a:ext cx="752475" cy="228600"/>
            </a:xfrm>
            <a:custGeom>
              <a:avLst/>
              <a:gdLst>
                <a:gd name="connsiteX0" fmla="*/ 0 w 752475"/>
                <a:gd name="connsiteY0" fmla="*/ 228600 h 228600"/>
                <a:gd name="connsiteX1" fmla="*/ 476250 w 752475"/>
                <a:gd name="connsiteY1" fmla="*/ 180975 h 228600"/>
                <a:gd name="connsiteX2" fmla="*/ 752475 w 752475"/>
                <a:gd name="connsiteY2" fmla="*/ 0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2475" h="228600">
                  <a:moveTo>
                    <a:pt x="0" y="228600"/>
                  </a:moveTo>
                  <a:cubicBezTo>
                    <a:pt x="175418" y="223837"/>
                    <a:pt x="350837" y="219075"/>
                    <a:pt x="476250" y="180975"/>
                  </a:cubicBezTo>
                  <a:cubicBezTo>
                    <a:pt x="601663" y="142875"/>
                    <a:pt x="677069" y="71437"/>
                    <a:pt x="752475" y="0"/>
                  </a:cubicBezTo>
                </a:path>
              </a:pathLst>
            </a:custGeom>
            <a:noFill/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pic>
        <p:nvPicPr>
          <p:cNvPr id="7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87438" y="3908425"/>
            <a:ext cx="5613400" cy="218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" name="Rectangle 74"/>
          <p:cNvSpPr>
            <a:spLocks noChangeArrowheads="1"/>
          </p:cNvSpPr>
          <p:nvPr/>
        </p:nvSpPr>
        <p:spPr bwMode="auto">
          <a:xfrm>
            <a:off x="554038" y="4681538"/>
            <a:ext cx="5381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i="1">
                <a:latin typeface="Times New Roman" charset="0"/>
                <a:ea typeface="Times New Roman" charset="0"/>
                <a:cs typeface="Times New Roman" charset="0"/>
              </a:rPr>
              <a:t>F =</a:t>
            </a:r>
            <a:endParaRPr lang="en-US"/>
          </a:p>
        </p:txBody>
      </p:sp>
      <p:sp>
        <p:nvSpPr>
          <p:cNvPr id="80" name="TextBox 79"/>
          <p:cNvSpPr txBox="1">
            <a:spLocks noChangeArrowheads="1"/>
          </p:cNvSpPr>
          <p:nvPr/>
        </p:nvSpPr>
        <p:spPr bwMode="auto">
          <a:xfrm>
            <a:off x="6802438" y="3922713"/>
            <a:ext cx="21129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/>
              <a:t>Broadcast constraint </a:t>
            </a:r>
            <a:br>
              <a:rPr lang="en-US" sz="1600"/>
            </a:br>
            <a:r>
              <a:rPr lang="en-US" sz="1600"/>
              <a:t>(hyperedge)</a:t>
            </a:r>
          </a:p>
        </p:txBody>
      </p:sp>
      <p:sp>
        <p:nvSpPr>
          <p:cNvPr id="81" name="Rectangle 80"/>
          <p:cNvSpPr/>
          <p:nvPr/>
        </p:nvSpPr>
        <p:spPr>
          <a:xfrm>
            <a:off x="1239838" y="3886200"/>
            <a:ext cx="5257800" cy="15240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宋体" charset="-122"/>
            </a:endParaRPr>
          </a:p>
        </p:txBody>
      </p:sp>
      <p:sp>
        <p:nvSpPr>
          <p:cNvPr id="82" name="Oval 81"/>
          <p:cNvSpPr/>
          <p:nvPr/>
        </p:nvSpPr>
        <p:spPr>
          <a:xfrm>
            <a:off x="1849438" y="3810000"/>
            <a:ext cx="3048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宋体" charset="-122"/>
            </a:endParaRPr>
          </a:p>
        </p:txBody>
      </p:sp>
      <p:sp>
        <p:nvSpPr>
          <p:cNvPr id="83" name="Oval 82"/>
          <p:cNvSpPr/>
          <p:nvPr/>
        </p:nvSpPr>
        <p:spPr>
          <a:xfrm>
            <a:off x="2763838" y="3810000"/>
            <a:ext cx="3048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宋体" charset="-122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6269038" y="3810000"/>
            <a:ext cx="228600" cy="228600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宋体" charset="-122"/>
            </a:endParaRPr>
          </a:p>
        </p:txBody>
      </p:sp>
      <p:sp>
        <p:nvSpPr>
          <p:cNvPr id="85" name="Oval 84"/>
          <p:cNvSpPr/>
          <p:nvPr/>
        </p:nvSpPr>
        <p:spPr>
          <a:xfrm>
            <a:off x="6192838" y="4953000"/>
            <a:ext cx="3048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宋体" charset="-122"/>
            </a:endParaRPr>
          </a:p>
        </p:txBody>
      </p:sp>
      <p:sp>
        <p:nvSpPr>
          <p:cNvPr id="86" name="Oval 85"/>
          <p:cNvSpPr/>
          <p:nvPr/>
        </p:nvSpPr>
        <p:spPr>
          <a:xfrm>
            <a:off x="6192838" y="5486400"/>
            <a:ext cx="3048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宋体" charset="-122"/>
            </a:endParaRPr>
          </a:p>
        </p:txBody>
      </p:sp>
      <p:sp>
        <p:nvSpPr>
          <p:cNvPr id="87" name="TextBox 86"/>
          <p:cNvSpPr txBox="1">
            <a:spLocks noChangeArrowheads="1"/>
          </p:cNvSpPr>
          <p:nvPr/>
        </p:nvSpPr>
        <p:spPr bwMode="auto">
          <a:xfrm>
            <a:off x="6878638" y="4724400"/>
            <a:ext cx="15875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/>
              <a:t>MAC constraint</a:t>
            </a:r>
            <a:br>
              <a:rPr lang="en-US" sz="1600"/>
            </a:br>
            <a:r>
              <a:rPr lang="en-US" sz="1600"/>
              <a:t>(addition)</a:t>
            </a:r>
          </a:p>
        </p:txBody>
      </p:sp>
      <p:sp>
        <p:nvSpPr>
          <p:cNvPr id="88" name="TextBox 87"/>
          <p:cNvSpPr txBox="1">
            <a:spLocks noChangeArrowheads="1"/>
          </p:cNvSpPr>
          <p:nvPr/>
        </p:nvSpPr>
        <p:spPr bwMode="auto">
          <a:xfrm>
            <a:off x="6869113" y="5638800"/>
            <a:ext cx="1884362" cy="584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/>
              <a:t>Internal operations</a:t>
            </a:r>
            <a:br>
              <a:rPr lang="en-US" sz="1600"/>
            </a:br>
            <a:r>
              <a:rPr lang="en-US" sz="1600"/>
              <a:t>(network code)</a:t>
            </a:r>
          </a:p>
        </p:txBody>
      </p:sp>
      <p:cxnSp>
        <p:nvCxnSpPr>
          <p:cNvPr id="89" name="Curved Connector 87"/>
          <p:cNvCxnSpPr>
            <a:stCxn id="88" idx="1"/>
          </p:cNvCxnSpPr>
          <p:nvPr/>
        </p:nvCxnSpPr>
        <p:spPr>
          <a:xfrm rot="10800000">
            <a:off x="5011738" y="5029200"/>
            <a:ext cx="1857375" cy="901700"/>
          </a:xfrm>
          <a:prstGeom prst="curvedConnector3">
            <a:avLst>
              <a:gd name="adj1" fmla="val 76596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hape 89"/>
          <p:cNvCxnSpPr>
            <a:stCxn id="88" idx="1"/>
          </p:cNvCxnSpPr>
          <p:nvPr/>
        </p:nvCxnSpPr>
        <p:spPr>
          <a:xfrm rot="10800000">
            <a:off x="3716338" y="4648200"/>
            <a:ext cx="3152775" cy="1282700"/>
          </a:xfrm>
          <a:prstGeom prst="curvedConnector3">
            <a:avLst>
              <a:gd name="adj1" fmla="val 89671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90426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  <p:bldP spid="80" grpId="0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/>
      <p:bldP spid="8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Algebraic Connection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6425" y="874713"/>
            <a:ext cx="8266113" cy="5086350"/>
          </a:xfrm>
        </p:spPr>
        <p:txBody>
          <a:bodyPr/>
          <a:lstStyle/>
          <a:p>
            <a:pPr marL="342900" lvl="1" indent="-342900">
              <a:lnSpc>
                <a:spcPct val="100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en-US" sz="2000" dirty="0" smtClean="0"/>
              <a:t>[</a:t>
            </a:r>
            <a:r>
              <a:rPr lang="en-US" sz="2000" dirty="0" err="1" smtClean="0"/>
              <a:t>Avestimehr</a:t>
            </a:r>
            <a:r>
              <a:rPr lang="en-US" sz="2000" dirty="0" smtClean="0"/>
              <a:t> et al. ’07] requires optimization over a large set of matrices</a:t>
            </a:r>
          </a:p>
          <a:p>
            <a:pPr>
              <a:defRPr/>
            </a:pPr>
            <a:r>
              <a:rPr lang="en-US" sz="2000" dirty="0" smtClean="0"/>
              <a:t>[Kim and M. ‘10] ADT network can be expressed with Algebraic Network Coding Formulation [</a:t>
            </a:r>
            <a:r>
              <a:rPr lang="en-US" sz="2000" dirty="0" err="1" smtClean="0"/>
              <a:t>Koetter</a:t>
            </a:r>
            <a:r>
              <a:rPr lang="en-US" sz="2000" dirty="0" smtClean="0"/>
              <a:t> and M. </a:t>
            </a:r>
            <a:r>
              <a:rPr lang="fr-FR" sz="2000" dirty="0" smtClean="0"/>
              <a:t>’</a:t>
            </a:r>
            <a:r>
              <a:rPr lang="en-US" sz="2000" dirty="0" smtClean="0"/>
              <a:t>01, ‘02, ’03]:</a:t>
            </a:r>
            <a:endParaRPr lang="en-US" sz="1800" dirty="0" smtClean="0"/>
          </a:p>
          <a:p>
            <a:pPr lvl="1">
              <a:defRPr/>
            </a:pPr>
            <a:r>
              <a:rPr lang="en-US" sz="1800" dirty="0" smtClean="0"/>
              <a:t>Model broadcast constraint with </a:t>
            </a:r>
            <a:r>
              <a:rPr lang="en-US" sz="1800" b="1" dirty="0" smtClean="0"/>
              <a:t>hyper-edge</a:t>
            </a:r>
          </a:p>
          <a:p>
            <a:pPr lvl="1">
              <a:defRPr/>
            </a:pPr>
            <a:r>
              <a:rPr lang="en-US" sz="1800" dirty="0" smtClean="0"/>
              <a:t>Rank of single</a:t>
            </a:r>
            <a:r>
              <a:rPr lang="en-US" sz="1800" b="1" dirty="0" smtClean="0"/>
              <a:t> system matrix </a:t>
            </a:r>
            <a:r>
              <a:rPr lang="en-US" sz="1800" i="1" dirty="0" smtClean="0">
                <a:latin typeface="Times New Roman" charset="0"/>
                <a:ea typeface="Times New Roman" charset="0"/>
                <a:cs typeface="Times New Roman" charset="0"/>
              </a:rPr>
              <a:t>M </a:t>
            </a:r>
            <a:r>
              <a:rPr lang="en-US" sz="1800" dirty="0" smtClean="0">
                <a:cs typeface="Times New Roman" charset="0"/>
              </a:rPr>
              <a:t>maps to </a:t>
            </a:r>
            <a:r>
              <a:rPr lang="en-US" sz="1800" b="1" dirty="0" smtClean="0">
                <a:cs typeface="Times New Roman" charset="0"/>
              </a:rPr>
              <a:t>physical</a:t>
            </a:r>
            <a:r>
              <a:rPr lang="en-US" sz="1800" dirty="0" smtClean="0">
                <a:cs typeface="Times New Roman" charset="0"/>
              </a:rPr>
              <a:t> min-cut of </a:t>
            </a:r>
            <a:r>
              <a:rPr lang="en-US" sz="1800" dirty="0" err="1" smtClean="0">
                <a:cs typeface="Times New Roman" charset="0"/>
              </a:rPr>
              <a:t>hypergraph</a:t>
            </a:r>
            <a:endParaRPr lang="en-US" sz="1800" b="1" dirty="0" smtClean="0"/>
          </a:p>
          <a:p>
            <a:pPr>
              <a:defRPr/>
            </a:pPr>
            <a:r>
              <a:rPr lang="en-US" sz="2000" dirty="0" smtClean="0"/>
              <a:t>Prove an algebraic definition of </a:t>
            </a:r>
            <a:r>
              <a:rPr lang="en-US" sz="2000" b="1" dirty="0" smtClean="0"/>
              <a:t>min-cut</a:t>
            </a:r>
            <a:r>
              <a:rPr lang="en-US" sz="2000" dirty="0" smtClean="0"/>
              <a:t> = </a:t>
            </a:r>
            <a:r>
              <a:rPr lang="en-US" sz="2000" dirty="0" err="1" smtClean="0"/>
              <a:t>rank(</a:t>
            </a:r>
            <a:r>
              <a:rPr lang="en-US" sz="2000" i="1" dirty="0" err="1" smtClean="0">
                <a:latin typeface="Times New Roman" charset="0"/>
                <a:ea typeface="Times New Roman" charset="0"/>
                <a:cs typeface="Times New Roman" charset="0"/>
              </a:rPr>
              <a:t>M</a:t>
            </a:r>
            <a:r>
              <a:rPr lang="en-US" sz="2000" dirty="0" smtClean="0"/>
              <a:t>)</a:t>
            </a:r>
            <a:endParaRPr lang="en-US" sz="2000" b="1" dirty="0" smtClean="0"/>
          </a:p>
          <a:p>
            <a:pPr marL="342900" lvl="2" indent="-342900">
              <a:defRPr/>
            </a:pPr>
            <a:r>
              <a:rPr lang="en-US" sz="2000" dirty="0" smtClean="0"/>
              <a:t>Prove Min-cut Max-flow for </a:t>
            </a:r>
            <a:r>
              <a:rPr lang="en-US" sz="2000" dirty="0" err="1" smtClean="0"/>
              <a:t>unicast</a:t>
            </a:r>
            <a:r>
              <a:rPr lang="en-US" sz="2000" dirty="0" smtClean="0"/>
              <a:t>/multicast holds</a:t>
            </a:r>
          </a:p>
          <a:p>
            <a:pPr marL="342900" lvl="2" indent="-342900">
              <a:defRPr/>
            </a:pPr>
            <a:r>
              <a:rPr lang="en-US" sz="2000" dirty="0" smtClean="0"/>
              <a:t>Extend optimality of linear operations to </a:t>
            </a:r>
            <a:r>
              <a:rPr lang="en-US" sz="2000" b="1" dirty="0" smtClean="0"/>
              <a:t>non-multicast </a:t>
            </a:r>
            <a:r>
              <a:rPr lang="en-US" sz="2000" dirty="0" smtClean="0"/>
              <a:t>sessions</a:t>
            </a:r>
          </a:p>
          <a:p>
            <a:pPr>
              <a:defRPr/>
            </a:pPr>
            <a:r>
              <a:rPr lang="en-US" sz="2000" dirty="0" smtClean="0"/>
              <a:t>Show that </a:t>
            </a:r>
            <a:r>
              <a:rPr lang="en-US" sz="2000" b="1" dirty="0" smtClean="0"/>
              <a:t>random linear network coding </a:t>
            </a:r>
            <a:r>
              <a:rPr lang="en-US" sz="2000" dirty="0" smtClean="0"/>
              <a:t>achieves capacity</a:t>
            </a:r>
            <a:endParaRPr lang="en-US" sz="1600" dirty="0" smtClean="0"/>
          </a:p>
          <a:p>
            <a:pPr>
              <a:defRPr/>
            </a:pPr>
            <a:r>
              <a:rPr lang="en-US" sz="2000" dirty="0" smtClean="0"/>
              <a:t>Incorporate </a:t>
            </a:r>
            <a:r>
              <a:rPr lang="en-US" sz="2000" b="1" dirty="0" smtClean="0"/>
              <a:t>failures, random erasures </a:t>
            </a:r>
            <a:r>
              <a:rPr lang="en-US" sz="2000" dirty="0" smtClean="0"/>
              <a:t>[</a:t>
            </a:r>
            <a:r>
              <a:rPr lang="en-US" sz="2000" dirty="0" err="1" smtClean="0"/>
              <a:t>Lun</a:t>
            </a:r>
            <a:r>
              <a:rPr lang="en-US" sz="2000" dirty="0" smtClean="0"/>
              <a:t> et al ‘08, Dana et al ‘05]</a:t>
            </a:r>
            <a:r>
              <a:rPr lang="en-US" sz="2000" b="1" dirty="0" smtClean="0"/>
              <a:t> </a:t>
            </a:r>
            <a:r>
              <a:rPr lang="en-US" sz="2000" dirty="0" smtClean="0"/>
              <a:t> and </a:t>
            </a:r>
            <a:r>
              <a:rPr lang="en-US" sz="2000" b="1" dirty="0" smtClean="0"/>
              <a:t>delay</a:t>
            </a:r>
            <a:r>
              <a:rPr lang="en-US" sz="2000" dirty="0" smtClean="0"/>
              <a:t> (allows cycles within the network) [</a:t>
            </a:r>
            <a:r>
              <a:rPr lang="en-US" sz="2000" dirty="0" err="1" smtClean="0"/>
              <a:t>Koetter</a:t>
            </a:r>
            <a:r>
              <a:rPr lang="en-US" sz="2000" dirty="0" smtClean="0"/>
              <a:t> and M. ‘02, ’03]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71C7C7D-D5A2-004C-999C-75E637499B62}" type="slidenum">
              <a:rPr lang="en-US" smtClean="0"/>
              <a:pPr/>
              <a:t>38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370342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601" y="136525"/>
            <a:ext cx="7848600" cy="519113"/>
          </a:xfrm>
        </p:spPr>
        <p:txBody>
          <a:bodyPr/>
          <a:lstStyle/>
          <a:p>
            <a:r>
              <a:rPr lang="en-US" dirty="0" smtClean="0"/>
              <a:t>SNR in Networks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0" y="933449"/>
            <a:ext cx="4097867" cy="5196417"/>
          </a:xfrm>
        </p:spPr>
        <p:txBody>
          <a:bodyPr/>
          <a:lstStyle/>
          <a:p>
            <a:pPr eaLnBrk="1" hangingPunct="1"/>
            <a:r>
              <a:rPr lang="en-US" dirty="0"/>
              <a:t>High SNR in a link</a:t>
            </a:r>
          </a:p>
          <a:p>
            <a:pPr lvl="1" eaLnBrk="1" hangingPunct="1"/>
            <a:r>
              <a:rPr lang="en-US" sz="1800" dirty="0"/>
              <a:t>Noise → 0</a:t>
            </a:r>
          </a:p>
          <a:p>
            <a:pPr lvl="1" eaLnBrk="1" hangingPunct="1"/>
            <a:r>
              <a:rPr lang="en-US" sz="1800" dirty="0"/>
              <a:t>Large gain</a:t>
            </a:r>
          </a:p>
          <a:p>
            <a:pPr lvl="1" eaLnBrk="1" hangingPunct="1"/>
            <a:r>
              <a:rPr lang="en-US" sz="1800" dirty="0"/>
              <a:t>Large transmit power</a:t>
            </a:r>
          </a:p>
          <a:p>
            <a:r>
              <a:rPr lang="en-US" dirty="0" smtClean="0"/>
              <a:t>Consider diamond network [Schein, </a:t>
            </a:r>
            <a:r>
              <a:rPr lang="en-US" dirty="0" err="1" smtClean="0"/>
              <a:t>Gallager</a:t>
            </a:r>
            <a:r>
              <a:rPr lang="en-US" dirty="0" smtClean="0"/>
              <a:t>’ 01]</a:t>
            </a:r>
          </a:p>
          <a:p>
            <a:r>
              <a:rPr lang="en-US" dirty="0" smtClean="0"/>
              <a:t>Gain</a:t>
            </a:r>
            <a:r>
              <a:rPr lang="en-US" sz="2000" b="1" dirty="0" smtClean="0">
                <a:latin typeface="Helvetica"/>
                <a:cs typeface="Helvetica"/>
              </a:rPr>
              <a:t>: </a:t>
            </a:r>
          </a:p>
          <a:p>
            <a:pPr lvl="1"/>
            <a:r>
              <a:rPr lang="en-US" sz="1800" dirty="0" smtClean="0"/>
              <a:t>increase </a:t>
            </a:r>
            <a:r>
              <a:rPr lang="en-US" sz="1800" i="1" dirty="0"/>
              <a:t>a</a:t>
            </a:r>
            <a:r>
              <a:rPr lang="en-US" sz="1800" dirty="0"/>
              <a:t> [</a:t>
            </a:r>
            <a:r>
              <a:rPr lang="en-US" sz="1800" dirty="0" err="1"/>
              <a:t>Avestimehr</a:t>
            </a:r>
            <a:r>
              <a:rPr lang="en-US" sz="1800" dirty="0"/>
              <a:t> et al </a:t>
            </a:r>
            <a:r>
              <a:rPr lang="fr-FR" sz="1800" dirty="0" smtClean="0"/>
              <a:t>’</a:t>
            </a:r>
            <a:r>
              <a:rPr lang="en-US" sz="1800" dirty="0" smtClean="0"/>
              <a:t>07]</a:t>
            </a:r>
            <a:endParaRPr lang="en-US" sz="1700" b="1" dirty="0" smtClean="0">
              <a:latin typeface="Helvetica"/>
              <a:cs typeface="Helvetica"/>
            </a:endParaRPr>
          </a:p>
          <a:p>
            <a:r>
              <a:rPr lang="en-US" dirty="0" smtClean="0"/>
              <a:t>Large transmit power </a:t>
            </a:r>
            <a:endParaRPr lang="en-US" dirty="0"/>
          </a:p>
          <a:p>
            <a:pPr lvl="1"/>
            <a:r>
              <a:rPr lang="en-US" sz="1800" dirty="0" smtClean="0">
                <a:latin typeface="Helvetica"/>
                <a:cs typeface="Helvetica"/>
              </a:rPr>
              <a:t>Amplify-and-forward </a:t>
            </a:r>
            <a:r>
              <a:rPr lang="en-US" sz="1800" dirty="0">
                <a:latin typeface="Helvetica"/>
                <a:cs typeface="Helvetica"/>
              </a:rPr>
              <a:t>in the network, ignorant of </a:t>
            </a:r>
            <a:r>
              <a:rPr lang="en-US" sz="1800" dirty="0" smtClean="0">
                <a:latin typeface="Helvetica"/>
                <a:cs typeface="Helvetica"/>
              </a:rPr>
              <a:t>topology</a:t>
            </a:r>
          </a:p>
          <a:p>
            <a:pPr lvl="1"/>
            <a:r>
              <a:rPr lang="en-US" sz="1800" dirty="0" smtClean="0">
                <a:latin typeface="Helvetica"/>
                <a:cs typeface="Helvetica"/>
              </a:rPr>
              <a:t>Asymptotically optimal</a:t>
            </a:r>
            <a:endParaRPr lang="en-US" sz="1800" dirty="0">
              <a:latin typeface="Helvetica"/>
              <a:cs typeface="Helvetic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52F0DC-0217-2A47-8214-8956D85ECD35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6324600" y="1676400"/>
            <a:ext cx="228600" cy="2286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6934200" y="1981200"/>
            <a:ext cx="228600" cy="2286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781800" y="1447800"/>
            <a:ext cx="228600" cy="2286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7467600" y="1524000"/>
            <a:ext cx="228600" cy="2286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7391400" y="2133600"/>
            <a:ext cx="228600" cy="2286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6172200" y="2133600"/>
            <a:ext cx="228600" cy="2286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33"/>
          <p:cNvGrpSpPr/>
          <p:nvPr/>
        </p:nvGrpSpPr>
        <p:grpSpPr>
          <a:xfrm>
            <a:off x="5050645" y="1181917"/>
            <a:ext cx="3737233" cy="1485083"/>
            <a:chOff x="840403" y="1355730"/>
            <a:chExt cx="6736510" cy="2196619"/>
          </a:xfrm>
        </p:grpSpPr>
        <p:sp>
          <p:nvSpPr>
            <p:cNvPr id="35" name="Cloud 34"/>
            <p:cNvSpPr/>
            <p:nvPr/>
          </p:nvSpPr>
          <p:spPr>
            <a:xfrm>
              <a:off x="2351438" y="1355730"/>
              <a:ext cx="3813108" cy="2196619"/>
            </a:xfrm>
            <a:prstGeom prst="cloud">
              <a:avLst/>
            </a:prstGeom>
            <a:noFill/>
            <a:ln>
              <a:headEnd type="arrow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  <p:cxnSp>
          <p:nvCxnSpPr>
            <p:cNvPr id="37" name="Straight Arrow Connector 36"/>
            <p:cNvCxnSpPr>
              <a:endCxn id="35" idx="2"/>
            </p:cNvCxnSpPr>
            <p:nvPr/>
          </p:nvCxnSpPr>
          <p:spPr>
            <a:xfrm>
              <a:off x="1287283" y="2454040"/>
              <a:ext cx="1075983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>
              <a:off x="6164546" y="2346880"/>
              <a:ext cx="94125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Oval 42"/>
            <p:cNvSpPr/>
            <p:nvPr/>
          </p:nvSpPr>
          <p:spPr>
            <a:xfrm>
              <a:off x="840403" y="2266537"/>
              <a:ext cx="485536" cy="375005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7091377" y="2159377"/>
              <a:ext cx="485536" cy="375005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019800" y="3352800"/>
            <a:ext cx="2424081" cy="838200"/>
            <a:chOff x="6019800" y="2971800"/>
            <a:chExt cx="2424081" cy="838200"/>
          </a:xfrm>
        </p:grpSpPr>
        <p:grpSp>
          <p:nvGrpSpPr>
            <p:cNvPr id="39" name="Group 38"/>
            <p:cNvGrpSpPr/>
            <p:nvPr/>
          </p:nvGrpSpPr>
          <p:grpSpPr>
            <a:xfrm>
              <a:off x="6324600" y="2971800"/>
              <a:ext cx="1828800" cy="838200"/>
              <a:chOff x="6019800" y="3124200"/>
              <a:chExt cx="1828800" cy="838200"/>
            </a:xfrm>
          </p:grpSpPr>
          <p:cxnSp>
            <p:nvCxnSpPr>
              <p:cNvPr id="59" name="Straight Arrow Connector 58"/>
              <p:cNvCxnSpPr/>
              <p:nvPr/>
            </p:nvCxnSpPr>
            <p:spPr>
              <a:xfrm>
                <a:off x="6019800" y="3581400"/>
                <a:ext cx="396242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Arrow Connector 64"/>
              <p:cNvCxnSpPr/>
              <p:nvPr/>
            </p:nvCxnSpPr>
            <p:spPr>
              <a:xfrm>
                <a:off x="7467600" y="3581400"/>
                <a:ext cx="38100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6" name="Group 65"/>
              <p:cNvGrpSpPr/>
              <p:nvPr/>
            </p:nvGrpSpPr>
            <p:grpSpPr>
              <a:xfrm>
                <a:off x="6477000" y="3124200"/>
                <a:ext cx="952407" cy="838200"/>
                <a:chOff x="6362793" y="3352799"/>
                <a:chExt cx="952407" cy="838200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6362793" y="3352799"/>
                  <a:ext cx="952407" cy="838200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pic>
              <p:nvPicPr>
                <p:cNvPr id="68" name="Picture 67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639014" y="3590660"/>
                  <a:ext cx="399965" cy="362478"/>
                </a:xfrm>
                <a:prstGeom prst="rect">
                  <a:avLst/>
                </a:prstGeom>
              </p:spPr>
            </p:pic>
          </p:grpSp>
        </p:grpSp>
        <p:sp>
          <p:nvSpPr>
            <p:cNvPr id="42" name="Oval 41"/>
            <p:cNvSpPr/>
            <p:nvPr/>
          </p:nvSpPr>
          <p:spPr>
            <a:xfrm>
              <a:off x="6019800" y="3276600"/>
              <a:ext cx="231461" cy="254203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>
              <a:off x="8212420" y="3276600"/>
              <a:ext cx="231461" cy="254203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9" name="Down Arrow 68"/>
          <p:cNvSpPr/>
          <p:nvPr/>
        </p:nvSpPr>
        <p:spPr>
          <a:xfrm>
            <a:off x="7010400" y="2743200"/>
            <a:ext cx="381000" cy="4572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4995328" y="914400"/>
            <a:ext cx="4267200" cy="4953000"/>
            <a:chOff x="4724400" y="914400"/>
            <a:chExt cx="4267200" cy="4953000"/>
          </a:xfrm>
        </p:grpSpPr>
        <p:sp>
          <p:nvSpPr>
            <p:cNvPr id="7" name="Rectangle 6"/>
            <p:cNvSpPr/>
            <p:nvPr/>
          </p:nvSpPr>
          <p:spPr>
            <a:xfrm>
              <a:off x="4724400" y="914400"/>
              <a:ext cx="4267200" cy="4953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Bent-Up Arrow 7"/>
            <p:cNvSpPr/>
            <p:nvPr/>
          </p:nvSpPr>
          <p:spPr>
            <a:xfrm rot="5400000" flipV="1">
              <a:off x="7162800" y="3200400"/>
              <a:ext cx="1676400" cy="457200"/>
            </a:xfrm>
            <a:prstGeom prst="bent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507249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/>
              <a:t>Equivalent </a:t>
            </a:r>
            <a:r>
              <a:rPr lang="en-US" sz="1800" dirty="0" err="1" smtClean="0"/>
              <a:t>subnetworks</a:t>
            </a:r>
            <a:r>
              <a:rPr lang="en-US" sz="1800" dirty="0" smtClean="0"/>
              <a:t>:</a:t>
            </a:r>
          </a:p>
          <a:p>
            <a:pPr lvl="1"/>
            <a:r>
              <a:rPr lang="en-US" sz="1800" dirty="0" smtClean="0"/>
              <a:t>The point-to-point link</a:t>
            </a:r>
          </a:p>
          <a:p>
            <a:pPr lvl="1"/>
            <a:r>
              <a:rPr lang="en-US" sz="1800" dirty="0" smtClean="0"/>
              <a:t>The multiple access channel (MAC)</a:t>
            </a:r>
          </a:p>
          <a:p>
            <a:pPr lvl="1"/>
            <a:r>
              <a:rPr lang="en-US" sz="1800" dirty="0"/>
              <a:t>Bounding networks</a:t>
            </a:r>
          </a:p>
          <a:p>
            <a:r>
              <a:rPr lang="en-US" sz="1800" dirty="0" smtClean="0"/>
              <a:t>Engineering </a:t>
            </a:r>
            <a:r>
              <a:rPr lang="en-US" sz="1800" dirty="0"/>
              <a:t>context:</a:t>
            </a:r>
          </a:p>
          <a:p>
            <a:pPr lvl="1"/>
            <a:r>
              <a:rPr lang="en-US" sz="1800" dirty="0"/>
              <a:t>High SNR: interference limited</a:t>
            </a:r>
          </a:p>
          <a:p>
            <a:pPr lvl="2"/>
            <a:r>
              <a:rPr lang="en-US" dirty="0"/>
              <a:t>Concentrate on multiple </a:t>
            </a:r>
            <a:r>
              <a:rPr lang="en-US" dirty="0" smtClean="0"/>
              <a:t>access</a:t>
            </a:r>
          </a:p>
          <a:p>
            <a:pPr lvl="2"/>
            <a:r>
              <a:rPr lang="en-US" dirty="0" smtClean="0"/>
              <a:t>Approximations</a:t>
            </a:r>
          </a:p>
          <a:p>
            <a:pPr lvl="1"/>
            <a:r>
              <a:rPr lang="en-US" sz="1800" dirty="0" smtClean="0"/>
              <a:t>Low </a:t>
            </a:r>
            <a:r>
              <a:rPr lang="en-US" sz="1800" dirty="0"/>
              <a:t>SNR: noise </a:t>
            </a:r>
            <a:r>
              <a:rPr lang="en-US" sz="1800" dirty="0" smtClean="0"/>
              <a:t>limited</a:t>
            </a:r>
          </a:p>
          <a:p>
            <a:pPr lvl="2"/>
            <a:r>
              <a:rPr lang="en-US" dirty="0"/>
              <a:t>Remove noise rather than process it</a:t>
            </a:r>
          </a:p>
          <a:p>
            <a:pPr lvl="2"/>
            <a:r>
              <a:rPr lang="en-US" dirty="0" smtClean="0"/>
              <a:t>Converse for relay network</a:t>
            </a:r>
          </a:p>
          <a:p>
            <a:pPr lvl="1"/>
            <a:r>
              <a:rPr lang="en-US" sz="1800" dirty="0"/>
              <a:t>Coding for erasures</a:t>
            </a:r>
          </a:p>
          <a:p>
            <a:r>
              <a:rPr lang="en-US" sz="1800" dirty="0" smtClean="0"/>
              <a:t>Engineering consequences:</a:t>
            </a:r>
          </a:p>
          <a:p>
            <a:pPr lvl="1"/>
            <a:r>
              <a:rPr lang="en-US" sz="1800" dirty="0" smtClean="0"/>
              <a:t>Low</a:t>
            </a:r>
            <a:r>
              <a:rPr lang="en-US" sz="1800" dirty="0"/>
              <a:t>-power chip with physical and packet-level coding</a:t>
            </a:r>
          </a:p>
          <a:p>
            <a:pPr lvl="1">
              <a:buFontTx/>
              <a:buNone/>
            </a:pPr>
            <a:endParaRPr lang="en-US" sz="1800" dirty="0"/>
          </a:p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B9E8CC-ED2F-2F49-AB3A-0EAEE7AF760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2852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1" y="136525"/>
            <a:ext cx="9144000" cy="519113"/>
          </a:xfrm>
        </p:spPr>
        <p:txBody>
          <a:bodyPr/>
          <a:lstStyle/>
          <a:p>
            <a:r>
              <a:rPr lang="en-US" dirty="0" smtClean="0"/>
              <a:t>Analog Network Coding Optimal at High SNR</a:t>
            </a:r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E1A189C-33BE-744D-8EEE-96FFED66007B}" type="slidenum">
              <a:rPr lang="en-US" smtClean="0"/>
              <a:pPr/>
              <a:t>40</a:t>
            </a:fld>
            <a:endParaRPr lang="en-US" smtClean="0"/>
          </a:p>
        </p:txBody>
      </p:sp>
      <p:pic>
        <p:nvPicPr>
          <p:cNvPr id="30724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88913" y="947738"/>
            <a:ext cx="9982201" cy="526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982133" y="5537200"/>
            <a:ext cx="3230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</a:t>
            </a:r>
            <a:r>
              <a:rPr lang="en-US" dirty="0" err="1" smtClean="0"/>
              <a:t>Maric</a:t>
            </a:r>
            <a:r>
              <a:rPr lang="en-US" dirty="0" smtClean="0"/>
              <a:t>, Goldsmith, M. ‘10, ‘12]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0937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 SNR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B9E8CC-ED2F-2F49-AB3A-0EAEE7AF7609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sp>
        <p:nvSpPr>
          <p:cNvPr id="9" name="Content Placeholder 5"/>
          <p:cNvSpPr>
            <a:spLocks noGrp="1"/>
          </p:cNvSpPr>
          <p:nvPr>
            <p:ph idx="4294967295"/>
          </p:nvPr>
        </p:nvSpPr>
        <p:spPr>
          <a:xfrm>
            <a:off x="157240" y="2716621"/>
            <a:ext cx="3412067" cy="4165600"/>
          </a:xfrm>
        </p:spPr>
        <p:txBody>
          <a:bodyPr/>
          <a:lstStyle/>
          <a:p>
            <a:r>
              <a:rPr lang="en-US" sz="1400" dirty="0"/>
              <a:t>An ∞ capacity on the </a:t>
            </a:r>
            <a:r>
              <a:rPr lang="en-US" sz="1400" dirty="0" smtClean="0"/>
              <a:t>relay-destination link </a:t>
            </a:r>
            <a:r>
              <a:rPr lang="en-US" sz="1400" dirty="0"/>
              <a:t>would be sufficient to achieve the SIMO cut </a:t>
            </a:r>
          </a:p>
          <a:p>
            <a:pPr marL="0" indent="0">
              <a:spcBef>
                <a:spcPts val="600"/>
              </a:spcBef>
              <a:buNone/>
            </a:pPr>
            <a:endParaRPr lang="en-US" sz="1400" dirty="0" smtClean="0">
              <a:latin typeface="Arial" charset="0"/>
              <a:ea typeface="ＭＳ Ｐゴシック" charset="0"/>
            </a:endParaRPr>
          </a:p>
          <a:p>
            <a:pPr>
              <a:spcBef>
                <a:spcPct val="70000"/>
              </a:spcBef>
            </a:pPr>
            <a:endParaRPr lang="en-US" sz="1400" dirty="0">
              <a:latin typeface="Arial" charset="0"/>
              <a:ea typeface="ＭＳ Ｐゴシック" charset="0"/>
            </a:endParaRPr>
          </a:p>
          <a:p>
            <a:pPr>
              <a:spcBef>
                <a:spcPct val="70000"/>
              </a:spcBef>
            </a:pPr>
            <a:endParaRPr lang="en-US" sz="1400" dirty="0" smtClean="0">
              <a:latin typeface="Arial" charset="0"/>
              <a:ea typeface="ＭＳ Ｐゴシック" charset="0"/>
            </a:endParaRPr>
          </a:p>
          <a:p>
            <a:pPr>
              <a:spcBef>
                <a:spcPct val="70000"/>
              </a:spcBef>
            </a:pPr>
            <a:endParaRPr lang="en-US" sz="1400" dirty="0">
              <a:latin typeface="Arial" charset="0"/>
              <a:ea typeface="ＭＳ Ｐゴシック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230" r="58591"/>
          <a:stretch/>
        </p:blipFill>
        <p:spPr>
          <a:xfrm>
            <a:off x="313269" y="827516"/>
            <a:ext cx="2910682" cy="195943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3657600" y="1855098"/>
            <a:ext cx="4267200" cy="1945962"/>
            <a:chOff x="3657600" y="1849052"/>
            <a:chExt cx="4267200" cy="1945962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4724400" y="3232966"/>
              <a:ext cx="745067" cy="9767"/>
            </a:xfrm>
            <a:prstGeom prst="line">
              <a:avLst/>
            </a:prstGeom>
            <a:ln w="76200" cmpd="sng">
              <a:solidFill>
                <a:srgbClr val="66006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5452533" y="1865985"/>
              <a:ext cx="1481667" cy="1368282"/>
            </a:xfrm>
            <a:prstGeom prst="line">
              <a:avLst/>
            </a:prstGeom>
            <a:ln w="76200" cmpd="sng">
              <a:solidFill>
                <a:srgbClr val="66006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6908800" y="1849052"/>
              <a:ext cx="1016000" cy="13615"/>
            </a:xfrm>
            <a:prstGeom prst="line">
              <a:avLst/>
            </a:prstGeom>
            <a:ln w="76200" cmpd="sng">
              <a:solidFill>
                <a:srgbClr val="66006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3657600" y="3459258"/>
              <a:ext cx="1600200" cy="335756"/>
            </a:xfrm>
            <a:prstGeom prst="rect">
              <a:avLst/>
            </a:prstGeom>
            <a:noFill/>
            <a:ln w="76200" cmpd="sng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660066"/>
                  </a:solidFill>
                </a:rPr>
                <a:t>Capacity</a:t>
              </a:r>
              <a:endParaRPr lang="en-US" b="1" dirty="0">
                <a:solidFill>
                  <a:srgbClr val="660066"/>
                </a:solidFill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6434664" y="4523620"/>
            <a:ext cx="2842381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endParaRPr lang="en-US" sz="1000" dirty="0">
              <a:ea typeface="ＭＳ Ｐゴシック" charset="0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1000" dirty="0" smtClean="0"/>
          </a:p>
          <a:p>
            <a:pPr marL="0" indent="0">
              <a:spcBef>
                <a:spcPts val="600"/>
              </a:spcBef>
              <a:buNone/>
            </a:pPr>
            <a:r>
              <a:rPr lang="en-US" sz="1000" dirty="0" err="1" smtClean="0"/>
              <a:t>Fawaz</a:t>
            </a:r>
            <a:r>
              <a:rPr lang="en-US" sz="1000" dirty="0"/>
              <a:t>, M., “A Converse for the Wideband Relay Channel with Physically Degraded Broadcast”, </a:t>
            </a:r>
            <a:r>
              <a:rPr lang="en-US" sz="1000" i="1" dirty="0"/>
              <a:t>ITW 2011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000" dirty="0" err="1"/>
              <a:t>Fawaz</a:t>
            </a:r>
            <a:r>
              <a:rPr lang="en-US" sz="1000" dirty="0"/>
              <a:t>, M., “On the Non-Coherent Wideband Multipath Fading Relay Channel”, </a:t>
            </a:r>
            <a:r>
              <a:rPr lang="en-US" sz="1000" i="1" dirty="0"/>
              <a:t>ISIT </a:t>
            </a:r>
            <a:r>
              <a:rPr lang="en-US" sz="1000" i="1" dirty="0" smtClean="0"/>
              <a:t>2010</a:t>
            </a:r>
          </a:p>
          <a:p>
            <a:pPr>
              <a:spcBef>
                <a:spcPts val="600"/>
              </a:spcBef>
            </a:pPr>
            <a:r>
              <a:rPr lang="en-US" sz="1000" dirty="0" err="1"/>
              <a:t>Zeger</a:t>
            </a:r>
            <a:r>
              <a:rPr lang="en-US" sz="1000" dirty="0"/>
              <a:t>, M. “On Scalability of Wireless Networks: A Practical Primer for Large Scale Cooperation”</a:t>
            </a:r>
            <a:r>
              <a:rPr lang="en-US" sz="1000" i="1" dirty="0"/>
              <a:t>, </a:t>
            </a:r>
            <a:r>
              <a:rPr lang="en-US" sz="1000" i="1" dirty="0" err="1"/>
              <a:t>Arxiv</a:t>
            </a:r>
            <a:r>
              <a:rPr lang="en-US" sz="1000" i="1" dirty="0"/>
              <a:t>, 2014</a:t>
            </a:r>
          </a:p>
          <a:p>
            <a:pPr marL="0" indent="0">
              <a:spcBef>
                <a:spcPts val="600"/>
              </a:spcBef>
              <a:buNone/>
            </a:pPr>
            <a:endParaRPr lang="en-US" sz="1000" i="1" dirty="0" smtClean="0"/>
          </a:p>
          <a:p>
            <a:pPr marL="0" indent="0">
              <a:spcBef>
                <a:spcPts val="600"/>
              </a:spcBef>
              <a:buNone/>
            </a:pPr>
            <a:endParaRPr lang="en-US" sz="1000" dirty="0"/>
          </a:p>
          <a:p>
            <a:endParaRPr lang="en-US" sz="1000" dirty="0"/>
          </a:p>
        </p:txBody>
      </p:sp>
      <p:sp>
        <p:nvSpPr>
          <p:cNvPr id="10" name="TextBox 9"/>
          <p:cNvSpPr txBox="1"/>
          <p:nvPr/>
        </p:nvSpPr>
        <p:spPr>
          <a:xfrm>
            <a:off x="164385" y="4012505"/>
            <a:ext cx="310253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Kramer</a:t>
            </a:r>
            <a:r>
              <a:rPr lang="en-US" sz="1000" dirty="0"/>
              <a:t>, </a:t>
            </a:r>
            <a:r>
              <a:rPr lang="en-US" sz="1000" dirty="0" err="1" smtClean="0"/>
              <a:t>Gastpar</a:t>
            </a:r>
            <a:r>
              <a:rPr lang="en-US" sz="1000" dirty="0"/>
              <a:t>,</a:t>
            </a:r>
            <a:r>
              <a:rPr lang="en-US" sz="1000" dirty="0" smtClean="0"/>
              <a:t>. </a:t>
            </a:r>
            <a:r>
              <a:rPr lang="en-US" sz="1000" dirty="0"/>
              <a:t>Gupta, “Cooperative </a:t>
            </a:r>
            <a:r>
              <a:rPr lang="en-US" sz="1000" dirty="0" smtClean="0"/>
              <a:t>strategies and capacity </a:t>
            </a:r>
            <a:r>
              <a:rPr lang="en-US" sz="1000" dirty="0"/>
              <a:t>theorems for relay networks,</a:t>
            </a:r>
            <a:r>
              <a:rPr lang="en-US" sz="1000" dirty="0" smtClean="0"/>
              <a:t>” IEEE </a:t>
            </a:r>
            <a:r>
              <a:rPr lang="en-US" sz="1000" dirty="0"/>
              <a:t>Trans. Inform. </a:t>
            </a:r>
            <a:r>
              <a:rPr lang="en-US" sz="1000" dirty="0" smtClean="0"/>
              <a:t>Theory vol</a:t>
            </a:r>
            <a:r>
              <a:rPr lang="en-US" sz="1000" dirty="0"/>
              <a:t>. 51, no. </a:t>
            </a:r>
            <a:r>
              <a:rPr lang="en-US" sz="1000" dirty="0" smtClean="0"/>
              <a:t>9, </a:t>
            </a:r>
            <a:r>
              <a:rPr lang="en-US" sz="1000" dirty="0"/>
              <a:t>Sept. 2005.</a:t>
            </a:r>
          </a:p>
          <a:p>
            <a:r>
              <a:rPr lang="en-US" sz="1000" dirty="0" smtClean="0"/>
              <a:t>Kramer</a:t>
            </a:r>
            <a:r>
              <a:rPr lang="en-US" sz="1000" dirty="0"/>
              <a:t>, </a:t>
            </a:r>
            <a:r>
              <a:rPr lang="en-US" sz="1000" dirty="0" err="1" smtClean="0"/>
              <a:t>Maric</a:t>
            </a:r>
            <a:r>
              <a:rPr lang="en-US" sz="1000" dirty="0"/>
              <a:t>, </a:t>
            </a:r>
            <a:r>
              <a:rPr lang="en-US" sz="1000" dirty="0" smtClean="0"/>
              <a:t>Yates</a:t>
            </a:r>
            <a:r>
              <a:rPr lang="en-US" sz="1000" dirty="0"/>
              <a:t>, “Cooperative communications,</a:t>
            </a:r>
            <a:r>
              <a:rPr lang="en-US" sz="1000" dirty="0" smtClean="0"/>
              <a:t>” Foundations </a:t>
            </a:r>
            <a:r>
              <a:rPr lang="en-US" sz="1000" dirty="0"/>
              <a:t>and Trends in </a:t>
            </a:r>
            <a:r>
              <a:rPr lang="en-US" sz="1000" dirty="0" smtClean="0"/>
              <a:t>Networking, NOW,, </a:t>
            </a:r>
            <a:r>
              <a:rPr lang="en-US" sz="1000" dirty="0"/>
              <a:t>2006, vol. </a:t>
            </a:r>
            <a:r>
              <a:rPr lang="en-US" sz="1000" dirty="0" smtClean="0"/>
              <a:t>1</a:t>
            </a:r>
          </a:p>
          <a:p>
            <a:r>
              <a:rPr lang="en-US" sz="1000" dirty="0" smtClean="0"/>
              <a:t>El </a:t>
            </a:r>
            <a:r>
              <a:rPr lang="en-US" sz="1000" dirty="0" err="1" smtClean="0"/>
              <a:t>Gamal</a:t>
            </a:r>
            <a:r>
              <a:rPr lang="en-US" sz="1000" dirty="0"/>
              <a:t>, </a:t>
            </a:r>
            <a:r>
              <a:rPr lang="en-US" sz="1000" dirty="0" err="1" smtClean="0"/>
              <a:t>Mohseni</a:t>
            </a:r>
            <a:r>
              <a:rPr lang="en-US" sz="1000" dirty="0"/>
              <a:t>, </a:t>
            </a:r>
            <a:r>
              <a:rPr lang="en-US" sz="1000" dirty="0" err="1" smtClean="0"/>
              <a:t>Zahedi</a:t>
            </a:r>
            <a:r>
              <a:rPr lang="en-US" sz="1000" dirty="0"/>
              <a:t>, “Bounds on </a:t>
            </a:r>
            <a:r>
              <a:rPr lang="en-US" sz="1000" dirty="0" smtClean="0"/>
              <a:t>capacity and minimum </a:t>
            </a:r>
            <a:r>
              <a:rPr lang="en-US" sz="1000" dirty="0"/>
              <a:t>energy-per-bit for </a:t>
            </a:r>
            <a:r>
              <a:rPr lang="en-US" sz="1000" dirty="0" smtClean="0"/>
              <a:t>AWGN </a:t>
            </a:r>
            <a:r>
              <a:rPr lang="en-US" sz="1000" dirty="0"/>
              <a:t>relay channels,</a:t>
            </a:r>
            <a:r>
              <a:rPr lang="en-US" sz="1000" dirty="0" smtClean="0"/>
              <a:t>” IEEE </a:t>
            </a:r>
            <a:r>
              <a:rPr lang="en-US" sz="1000" dirty="0"/>
              <a:t>Trans. </a:t>
            </a:r>
            <a:r>
              <a:rPr lang="en-US" sz="1000" dirty="0" smtClean="0"/>
              <a:t>Inform. Theory, vol</a:t>
            </a:r>
            <a:r>
              <a:rPr lang="en-US" sz="1000" dirty="0"/>
              <a:t>.52</a:t>
            </a:r>
            <a:r>
              <a:rPr lang="en-US" sz="1000" dirty="0" smtClean="0"/>
              <a:t>, no</a:t>
            </a:r>
            <a:r>
              <a:rPr lang="en-US" sz="1000" dirty="0"/>
              <a:t>.4</a:t>
            </a:r>
            <a:r>
              <a:rPr lang="en-US" sz="1000" dirty="0" smtClean="0"/>
              <a:t>, Apr. 2006</a:t>
            </a:r>
          </a:p>
          <a:p>
            <a:r>
              <a:rPr lang="en-US" sz="1000" dirty="0" smtClean="0"/>
              <a:t>Cover, El </a:t>
            </a:r>
            <a:r>
              <a:rPr lang="en-US" sz="1000" dirty="0" err="1" smtClean="0"/>
              <a:t>Gamal</a:t>
            </a:r>
            <a:r>
              <a:rPr lang="en-US" sz="1000" dirty="0"/>
              <a:t>, “Capacity theorems for the relay</a:t>
            </a:r>
          </a:p>
          <a:p>
            <a:r>
              <a:rPr lang="en-US" sz="1000" dirty="0"/>
              <a:t>channel,</a:t>
            </a:r>
            <a:r>
              <a:rPr lang="en-US" sz="1000" dirty="0" smtClean="0"/>
              <a:t>” IEEE </a:t>
            </a:r>
            <a:r>
              <a:rPr lang="en-US" sz="1000" dirty="0"/>
              <a:t>Trans. Inform. </a:t>
            </a:r>
            <a:r>
              <a:rPr lang="en-US" sz="1000" dirty="0" smtClean="0"/>
              <a:t>Theory, vol</a:t>
            </a:r>
            <a:r>
              <a:rPr lang="en-US" sz="1000" dirty="0"/>
              <a:t>.25</a:t>
            </a:r>
            <a:r>
              <a:rPr lang="en-US" sz="1000" dirty="0" smtClean="0"/>
              <a:t>, no</a:t>
            </a:r>
            <a:r>
              <a:rPr lang="en-US" sz="1000" dirty="0"/>
              <a:t>.5</a:t>
            </a:r>
            <a:r>
              <a:rPr lang="en-US" sz="1000" dirty="0" smtClean="0"/>
              <a:t>, Sept</a:t>
            </a:r>
            <a:r>
              <a:rPr lang="en-US" sz="1000" dirty="0"/>
              <a:t>.</a:t>
            </a:r>
            <a:r>
              <a:rPr lang="en-US" sz="1000" dirty="0" smtClean="0"/>
              <a:t>1979</a:t>
            </a:r>
          </a:p>
          <a:p>
            <a:r>
              <a:rPr lang="en-US" sz="1000" dirty="0" smtClean="0"/>
              <a:t>El </a:t>
            </a:r>
            <a:r>
              <a:rPr lang="en-US" sz="1000" dirty="0" err="1" smtClean="0"/>
              <a:t>Gamal</a:t>
            </a:r>
            <a:r>
              <a:rPr lang="en-US" sz="1000" dirty="0" smtClean="0"/>
              <a:t>, Kim, </a:t>
            </a:r>
            <a:r>
              <a:rPr lang="en-US" sz="1000" i="1" dirty="0" smtClean="0"/>
              <a:t>Network Information Theory</a:t>
            </a:r>
            <a:endParaRPr lang="en-US" sz="1000" dirty="0"/>
          </a:p>
          <a:p>
            <a:endParaRPr lang="en-US" sz="1000" dirty="0"/>
          </a:p>
          <a:p>
            <a:endParaRPr lang="en-US" sz="1000" dirty="0" smtClean="0"/>
          </a:p>
          <a:p>
            <a:endParaRPr lang="en-US" sz="1000" dirty="0" smtClean="0"/>
          </a:p>
          <a:p>
            <a:endParaRPr lang="en-US" sz="1000" dirty="0"/>
          </a:p>
        </p:txBody>
      </p:sp>
      <p:sp>
        <p:nvSpPr>
          <p:cNvPr id="16" name="Content Placeholder 5"/>
          <p:cNvSpPr>
            <a:spLocks noGrp="1"/>
          </p:cNvSpPr>
          <p:nvPr>
            <p:ph idx="4294967295"/>
          </p:nvPr>
        </p:nvSpPr>
        <p:spPr>
          <a:xfrm>
            <a:off x="181410" y="2441432"/>
            <a:ext cx="3412067" cy="4165600"/>
          </a:xfrm>
        </p:spPr>
        <p:txBody>
          <a:bodyPr/>
          <a:lstStyle/>
          <a:p>
            <a:endParaRPr lang="en-US" sz="1400" dirty="0"/>
          </a:p>
          <a:p>
            <a:pPr>
              <a:spcBef>
                <a:spcPts val="600"/>
              </a:spcBef>
            </a:pPr>
            <a:r>
              <a:rPr lang="en-US" sz="1400" dirty="0"/>
              <a:t>In the limit of a large bandwidth, if the relay cannot decode</a:t>
            </a:r>
            <a:r>
              <a:rPr lang="en-US" sz="1400" dirty="0">
                <a:latin typeface="Arial" charset="0"/>
                <a:ea typeface="ＭＳ Ｐゴシック" charset="0"/>
              </a:rPr>
              <a:t>, any given quantization level is insufficient to transmit a noisy version of the data</a:t>
            </a:r>
          </a:p>
          <a:p>
            <a:pPr>
              <a:spcBef>
                <a:spcPts val="600"/>
              </a:spcBef>
            </a:pPr>
            <a:r>
              <a:rPr lang="en-US" sz="1400" dirty="0">
                <a:latin typeface="Arial" charset="0"/>
                <a:ea typeface="ＭＳ Ｐゴシック" charset="0"/>
              </a:rPr>
              <a:t>SIMO bound is loose in low </a:t>
            </a:r>
            <a:r>
              <a:rPr lang="en-US" sz="1400" dirty="0" smtClean="0">
                <a:latin typeface="Arial" charset="0"/>
                <a:ea typeface="ＭＳ Ｐゴシック" charset="0"/>
              </a:rPr>
              <a:t>SNR </a:t>
            </a:r>
          </a:p>
          <a:p>
            <a:pPr>
              <a:spcBef>
                <a:spcPts val="600"/>
              </a:spcBef>
            </a:pPr>
            <a:r>
              <a:rPr lang="en-US" sz="1400" dirty="0" smtClean="0">
                <a:latin typeface="Arial" charset="0"/>
                <a:ea typeface="ＭＳ Ｐゴシック" charset="0"/>
              </a:rPr>
              <a:t>Problem for virtual MIMO at low SNR</a:t>
            </a:r>
            <a:endParaRPr lang="en-US" sz="1400" dirty="0">
              <a:latin typeface="Arial" charset="0"/>
              <a:ea typeface="ＭＳ Ｐゴシック" charset="0"/>
            </a:endParaRPr>
          </a:p>
          <a:p>
            <a:pPr>
              <a:spcBef>
                <a:spcPts val="600"/>
              </a:spcBef>
            </a:pPr>
            <a:r>
              <a:rPr lang="en-US" sz="1400" dirty="0">
                <a:latin typeface="Arial" charset="0"/>
                <a:ea typeface="ＭＳ Ｐゴシック" charset="0"/>
              </a:rPr>
              <a:t>At low SNR, network becomes equivalent to a set of edges and </a:t>
            </a:r>
            <a:r>
              <a:rPr lang="en-US" sz="1400" dirty="0" err="1" smtClean="0">
                <a:latin typeface="Arial" charset="0"/>
                <a:ea typeface="ＭＳ Ｐゴシック" charset="0"/>
              </a:rPr>
              <a:t>hyperedges</a:t>
            </a:r>
            <a:endParaRPr lang="en-US" sz="1400" dirty="0" smtClean="0">
              <a:latin typeface="Arial" charset="0"/>
              <a:ea typeface="ＭＳ Ｐゴシック" charset="0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1400" dirty="0"/>
          </a:p>
          <a:p>
            <a:pPr marL="0" indent="0">
              <a:spcBef>
                <a:spcPts val="600"/>
              </a:spcBef>
              <a:buNone/>
            </a:pPr>
            <a:endParaRPr lang="en-US" sz="1400" dirty="0" smtClean="0">
              <a:latin typeface="Arial" charset="0"/>
              <a:ea typeface="ＭＳ Ｐゴシック" charset="0"/>
            </a:endParaRPr>
          </a:p>
          <a:p>
            <a:pPr>
              <a:spcBef>
                <a:spcPct val="70000"/>
              </a:spcBef>
            </a:pPr>
            <a:endParaRPr lang="en-US" sz="1400" dirty="0">
              <a:latin typeface="Arial" charset="0"/>
              <a:ea typeface="ＭＳ Ｐゴシック" charset="0"/>
            </a:endParaRPr>
          </a:p>
          <a:p>
            <a:pPr>
              <a:spcBef>
                <a:spcPct val="70000"/>
              </a:spcBef>
            </a:pPr>
            <a:endParaRPr lang="en-US" sz="1400" dirty="0" smtClean="0">
              <a:latin typeface="Arial" charset="0"/>
              <a:ea typeface="ＭＳ Ｐゴシック" charset="0"/>
            </a:endParaRPr>
          </a:p>
          <a:p>
            <a:pPr>
              <a:spcBef>
                <a:spcPct val="70000"/>
              </a:spcBef>
            </a:pPr>
            <a:endParaRPr lang="en-US" sz="1400" dirty="0">
              <a:latin typeface="Arial" charset="0"/>
              <a:ea typeface="ＭＳ Ｐゴシック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778148" y="1453444"/>
            <a:ext cx="569463" cy="79689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0"/>
          <p:cNvSpPr/>
          <p:nvPr/>
        </p:nvSpPr>
        <p:spPr>
          <a:xfrm flipV="1">
            <a:off x="649111" y="2245604"/>
            <a:ext cx="275167" cy="273227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10"/>
          <p:cNvSpPr/>
          <p:nvPr/>
        </p:nvSpPr>
        <p:spPr>
          <a:xfrm flipV="1">
            <a:off x="1344789" y="1290281"/>
            <a:ext cx="275167" cy="273227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10"/>
          <p:cNvSpPr/>
          <p:nvPr/>
        </p:nvSpPr>
        <p:spPr>
          <a:xfrm flipV="1">
            <a:off x="2738967" y="2211736"/>
            <a:ext cx="275167" cy="273227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Arrow Connector 25"/>
          <p:cNvCxnSpPr>
            <a:endCxn id="25" idx="2"/>
          </p:cNvCxnSpPr>
          <p:nvPr/>
        </p:nvCxnSpPr>
        <p:spPr>
          <a:xfrm flipV="1">
            <a:off x="924278" y="2348349"/>
            <a:ext cx="1814689" cy="1975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1619956" y="1448062"/>
            <a:ext cx="1256595" cy="78484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Rectangle 54"/>
          <p:cNvSpPr/>
          <p:nvPr/>
        </p:nvSpPr>
        <p:spPr>
          <a:xfrm>
            <a:off x="3955143" y="7743975"/>
            <a:ext cx="229809" cy="181429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5147735" y="6203062"/>
            <a:ext cx="258837" cy="246742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426857" y="7698023"/>
            <a:ext cx="326572" cy="154819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2" name="Group 71"/>
          <p:cNvGrpSpPr/>
          <p:nvPr/>
        </p:nvGrpSpPr>
        <p:grpSpPr>
          <a:xfrm>
            <a:off x="3231585" y="4680857"/>
            <a:ext cx="3338323" cy="2075542"/>
            <a:chOff x="3231585" y="4680857"/>
            <a:chExt cx="3338323" cy="2075542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6282" r="3462"/>
            <a:stretch/>
          </p:blipFill>
          <p:spPr>
            <a:xfrm>
              <a:off x="3231585" y="4680857"/>
              <a:ext cx="3338323" cy="2075542"/>
            </a:xfrm>
            <a:prstGeom prst="rect">
              <a:avLst/>
            </a:prstGeom>
          </p:spPr>
        </p:pic>
        <p:sp>
          <p:nvSpPr>
            <p:cNvPr id="49" name="Oval 10"/>
            <p:cNvSpPr/>
            <p:nvPr/>
          </p:nvSpPr>
          <p:spPr>
            <a:xfrm flipV="1">
              <a:off x="3984978" y="5886246"/>
              <a:ext cx="275167" cy="273227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10"/>
            <p:cNvSpPr/>
            <p:nvPr/>
          </p:nvSpPr>
          <p:spPr>
            <a:xfrm flipV="1">
              <a:off x="4680656" y="4906733"/>
              <a:ext cx="275167" cy="273227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10"/>
            <p:cNvSpPr/>
            <p:nvPr/>
          </p:nvSpPr>
          <p:spPr>
            <a:xfrm flipV="1">
              <a:off x="6123214" y="5876568"/>
              <a:ext cx="275167" cy="273227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9" name="Straight Connector 58"/>
            <p:cNvCxnSpPr/>
            <p:nvPr/>
          </p:nvCxnSpPr>
          <p:spPr>
            <a:xfrm>
              <a:off x="4946953" y="5080001"/>
              <a:ext cx="532190" cy="338666"/>
            </a:xfrm>
            <a:prstGeom prst="line">
              <a:avLst/>
            </a:prstGeom>
            <a:ln w="19050" cmpd="sng">
              <a:solidFill>
                <a:srgbClr val="52E33A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Rectangle 72"/>
          <p:cNvSpPr/>
          <p:nvPr/>
        </p:nvSpPr>
        <p:spPr>
          <a:xfrm>
            <a:off x="1681240" y="1269999"/>
            <a:ext cx="205619" cy="1572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974876" y="1253064"/>
            <a:ext cx="205619" cy="1572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1054706" y="1393369"/>
            <a:ext cx="205619" cy="1572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2852049" y="1938860"/>
            <a:ext cx="205619" cy="1572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>
            <a:off x="597497" y="2024737"/>
            <a:ext cx="205619" cy="1572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/>
        </p:nvSpPr>
        <p:spPr>
          <a:xfrm>
            <a:off x="2496449" y="2399690"/>
            <a:ext cx="205619" cy="1572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Content Placeholder 5"/>
          <p:cNvSpPr>
            <a:spLocks noGrp="1"/>
          </p:cNvSpPr>
          <p:nvPr>
            <p:ph idx="4294967295"/>
          </p:nvPr>
        </p:nvSpPr>
        <p:spPr>
          <a:xfrm>
            <a:off x="175387" y="2416025"/>
            <a:ext cx="3412067" cy="3556009"/>
          </a:xfrm>
        </p:spPr>
        <p:txBody>
          <a:bodyPr/>
          <a:lstStyle/>
          <a:p>
            <a:endParaRPr lang="en-US" sz="1400" dirty="0"/>
          </a:p>
          <a:p>
            <a:pPr>
              <a:spcBef>
                <a:spcPts val="600"/>
              </a:spcBef>
            </a:pPr>
            <a:r>
              <a:rPr lang="en-US" sz="1400" dirty="0" smtClean="0"/>
              <a:t>Equivalence theory allows us to consider, for a degraded broadcast channel</a:t>
            </a:r>
          </a:p>
          <a:p>
            <a:pPr lvl="1">
              <a:spcBef>
                <a:spcPts val="600"/>
              </a:spcBef>
            </a:pPr>
            <a:r>
              <a:rPr lang="en-US" sz="1100" dirty="0" err="1"/>
              <a:t>H</a:t>
            </a:r>
            <a:r>
              <a:rPr lang="en-US" sz="1100" dirty="0" err="1" smtClean="0"/>
              <a:t>yperedges</a:t>
            </a:r>
            <a:r>
              <a:rPr lang="en-US" sz="1100" dirty="0" smtClean="0"/>
              <a:t> emanating from the source</a:t>
            </a:r>
            <a:endParaRPr lang="en-US" sz="1100" dirty="0">
              <a:latin typeface="Arial" charset="0"/>
              <a:ea typeface="ＭＳ Ｐゴシック" charset="0"/>
            </a:endParaRPr>
          </a:p>
          <a:p>
            <a:pPr lvl="1">
              <a:spcBef>
                <a:spcPts val="600"/>
              </a:spcBef>
            </a:pPr>
            <a:r>
              <a:rPr lang="en-US" sz="1100" dirty="0" smtClean="0">
                <a:latin typeface="Arial" charset="0"/>
                <a:ea typeface="ＭＳ Ｐゴシック" charset="0"/>
              </a:rPr>
              <a:t>An edge emanating from the relay</a:t>
            </a:r>
            <a:endParaRPr lang="en-US" sz="1100" dirty="0">
              <a:latin typeface="Arial" charset="0"/>
              <a:ea typeface="ＭＳ Ｐゴシック" charset="0"/>
            </a:endParaRPr>
          </a:p>
          <a:p>
            <a:pPr>
              <a:spcBef>
                <a:spcPts val="600"/>
              </a:spcBef>
            </a:pPr>
            <a:r>
              <a:rPr lang="en-US" sz="1400" dirty="0" smtClean="0">
                <a:latin typeface="Arial" charset="0"/>
                <a:ea typeface="ＭＳ Ｐゴシック" charset="0"/>
              </a:rPr>
              <a:t>Using equivalence on the </a:t>
            </a:r>
            <a:r>
              <a:rPr lang="en-US" sz="1400" dirty="0" err="1" smtClean="0">
                <a:latin typeface="Arial" charset="0"/>
                <a:ea typeface="ＭＳ Ｐゴシック" charset="0"/>
              </a:rPr>
              <a:t>hyperedges</a:t>
            </a:r>
            <a:r>
              <a:rPr lang="en-US" sz="1400" dirty="0" smtClean="0">
                <a:latin typeface="Arial" charset="0"/>
                <a:ea typeface="ＭＳ Ｐゴシック" charset="0"/>
              </a:rPr>
              <a:t> from the source, we can assume a Gaussian input</a:t>
            </a:r>
          </a:p>
          <a:p>
            <a:pPr>
              <a:spcBef>
                <a:spcPts val="600"/>
              </a:spcBef>
            </a:pPr>
            <a:r>
              <a:rPr lang="en-US" sz="1400" dirty="0" smtClean="0">
                <a:latin typeface="Arial" charset="0"/>
                <a:ea typeface="ＭＳ Ｐゴシック" charset="0"/>
              </a:rPr>
              <a:t>Convexity of the rate-distortion region implies any estimate short of decoding is highly noisy</a:t>
            </a:r>
            <a:endParaRPr lang="en-US" sz="1400" dirty="0"/>
          </a:p>
          <a:p>
            <a:pPr marL="0" indent="0">
              <a:spcBef>
                <a:spcPts val="600"/>
              </a:spcBef>
              <a:buNone/>
            </a:pPr>
            <a:endParaRPr lang="en-US" sz="1400" dirty="0" smtClean="0">
              <a:latin typeface="Arial" charset="0"/>
              <a:ea typeface="ＭＳ Ｐゴシック" charset="0"/>
            </a:endParaRPr>
          </a:p>
          <a:p>
            <a:pPr>
              <a:spcBef>
                <a:spcPct val="70000"/>
              </a:spcBef>
            </a:pPr>
            <a:endParaRPr lang="en-US" sz="1400" dirty="0">
              <a:latin typeface="Arial" charset="0"/>
              <a:ea typeface="ＭＳ Ｐゴシック" charset="0"/>
            </a:endParaRPr>
          </a:p>
          <a:p>
            <a:pPr>
              <a:spcBef>
                <a:spcPct val="70000"/>
              </a:spcBef>
            </a:pPr>
            <a:endParaRPr lang="en-US" sz="1400" dirty="0" smtClean="0">
              <a:latin typeface="Arial" charset="0"/>
              <a:ea typeface="ＭＳ Ｐゴシック" charset="0"/>
            </a:endParaRPr>
          </a:p>
          <a:p>
            <a:pPr>
              <a:spcBef>
                <a:spcPct val="70000"/>
              </a:spcBef>
            </a:pPr>
            <a:endParaRPr lang="en-US" sz="1400" dirty="0">
              <a:latin typeface="Arial" charset="0"/>
              <a:ea typeface="ＭＳ Ｐゴシック" charset="0"/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952" t="4327" r="2472"/>
          <a:stretch/>
        </p:blipFill>
        <p:spPr>
          <a:xfrm>
            <a:off x="3692769" y="996462"/>
            <a:ext cx="5345723" cy="349933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04254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5" grpId="0"/>
      <p:bldP spid="10" grpId="0"/>
      <p:bldP spid="16" grpId="0" build="p"/>
      <p:bldP spid="79" grpId="0" build="p"/>
      <p:bldP spid="79" grpId="1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 SNR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B9E8CC-ED2F-2F49-AB3A-0EAEE7AF7609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sp>
        <p:nvSpPr>
          <p:cNvPr id="9" name="Content Placeholder 5"/>
          <p:cNvSpPr>
            <a:spLocks noGrp="1"/>
          </p:cNvSpPr>
          <p:nvPr>
            <p:ph idx="4294967295"/>
          </p:nvPr>
        </p:nvSpPr>
        <p:spPr>
          <a:xfrm>
            <a:off x="157240" y="2716621"/>
            <a:ext cx="3412067" cy="4165600"/>
          </a:xfrm>
        </p:spPr>
        <p:txBody>
          <a:bodyPr/>
          <a:lstStyle/>
          <a:p>
            <a:r>
              <a:rPr lang="en-US" sz="1400" dirty="0"/>
              <a:t>An ∞ capacity on the </a:t>
            </a:r>
            <a:r>
              <a:rPr lang="en-US" sz="1400" dirty="0" smtClean="0"/>
              <a:t>relay-destination link </a:t>
            </a:r>
            <a:r>
              <a:rPr lang="en-US" sz="1400" dirty="0"/>
              <a:t>would be sufficient to achieve the SIMO cut </a:t>
            </a:r>
          </a:p>
          <a:p>
            <a:pPr marL="0" indent="0">
              <a:spcBef>
                <a:spcPts val="600"/>
              </a:spcBef>
              <a:buNone/>
            </a:pPr>
            <a:endParaRPr lang="en-US" sz="1400" dirty="0" smtClean="0">
              <a:latin typeface="Arial" charset="0"/>
              <a:ea typeface="ＭＳ Ｐゴシック" charset="0"/>
            </a:endParaRPr>
          </a:p>
          <a:p>
            <a:pPr>
              <a:spcBef>
                <a:spcPct val="70000"/>
              </a:spcBef>
            </a:pPr>
            <a:endParaRPr lang="en-US" sz="1400" dirty="0">
              <a:latin typeface="Arial" charset="0"/>
              <a:ea typeface="ＭＳ Ｐゴシック" charset="0"/>
            </a:endParaRPr>
          </a:p>
          <a:p>
            <a:pPr>
              <a:spcBef>
                <a:spcPct val="70000"/>
              </a:spcBef>
            </a:pPr>
            <a:endParaRPr lang="en-US" sz="1400" dirty="0" smtClean="0">
              <a:latin typeface="Arial" charset="0"/>
              <a:ea typeface="ＭＳ Ｐゴシック" charset="0"/>
            </a:endParaRPr>
          </a:p>
          <a:p>
            <a:pPr>
              <a:spcBef>
                <a:spcPct val="70000"/>
              </a:spcBef>
            </a:pPr>
            <a:endParaRPr lang="en-US" sz="1400" dirty="0">
              <a:latin typeface="Arial" charset="0"/>
              <a:ea typeface="ＭＳ Ｐゴシック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230" r="58591"/>
          <a:stretch/>
        </p:blipFill>
        <p:spPr>
          <a:xfrm>
            <a:off x="313269" y="827516"/>
            <a:ext cx="2910682" cy="195943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3657600" y="1855098"/>
            <a:ext cx="4267200" cy="1945962"/>
            <a:chOff x="3657600" y="1849052"/>
            <a:chExt cx="4267200" cy="1945962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4724400" y="3232966"/>
              <a:ext cx="745067" cy="9767"/>
            </a:xfrm>
            <a:prstGeom prst="line">
              <a:avLst/>
            </a:prstGeom>
            <a:ln w="76200" cmpd="sng">
              <a:solidFill>
                <a:srgbClr val="66006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5452533" y="1865985"/>
              <a:ext cx="1481667" cy="1368282"/>
            </a:xfrm>
            <a:prstGeom prst="line">
              <a:avLst/>
            </a:prstGeom>
            <a:ln w="76200" cmpd="sng">
              <a:solidFill>
                <a:srgbClr val="66006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6908800" y="1849052"/>
              <a:ext cx="1016000" cy="13615"/>
            </a:xfrm>
            <a:prstGeom prst="line">
              <a:avLst/>
            </a:prstGeom>
            <a:ln w="76200" cmpd="sng">
              <a:solidFill>
                <a:srgbClr val="66006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3657600" y="3459258"/>
              <a:ext cx="1600200" cy="335756"/>
            </a:xfrm>
            <a:prstGeom prst="rect">
              <a:avLst/>
            </a:prstGeom>
            <a:noFill/>
            <a:ln w="76200" cmpd="sng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660066"/>
                  </a:solidFill>
                </a:rPr>
                <a:t>Capacity</a:t>
              </a:r>
              <a:endParaRPr lang="en-US" b="1" dirty="0">
                <a:solidFill>
                  <a:srgbClr val="660066"/>
                </a:solidFill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6434664" y="4523620"/>
            <a:ext cx="2842381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endParaRPr lang="en-US" sz="1000" dirty="0">
              <a:ea typeface="ＭＳ Ｐゴシック" charset="0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1000" dirty="0" smtClean="0"/>
          </a:p>
          <a:p>
            <a:pPr marL="0" indent="0">
              <a:spcBef>
                <a:spcPts val="600"/>
              </a:spcBef>
              <a:buNone/>
            </a:pPr>
            <a:r>
              <a:rPr lang="en-US" sz="1000" dirty="0" err="1" smtClean="0"/>
              <a:t>Fawaz</a:t>
            </a:r>
            <a:r>
              <a:rPr lang="en-US" sz="1000" dirty="0"/>
              <a:t>, M., “A Converse for the Wideband Relay Channel with Physically Degraded Broadcast”, </a:t>
            </a:r>
            <a:r>
              <a:rPr lang="en-US" sz="1000" i="1" dirty="0"/>
              <a:t>ITW 2011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000" dirty="0" err="1"/>
              <a:t>Fawaz</a:t>
            </a:r>
            <a:r>
              <a:rPr lang="en-US" sz="1000" dirty="0"/>
              <a:t>, M., “On the Non-Coherent Wideband Multipath Fading Relay Channel”, </a:t>
            </a:r>
            <a:r>
              <a:rPr lang="en-US" sz="1000" i="1" dirty="0"/>
              <a:t>ISIT </a:t>
            </a:r>
            <a:r>
              <a:rPr lang="en-US" sz="1000" i="1" dirty="0" smtClean="0"/>
              <a:t>2010</a:t>
            </a:r>
          </a:p>
          <a:p>
            <a:pPr>
              <a:spcBef>
                <a:spcPts val="600"/>
              </a:spcBef>
            </a:pPr>
            <a:r>
              <a:rPr lang="en-US" sz="1000" dirty="0" err="1"/>
              <a:t>Zeger</a:t>
            </a:r>
            <a:r>
              <a:rPr lang="en-US" sz="1000" dirty="0"/>
              <a:t>, M. “On Scalability of Wireless Networks: A Practical Primer for Large Scale Cooperation”</a:t>
            </a:r>
            <a:r>
              <a:rPr lang="en-US" sz="1000" i="1" dirty="0"/>
              <a:t>, </a:t>
            </a:r>
            <a:r>
              <a:rPr lang="en-US" sz="1000" i="1" dirty="0" err="1"/>
              <a:t>Arxiv</a:t>
            </a:r>
            <a:r>
              <a:rPr lang="en-US" sz="1000" i="1" dirty="0"/>
              <a:t>, 2014</a:t>
            </a:r>
          </a:p>
          <a:p>
            <a:pPr marL="0" indent="0">
              <a:spcBef>
                <a:spcPts val="600"/>
              </a:spcBef>
              <a:buNone/>
            </a:pPr>
            <a:endParaRPr lang="en-US" sz="1000" i="1" dirty="0" smtClean="0"/>
          </a:p>
          <a:p>
            <a:pPr marL="0" indent="0">
              <a:spcBef>
                <a:spcPts val="600"/>
              </a:spcBef>
              <a:buNone/>
            </a:pPr>
            <a:endParaRPr lang="en-US" sz="1000" dirty="0"/>
          </a:p>
          <a:p>
            <a:endParaRPr lang="en-US" sz="1000" dirty="0"/>
          </a:p>
        </p:txBody>
      </p:sp>
      <p:sp>
        <p:nvSpPr>
          <p:cNvPr id="10" name="TextBox 9"/>
          <p:cNvSpPr txBox="1"/>
          <p:nvPr/>
        </p:nvSpPr>
        <p:spPr>
          <a:xfrm>
            <a:off x="164385" y="4012505"/>
            <a:ext cx="310253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Kramer</a:t>
            </a:r>
            <a:r>
              <a:rPr lang="en-US" sz="1000" dirty="0"/>
              <a:t>, </a:t>
            </a:r>
            <a:r>
              <a:rPr lang="en-US" sz="1000" dirty="0" err="1" smtClean="0"/>
              <a:t>Gastpar</a:t>
            </a:r>
            <a:r>
              <a:rPr lang="en-US" sz="1000" dirty="0"/>
              <a:t>,</a:t>
            </a:r>
            <a:r>
              <a:rPr lang="en-US" sz="1000" dirty="0" smtClean="0"/>
              <a:t>. </a:t>
            </a:r>
            <a:r>
              <a:rPr lang="en-US" sz="1000" dirty="0"/>
              <a:t>Gupta, “Cooperative </a:t>
            </a:r>
            <a:r>
              <a:rPr lang="en-US" sz="1000" dirty="0" smtClean="0"/>
              <a:t>strategies and capacity </a:t>
            </a:r>
            <a:r>
              <a:rPr lang="en-US" sz="1000" dirty="0"/>
              <a:t>theorems for relay networks,</a:t>
            </a:r>
            <a:r>
              <a:rPr lang="en-US" sz="1000" dirty="0" smtClean="0"/>
              <a:t>” IEEE </a:t>
            </a:r>
            <a:r>
              <a:rPr lang="en-US" sz="1000" dirty="0"/>
              <a:t>Trans. Inform. </a:t>
            </a:r>
            <a:r>
              <a:rPr lang="en-US" sz="1000" dirty="0" smtClean="0"/>
              <a:t>Theory vol</a:t>
            </a:r>
            <a:r>
              <a:rPr lang="en-US" sz="1000" dirty="0"/>
              <a:t>. 51, no. </a:t>
            </a:r>
            <a:r>
              <a:rPr lang="en-US" sz="1000" dirty="0" smtClean="0"/>
              <a:t>9, </a:t>
            </a:r>
            <a:r>
              <a:rPr lang="en-US" sz="1000" dirty="0"/>
              <a:t>Sept. 2005.</a:t>
            </a:r>
          </a:p>
          <a:p>
            <a:r>
              <a:rPr lang="en-US" sz="1000" dirty="0" smtClean="0"/>
              <a:t>Kramer</a:t>
            </a:r>
            <a:r>
              <a:rPr lang="en-US" sz="1000" dirty="0"/>
              <a:t>, </a:t>
            </a:r>
            <a:r>
              <a:rPr lang="en-US" sz="1000" dirty="0" err="1" smtClean="0"/>
              <a:t>Maric</a:t>
            </a:r>
            <a:r>
              <a:rPr lang="en-US" sz="1000" dirty="0"/>
              <a:t>, </a:t>
            </a:r>
            <a:r>
              <a:rPr lang="en-US" sz="1000" dirty="0" smtClean="0"/>
              <a:t>Yates</a:t>
            </a:r>
            <a:r>
              <a:rPr lang="en-US" sz="1000" dirty="0"/>
              <a:t>, “Cooperative communications,</a:t>
            </a:r>
            <a:r>
              <a:rPr lang="en-US" sz="1000" dirty="0" smtClean="0"/>
              <a:t>” Foundations </a:t>
            </a:r>
            <a:r>
              <a:rPr lang="en-US" sz="1000" dirty="0"/>
              <a:t>and Trends in </a:t>
            </a:r>
            <a:r>
              <a:rPr lang="en-US" sz="1000" dirty="0" smtClean="0"/>
              <a:t>Networking, NOW,, </a:t>
            </a:r>
            <a:r>
              <a:rPr lang="en-US" sz="1000" dirty="0"/>
              <a:t>2006, vol. </a:t>
            </a:r>
            <a:r>
              <a:rPr lang="en-US" sz="1000" dirty="0" smtClean="0"/>
              <a:t>1</a:t>
            </a:r>
          </a:p>
          <a:p>
            <a:r>
              <a:rPr lang="en-US" sz="1000" dirty="0" smtClean="0"/>
              <a:t>El </a:t>
            </a:r>
            <a:r>
              <a:rPr lang="en-US" sz="1000" dirty="0" err="1" smtClean="0"/>
              <a:t>Gamal</a:t>
            </a:r>
            <a:r>
              <a:rPr lang="en-US" sz="1000" dirty="0"/>
              <a:t>, </a:t>
            </a:r>
            <a:r>
              <a:rPr lang="en-US" sz="1000" dirty="0" err="1" smtClean="0"/>
              <a:t>Mohseni</a:t>
            </a:r>
            <a:r>
              <a:rPr lang="en-US" sz="1000" dirty="0"/>
              <a:t>, </a:t>
            </a:r>
            <a:r>
              <a:rPr lang="en-US" sz="1000" dirty="0" err="1" smtClean="0"/>
              <a:t>Zahedi</a:t>
            </a:r>
            <a:r>
              <a:rPr lang="en-US" sz="1000" dirty="0"/>
              <a:t>, “Bounds on </a:t>
            </a:r>
            <a:r>
              <a:rPr lang="en-US" sz="1000" dirty="0" smtClean="0"/>
              <a:t>capacity and minimum </a:t>
            </a:r>
            <a:r>
              <a:rPr lang="en-US" sz="1000" dirty="0"/>
              <a:t>energy-per-bit for </a:t>
            </a:r>
            <a:r>
              <a:rPr lang="en-US" sz="1000" dirty="0" smtClean="0"/>
              <a:t>AWGN </a:t>
            </a:r>
            <a:r>
              <a:rPr lang="en-US" sz="1000" dirty="0"/>
              <a:t>relay channels,</a:t>
            </a:r>
            <a:r>
              <a:rPr lang="en-US" sz="1000" dirty="0" smtClean="0"/>
              <a:t>” IEEE </a:t>
            </a:r>
            <a:r>
              <a:rPr lang="en-US" sz="1000" dirty="0"/>
              <a:t>Trans. </a:t>
            </a:r>
            <a:r>
              <a:rPr lang="en-US" sz="1000" dirty="0" smtClean="0"/>
              <a:t>Inform. Theory, vol</a:t>
            </a:r>
            <a:r>
              <a:rPr lang="en-US" sz="1000" dirty="0"/>
              <a:t>.52</a:t>
            </a:r>
            <a:r>
              <a:rPr lang="en-US" sz="1000" dirty="0" smtClean="0"/>
              <a:t>, no</a:t>
            </a:r>
            <a:r>
              <a:rPr lang="en-US" sz="1000" dirty="0"/>
              <a:t>.4</a:t>
            </a:r>
            <a:r>
              <a:rPr lang="en-US" sz="1000" dirty="0" smtClean="0"/>
              <a:t>, Apr. 2006</a:t>
            </a:r>
          </a:p>
          <a:p>
            <a:r>
              <a:rPr lang="en-US" sz="1000" dirty="0" smtClean="0"/>
              <a:t>Cover, El </a:t>
            </a:r>
            <a:r>
              <a:rPr lang="en-US" sz="1000" dirty="0" err="1" smtClean="0"/>
              <a:t>Gamal</a:t>
            </a:r>
            <a:r>
              <a:rPr lang="en-US" sz="1000" dirty="0"/>
              <a:t>, “Capacity theorems for the relay</a:t>
            </a:r>
          </a:p>
          <a:p>
            <a:r>
              <a:rPr lang="en-US" sz="1000" dirty="0"/>
              <a:t>channel,</a:t>
            </a:r>
            <a:r>
              <a:rPr lang="en-US" sz="1000" dirty="0" smtClean="0"/>
              <a:t>” IEEE </a:t>
            </a:r>
            <a:r>
              <a:rPr lang="en-US" sz="1000" dirty="0"/>
              <a:t>Trans. Inform. </a:t>
            </a:r>
            <a:r>
              <a:rPr lang="en-US" sz="1000" dirty="0" smtClean="0"/>
              <a:t>Theory, vol</a:t>
            </a:r>
            <a:r>
              <a:rPr lang="en-US" sz="1000" dirty="0"/>
              <a:t>.25</a:t>
            </a:r>
            <a:r>
              <a:rPr lang="en-US" sz="1000" dirty="0" smtClean="0"/>
              <a:t>, no</a:t>
            </a:r>
            <a:r>
              <a:rPr lang="en-US" sz="1000" dirty="0"/>
              <a:t>.5</a:t>
            </a:r>
            <a:r>
              <a:rPr lang="en-US" sz="1000" dirty="0" smtClean="0"/>
              <a:t>, Sept</a:t>
            </a:r>
            <a:r>
              <a:rPr lang="en-US" sz="1000" dirty="0"/>
              <a:t>.</a:t>
            </a:r>
            <a:r>
              <a:rPr lang="en-US" sz="1000" dirty="0" smtClean="0"/>
              <a:t>1979</a:t>
            </a:r>
          </a:p>
          <a:p>
            <a:r>
              <a:rPr lang="en-US" sz="1000" dirty="0" smtClean="0"/>
              <a:t>El </a:t>
            </a:r>
            <a:r>
              <a:rPr lang="en-US" sz="1000" dirty="0" err="1" smtClean="0"/>
              <a:t>Gamal</a:t>
            </a:r>
            <a:r>
              <a:rPr lang="en-US" sz="1000" dirty="0" smtClean="0"/>
              <a:t>, Kim, </a:t>
            </a:r>
            <a:r>
              <a:rPr lang="en-US" sz="1000" i="1" dirty="0" smtClean="0"/>
              <a:t>Network Information Theory</a:t>
            </a:r>
            <a:endParaRPr lang="en-US" sz="1000" dirty="0"/>
          </a:p>
          <a:p>
            <a:endParaRPr lang="en-US" sz="1000" dirty="0"/>
          </a:p>
          <a:p>
            <a:endParaRPr lang="en-US" sz="1000" dirty="0" smtClean="0"/>
          </a:p>
          <a:p>
            <a:endParaRPr lang="en-US" sz="1000" dirty="0" smtClean="0"/>
          </a:p>
          <a:p>
            <a:endParaRPr lang="en-US" sz="1000" dirty="0"/>
          </a:p>
        </p:txBody>
      </p:sp>
      <p:sp>
        <p:nvSpPr>
          <p:cNvPr id="16" name="Content Placeholder 5"/>
          <p:cNvSpPr>
            <a:spLocks noGrp="1"/>
          </p:cNvSpPr>
          <p:nvPr>
            <p:ph idx="4294967295"/>
          </p:nvPr>
        </p:nvSpPr>
        <p:spPr>
          <a:xfrm>
            <a:off x="181410" y="2441432"/>
            <a:ext cx="3412067" cy="4165600"/>
          </a:xfrm>
        </p:spPr>
        <p:txBody>
          <a:bodyPr/>
          <a:lstStyle/>
          <a:p>
            <a:endParaRPr lang="en-US" sz="1400" dirty="0"/>
          </a:p>
          <a:p>
            <a:pPr>
              <a:spcBef>
                <a:spcPts val="600"/>
              </a:spcBef>
            </a:pPr>
            <a:r>
              <a:rPr lang="en-US" sz="1400" dirty="0"/>
              <a:t>In the limit of a large bandwidth, if the relay cannot decode</a:t>
            </a:r>
            <a:r>
              <a:rPr lang="en-US" sz="1400" dirty="0">
                <a:latin typeface="Arial" charset="0"/>
                <a:ea typeface="ＭＳ Ｐゴシック" charset="0"/>
              </a:rPr>
              <a:t>, any given quantization level is insufficient to transmit a noisy version of the data</a:t>
            </a:r>
          </a:p>
          <a:p>
            <a:pPr>
              <a:spcBef>
                <a:spcPts val="600"/>
              </a:spcBef>
            </a:pPr>
            <a:r>
              <a:rPr lang="en-US" sz="1400" dirty="0">
                <a:latin typeface="Arial" charset="0"/>
                <a:ea typeface="ＭＳ Ｐゴシック" charset="0"/>
              </a:rPr>
              <a:t>SIMO bound is loose in low </a:t>
            </a:r>
            <a:r>
              <a:rPr lang="en-US" sz="1400" dirty="0" smtClean="0">
                <a:latin typeface="Arial" charset="0"/>
                <a:ea typeface="ＭＳ Ｐゴシック" charset="0"/>
              </a:rPr>
              <a:t>SNR </a:t>
            </a:r>
          </a:p>
          <a:p>
            <a:pPr>
              <a:spcBef>
                <a:spcPts val="600"/>
              </a:spcBef>
            </a:pPr>
            <a:r>
              <a:rPr lang="en-US" sz="1400" dirty="0" smtClean="0">
                <a:latin typeface="Arial" charset="0"/>
                <a:ea typeface="ＭＳ Ｐゴシック" charset="0"/>
              </a:rPr>
              <a:t>Problem for virtual MIMO at low SNR</a:t>
            </a:r>
            <a:endParaRPr lang="en-US" sz="1400" dirty="0">
              <a:latin typeface="Arial" charset="0"/>
              <a:ea typeface="ＭＳ Ｐゴシック" charset="0"/>
            </a:endParaRPr>
          </a:p>
          <a:p>
            <a:pPr>
              <a:spcBef>
                <a:spcPts val="600"/>
              </a:spcBef>
            </a:pPr>
            <a:r>
              <a:rPr lang="en-US" sz="1400" dirty="0">
                <a:latin typeface="Arial" charset="0"/>
                <a:ea typeface="ＭＳ Ｐゴシック" charset="0"/>
              </a:rPr>
              <a:t>At low SNR, network becomes equivalent to a set of edges and </a:t>
            </a:r>
            <a:r>
              <a:rPr lang="en-US" sz="1400" dirty="0" err="1" smtClean="0">
                <a:latin typeface="Arial" charset="0"/>
                <a:ea typeface="ＭＳ Ｐゴシック" charset="0"/>
              </a:rPr>
              <a:t>hyperedges</a:t>
            </a:r>
            <a:endParaRPr lang="en-US" sz="1400" dirty="0" smtClean="0">
              <a:latin typeface="Arial" charset="0"/>
              <a:ea typeface="ＭＳ Ｐゴシック" charset="0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1400" dirty="0"/>
          </a:p>
          <a:p>
            <a:pPr marL="0" indent="0">
              <a:spcBef>
                <a:spcPts val="600"/>
              </a:spcBef>
              <a:buNone/>
            </a:pPr>
            <a:endParaRPr lang="en-US" sz="1400" dirty="0" smtClean="0">
              <a:latin typeface="Arial" charset="0"/>
              <a:ea typeface="ＭＳ Ｐゴシック" charset="0"/>
            </a:endParaRPr>
          </a:p>
          <a:p>
            <a:pPr>
              <a:spcBef>
                <a:spcPct val="70000"/>
              </a:spcBef>
            </a:pPr>
            <a:endParaRPr lang="en-US" sz="1400" dirty="0">
              <a:latin typeface="Arial" charset="0"/>
              <a:ea typeface="ＭＳ Ｐゴシック" charset="0"/>
            </a:endParaRPr>
          </a:p>
          <a:p>
            <a:pPr>
              <a:spcBef>
                <a:spcPct val="70000"/>
              </a:spcBef>
            </a:pPr>
            <a:endParaRPr lang="en-US" sz="1400" dirty="0" smtClean="0">
              <a:latin typeface="Arial" charset="0"/>
              <a:ea typeface="ＭＳ Ｐゴシック" charset="0"/>
            </a:endParaRPr>
          </a:p>
          <a:p>
            <a:pPr>
              <a:spcBef>
                <a:spcPct val="70000"/>
              </a:spcBef>
            </a:pPr>
            <a:endParaRPr lang="en-US" sz="1400" dirty="0">
              <a:latin typeface="Arial" charset="0"/>
              <a:ea typeface="ＭＳ Ｐゴシック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778148" y="1453444"/>
            <a:ext cx="569463" cy="79689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0"/>
          <p:cNvSpPr/>
          <p:nvPr/>
        </p:nvSpPr>
        <p:spPr>
          <a:xfrm flipV="1">
            <a:off x="649111" y="2245604"/>
            <a:ext cx="275167" cy="273227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10"/>
          <p:cNvSpPr/>
          <p:nvPr/>
        </p:nvSpPr>
        <p:spPr>
          <a:xfrm flipV="1">
            <a:off x="1344789" y="1290281"/>
            <a:ext cx="275167" cy="273227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10"/>
          <p:cNvSpPr/>
          <p:nvPr/>
        </p:nvSpPr>
        <p:spPr>
          <a:xfrm flipV="1">
            <a:off x="2738967" y="2211736"/>
            <a:ext cx="275167" cy="273227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Arrow Connector 25"/>
          <p:cNvCxnSpPr>
            <a:endCxn id="25" idx="2"/>
          </p:cNvCxnSpPr>
          <p:nvPr/>
        </p:nvCxnSpPr>
        <p:spPr>
          <a:xfrm flipV="1">
            <a:off x="924278" y="2348349"/>
            <a:ext cx="1814689" cy="1975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1619956" y="1448062"/>
            <a:ext cx="1256595" cy="78484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Rectangle 54"/>
          <p:cNvSpPr/>
          <p:nvPr/>
        </p:nvSpPr>
        <p:spPr>
          <a:xfrm>
            <a:off x="3955143" y="7743975"/>
            <a:ext cx="229809" cy="181429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5147735" y="6203062"/>
            <a:ext cx="258837" cy="246742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426857" y="7698023"/>
            <a:ext cx="326572" cy="154819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2" name="Group 71"/>
          <p:cNvGrpSpPr/>
          <p:nvPr/>
        </p:nvGrpSpPr>
        <p:grpSpPr>
          <a:xfrm>
            <a:off x="3231585" y="4680857"/>
            <a:ext cx="3338323" cy="2075542"/>
            <a:chOff x="3231585" y="4680857"/>
            <a:chExt cx="3338323" cy="2075542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6282" r="3462"/>
            <a:stretch/>
          </p:blipFill>
          <p:spPr>
            <a:xfrm>
              <a:off x="3231585" y="4680857"/>
              <a:ext cx="3338323" cy="2075542"/>
            </a:xfrm>
            <a:prstGeom prst="rect">
              <a:avLst/>
            </a:prstGeom>
          </p:spPr>
        </p:pic>
        <p:sp>
          <p:nvSpPr>
            <p:cNvPr id="49" name="Oval 10"/>
            <p:cNvSpPr/>
            <p:nvPr/>
          </p:nvSpPr>
          <p:spPr>
            <a:xfrm flipV="1">
              <a:off x="3984978" y="5886246"/>
              <a:ext cx="275167" cy="273227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10"/>
            <p:cNvSpPr/>
            <p:nvPr/>
          </p:nvSpPr>
          <p:spPr>
            <a:xfrm flipV="1">
              <a:off x="4680656" y="4906733"/>
              <a:ext cx="275167" cy="273227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10"/>
            <p:cNvSpPr/>
            <p:nvPr/>
          </p:nvSpPr>
          <p:spPr>
            <a:xfrm flipV="1">
              <a:off x="6123214" y="5876568"/>
              <a:ext cx="275167" cy="273227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9" name="Straight Connector 58"/>
            <p:cNvCxnSpPr/>
            <p:nvPr/>
          </p:nvCxnSpPr>
          <p:spPr>
            <a:xfrm>
              <a:off x="4946953" y="5080001"/>
              <a:ext cx="532190" cy="338666"/>
            </a:xfrm>
            <a:prstGeom prst="line">
              <a:avLst/>
            </a:prstGeom>
            <a:ln w="19050" cmpd="sng">
              <a:solidFill>
                <a:srgbClr val="52E33A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Rectangle 72"/>
          <p:cNvSpPr/>
          <p:nvPr/>
        </p:nvSpPr>
        <p:spPr>
          <a:xfrm>
            <a:off x="1681240" y="1269999"/>
            <a:ext cx="205619" cy="1572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974876" y="1253064"/>
            <a:ext cx="205619" cy="1572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1054706" y="1393369"/>
            <a:ext cx="205619" cy="1572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2852049" y="1938860"/>
            <a:ext cx="205619" cy="1572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>
            <a:off x="597497" y="2024737"/>
            <a:ext cx="205619" cy="1572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/>
        </p:nvSpPr>
        <p:spPr>
          <a:xfrm>
            <a:off x="2496449" y="2399690"/>
            <a:ext cx="205619" cy="1572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Content Placeholder 5"/>
          <p:cNvSpPr>
            <a:spLocks noGrp="1"/>
          </p:cNvSpPr>
          <p:nvPr>
            <p:ph idx="4294967295"/>
          </p:nvPr>
        </p:nvSpPr>
        <p:spPr>
          <a:xfrm>
            <a:off x="175387" y="2416025"/>
            <a:ext cx="3412067" cy="3556009"/>
          </a:xfrm>
        </p:spPr>
        <p:txBody>
          <a:bodyPr/>
          <a:lstStyle/>
          <a:p>
            <a:endParaRPr lang="en-US" sz="1400" dirty="0"/>
          </a:p>
          <a:p>
            <a:pPr>
              <a:spcBef>
                <a:spcPts val="600"/>
              </a:spcBef>
            </a:pPr>
            <a:r>
              <a:rPr lang="en-US" sz="1400" dirty="0" smtClean="0"/>
              <a:t>Equivalence theory allows us to consider, for a degraded broadcast channel</a:t>
            </a:r>
          </a:p>
          <a:p>
            <a:pPr lvl="1">
              <a:spcBef>
                <a:spcPts val="600"/>
              </a:spcBef>
            </a:pPr>
            <a:r>
              <a:rPr lang="en-US" sz="1100" dirty="0" err="1"/>
              <a:t>H</a:t>
            </a:r>
            <a:r>
              <a:rPr lang="en-US" sz="1100" dirty="0" err="1" smtClean="0"/>
              <a:t>yperedges</a:t>
            </a:r>
            <a:r>
              <a:rPr lang="en-US" sz="1100" dirty="0" smtClean="0"/>
              <a:t> emanating from the source</a:t>
            </a:r>
            <a:endParaRPr lang="en-US" sz="1100" dirty="0">
              <a:latin typeface="Arial" charset="0"/>
              <a:ea typeface="ＭＳ Ｐゴシック" charset="0"/>
            </a:endParaRPr>
          </a:p>
          <a:p>
            <a:pPr lvl="1">
              <a:spcBef>
                <a:spcPts val="600"/>
              </a:spcBef>
            </a:pPr>
            <a:r>
              <a:rPr lang="en-US" sz="1100" dirty="0" smtClean="0">
                <a:latin typeface="Arial" charset="0"/>
                <a:ea typeface="ＭＳ Ｐゴシック" charset="0"/>
              </a:rPr>
              <a:t>An edge emanating from the relay</a:t>
            </a:r>
            <a:endParaRPr lang="en-US" sz="1100" dirty="0">
              <a:latin typeface="Arial" charset="0"/>
              <a:ea typeface="ＭＳ Ｐゴシック" charset="0"/>
            </a:endParaRPr>
          </a:p>
          <a:p>
            <a:pPr>
              <a:spcBef>
                <a:spcPts val="600"/>
              </a:spcBef>
            </a:pPr>
            <a:r>
              <a:rPr lang="en-US" sz="1400" dirty="0" smtClean="0">
                <a:latin typeface="Arial" charset="0"/>
                <a:ea typeface="ＭＳ Ｐゴシック" charset="0"/>
              </a:rPr>
              <a:t>Using equivalence on the </a:t>
            </a:r>
            <a:r>
              <a:rPr lang="en-US" sz="1400" dirty="0" err="1" smtClean="0">
                <a:latin typeface="Arial" charset="0"/>
                <a:ea typeface="ＭＳ Ｐゴシック" charset="0"/>
              </a:rPr>
              <a:t>hyperedges</a:t>
            </a:r>
            <a:r>
              <a:rPr lang="en-US" sz="1400" dirty="0" smtClean="0">
                <a:latin typeface="Arial" charset="0"/>
                <a:ea typeface="ＭＳ Ｐゴシック" charset="0"/>
              </a:rPr>
              <a:t> from the source, we can assume a Gaussian input</a:t>
            </a:r>
          </a:p>
          <a:p>
            <a:pPr>
              <a:spcBef>
                <a:spcPts val="600"/>
              </a:spcBef>
            </a:pPr>
            <a:r>
              <a:rPr lang="en-US" sz="1400" dirty="0" smtClean="0">
                <a:latin typeface="Arial" charset="0"/>
                <a:ea typeface="ＭＳ Ｐゴシック" charset="0"/>
              </a:rPr>
              <a:t>Convexity of the rate-distortion region implies any estimate short of decoding is highly noisy</a:t>
            </a:r>
            <a:endParaRPr lang="en-US" sz="1400" dirty="0"/>
          </a:p>
          <a:p>
            <a:pPr marL="0" indent="0">
              <a:spcBef>
                <a:spcPts val="600"/>
              </a:spcBef>
              <a:buNone/>
            </a:pPr>
            <a:endParaRPr lang="en-US" sz="1400" dirty="0" smtClean="0">
              <a:latin typeface="Arial" charset="0"/>
              <a:ea typeface="ＭＳ Ｐゴシック" charset="0"/>
            </a:endParaRPr>
          </a:p>
          <a:p>
            <a:pPr>
              <a:spcBef>
                <a:spcPct val="70000"/>
              </a:spcBef>
            </a:pPr>
            <a:endParaRPr lang="en-US" sz="1400" dirty="0">
              <a:latin typeface="Arial" charset="0"/>
              <a:ea typeface="ＭＳ Ｐゴシック" charset="0"/>
            </a:endParaRPr>
          </a:p>
          <a:p>
            <a:pPr>
              <a:spcBef>
                <a:spcPct val="70000"/>
              </a:spcBef>
            </a:pPr>
            <a:endParaRPr lang="en-US" sz="1400" dirty="0" smtClean="0">
              <a:latin typeface="Arial" charset="0"/>
              <a:ea typeface="ＭＳ Ｐゴシック" charset="0"/>
            </a:endParaRPr>
          </a:p>
          <a:p>
            <a:pPr>
              <a:spcBef>
                <a:spcPct val="70000"/>
              </a:spcBef>
            </a:pPr>
            <a:endParaRPr lang="en-US" sz="1400" dirty="0">
              <a:latin typeface="Arial" charset="0"/>
              <a:ea typeface="ＭＳ Ｐゴシック" charset="0"/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952" t="4327" r="2472"/>
          <a:stretch/>
        </p:blipFill>
        <p:spPr>
          <a:xfrm>
            <a:off x="3692769" y="996462"/>
            <a:ext cx="5345723" cy="349933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8" name="Rectangle 37"/>
          <p:cNvSpPr/>
          <p:nvPr/>
        </p:nvSpPr>
        <p:spPr>
          <a:xfrm>
            <a:off x="2835116" y="1873747"/>
            <a:ext cx="246751" cy="2598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668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5" grpId="0"/>
      <p:bldP spid="10" grpId="0"/>
      <p:bldP spid="16" grpId="0" build="p"/>
      <p:bldP spid="79" grpId="0" build="p"/>
      <p:bldP spid="79" grpI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ounded Rectangle 39"/>
          <p:cNvSpPr/>
          <p:nvPr/>
        </p:nvSpPr>
        <p:spPr>
          <a:xfrm>
            <a:off x="228600" y="1911057"/>
            <a:ext cx="8686800" cy="361647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75275"/>
            <a:ext cx="8229600" cy="1295400"/>
          </a:xfrm>
        </p:spPr>
        <p:txBody>
          <a:bodyPr/>
          <a:lstStyle/>
          <a:p>
            <a:endParaRPr lang="en-US" sz="2100" dirty="0" smtClean="0"/>
          </a:p>
          <a:p>
            <a:endParaRPr lang="en-US" sz="2100" dirty="0" smtClean="0"/>
          </a:p>
          <a:p>
            <a:endParaRPr lang="en-US" sz="2100" dirty="0" smtClean="0"/>
          </a:p>
          <a:p>
            <a:endParaRPr lang="en-US" sz="2100" dirty="0" smtClean="0"/>
          </a:p>
          <a:p>
            <a:pPr>
              <a:buNone/>
            </a:pPr>
            <a:endParaRPr lang="en-US" sz="2100" dirty="0" smtClean="0"/>
          </a:p>
          <a:p>
            <a:pPr>
              <a:buNone/>
            </a:pPr>
            <a:endParaRPr lang="en-US" sz="2100" dirty="0" smtClean="0"/>
          </a:p>
          <a:p>
            <a:pPr>
              <a:buNone/>
            </a:pPr>
            <a:endParaRPr lang="en-US" sz="2100" dirty="0" smtClean="0"/>
          </a:p>
          <a:p>
            <a:pPr>
              <a:buNone/>
            </a:pPr>
            <a:endParaRPr lang="en-US" sz="21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3834"/>
            <a:ext cx="8229600" cy="638175"/>
          </a:xfrm>
        </p:spPr>
        <p:txBody>
          <a:bodyPr/>
          <a:lstStyle/>
          <a:p>
            <a:r>
              <a:rPr lang="en-US" dirty="0" smtClean="0"/>
              <a:t>Point-to-Point Equivalence</a:t>
            </a:r>
            <a:endParaRPr lang="en-US" dirty="0"/>
          </a:p>
        </p:txBody>
      </p:sp>
      <p:sp>
        <p:nvSpPr>
          <p:cNvPr id="4" name="Cloud 3"/>
          <p:cNvSpPr/>
          <p:nvPr/>
        </p:nvSpPr>
        <p:spPr>
          <a:xfrm>
            <a:off x="304800" y="1971545"/>
            <a:ext cx="3505200" cy="2286000"/>
          </a:xfrm>
          <a:prstGeom prst="cloud">
            <a:avLst/>
          </a:prstGeom>
          <a:solidFill>
            <a:schemeClr val="bg1">
              <a:lumMod val="85000"/>
              <a:alpha val="24000"/>
            </a:schemeClr>
          </a:solidFill>
          <a:ln>
            <a:solidFill>
              <a:schemeClr val="tx1">
                <a:alpha val="59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loud 4"/>
          <p:cNvSpPr/>
          <p:nvPr/>
        </p:nvSpPr>
        <p:spPr>
          <a:xfrm rot="10800000">
            <a:off x="1143000" y="2352545"/>
            <a:ext cx="1905000" cy="1447800"/>
          </a:xfrm>
          <a:prstGeom prst="cloud">
            <a:avLst/>
          </a:prstGeom>
          <a:solidFill>
            <a:schemeClr val="bg1"/>
          </a:solidFill>
          <a:ln>
            <a:solidFill>
              <a:schemeClr val="tx1">
                <a:alpha val="54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524000" y="2962145"/>
            <a:ext cx="228600" cy="228600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>
            <a:stCxn id="6" idx="6"/>
            <a:endCxn id="7" idx="2"/>
          </p:cNvCxnSpPr>
          <p:nvPr/>
        </p:nvCxnSpPr>
        <p:spPr>
          <a:xfrm>
            <a:off x="1752600" y="3076445"/>
            <a:ext cx="762000" cy="1588"/>
          </a:xfrm>
          <a:prstGeom prst="straightConnector1">
            <a:avLst/>
          </a:prstGeom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2514600" y="2962145"/>
            <a:ext cx="228600" cy="228600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>
            <a:stCxn id="5" idx="0"/>
            <a:endCxn id="6" idx="2"/>
          </p:cNvCxnSpPr>
          <p:nvPr/>
        </p:nvCxnSpPr>
        <p:spPr>
          <a:xfrm rot="10800000" flipH="1">
            <a:off x="1144586" y="3076445"/>
            <a:ext cx="379413" cy="1588"/>
          </a:xfrm>
          <a:prstGeom prst="straightConnector1">
            <a:avLst/>
          </a:prstGeom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5" idx="1"/>
            <a:endCxn id="6" idx="0"/>
          </p:cNvCxnSpPr>
          <p:nvPr/>
        </p:nvCxnSpPr>
        <p:spPr>
          <a:xfrm rot="16200000" flipH="1" flipV="1">
            <a:off x="1562871" y="2429516"/>
            <a:ext cx="608058" cy="457200"/>
          </a:xfrm>
          <a:prstGeom prst="straightConnector1">
            <a:avLst/>
          </a:prstGeom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7" idx="4"/>
          </p:cNvCxnSpPr>
          <p:nvPr/>
        </p:nvCxnSpPr>
        <p:spPr>
          <a:xfrm rot="16200000" flipH="1">
            <a:off x="2418556" y="3401089"/>
            <a:ext cx="457994" cy="37306"/>
          </a:xfrm>
          <a:prstGeom prst="straightConnector1">
            <a:avLst/>
          </a:prstGeom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7" idx="6"/>
            <a:endCxn id="5" idx="2"/>
          </p:cNvCxnSpPr>
          <p:nvPr/>
        </p:nvCxnSpPr>
        <p:spPr>
          <a:xfrm>
            <a:off x="2743200" y="3076445"/>
            <a:ext cx="298891" cy="1588"/>
          </a:xfrm>
          <a:prstGeom prst="straightConnector1">
            <a:avLst/>
          </a:prstGeom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Cloud 26"/>
          <p:cNvSpPr/>
          <p:nvPr/>
        </p:nvSpPr>
        <p:spPr>
          <a:xfrm>
            <a:off x="5334000" y="1895345"/>
            <a:ext cx="3505200" cy="2286000"/>
          </a:xfrm>
          <a:prstGeom prst="cloud">
            <a:avLst/>
          </a:prstGeom>
          <a:solidFill>
            <a:schemeClr val="bg1">
              <a:lumMod val="85000"/>
              <a:alpha val="24000"/>
            </a:schemeClr>
          </a:solidFill>
          <a:ln>
            <a:solidFill>
              <a:schemeClr val="tx1">
                <a:alpha val="59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Cloud 27"/>
          <p:cNvSpPr/>
          <p:nvPr/>
        </p:nvSpPr>
        <p:spPr>
          <a:xfrm rot="10800000">
            <a:off x="6172200" y="2276345"/>
            <a:ext cx="1905000" cy="1447800"/>
          </a:xfrm>
          <a:prstGeom prst="cloud">
            <a:avLst/>
          </a:prstGeom>
          <a:solidFill>
            <a:schemeClr val="bg1"/>
          </a:solidFill>
          <a:ln>
            <a:solidFill>
              <a:schemeClr val="tx1">
                <a:alpha val="54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6553200" y="2885945"/>
            <a:ext cx="228600" cy="228600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Arrow Connector 29"/>
          <p:cNvCxnSpPr>
            <a:stCxn id="29" idx="6"/>
            <a:endCxn id="31" idx="2"/>
          </p:cNvCxnSpPr>
          <p:nvPr/>
        </p:nvCxnSpPr>
        <p:spPr>
          <a:xfrm>
            <a:off x="6781800" y="3000245"/>
            <a:ext cx="762000" cy="1588"/>
          </a:xfrm>
          <a:prstGeom prst="straightConnector1">
            <a:avLst/>
          </a:prstGeom>
          <a:ln w="34925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7543800" y="2885945"/>
            <a:ext cx="228600" cy="228600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Arrow Connector 31"/>
          <p:cNvCxnSpPr>
            <a:stCxn id="28" idx="0"/>
            <a:endCxn id="29" idx="2"/>
          </p:cNvCxnSpPr>
          <p:nvPr/>
        </p:nvCxnSpPr>
        <p:spPr>
          <a:xfrm rot="10800000" flipH="1">
            <a:off x="6173786" y="3000245"/>
            <a:ext cx="379413" cy="1588"/>
          </a:xfrm>
          <a:prstGeom prst="straightConnector1">
            <a:avLst/>
          </a:prstGeom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8" idx="1"/>
            <a:endCxn id="29" idx="0"/>
          </p:cNvCxnSpPr>
          <p:nvPr/>
        </p:nvCxnSpPr>
        <p:spPr>
          <a:xfrm rot="16200000" flipH="1" flipV="1">
            <a:off x="6592071" y="2353316"/>
            <a:ext cx="608058" cy="457200"/>
          </a:xfrm>
          <a:prstGeom prst="straightConnector1">
            <a:avLst/>
          </a:prstGeom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31" idx="4"/>
          </p:cNvCxnSpPr>
          <p:nvPr/>
        </p:nvCxnSpPr>
        <p:spPr>
          <a:xfrm rot="16200000" flipH="1">
            <a:off x="7447756" y="3324889"/>
            <a:ext cx="457994" cy="37306"/>
          </a:xfrm>
          <a:prstGeom prst="straightConnector1">
            <a:avLst/>
          </a:prstGeom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31" idx="6"/>
            <a:endCxn id="28" idx="2"/>
          </p:cNvCxnSpPr>
          <p:nvPr/>
        </p:nvCxnSpPr>
        <p:spPr>
          <a:xfrm>
            <a:off x="7772400" y="3000245"/>
            <a:ext cx="298891" cy="1588"/>
          </a:xfrm>
          <a:prstGeom prst="straightConnector1">
            <a:avLst/>
          </a:prstGeom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Left-Right Arrow 35"/>
          <p:cNvSpPr/>
          <p:nvPr/>
        </p:nvSpPr>
        <p:spPr>
          <a:xfrm>
            <a:off x="3977640" y="2809745"/>
            <a:ext cx="1188720" cy="457200"/>
          </a:xfrm>
          <a:prstGeom prst="leftRightArrow">
            <a:avLst/>
          </a:prstGeom>
          <a:gradFill flip="none" rotWithShape="1">
            <a:gsLst>
              <a:gs pos="0">
                <a:srgbClr val="FF0000"/>
              </a:gs>
              <a:gs pos="73000">
                <a:schemeClr val="accent1"/>
              </a:gs>
              <a:gs pos="36000">
                <a:srgbClr val="FF0000">
                  <a:alpha val="75000"/>
                </a:srgbClr>
              </a:gs>
            </a:gsLst>
            <a:lin ang="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473320" y="4257545"/>
            <a:ext cx="8061080" cy="1600438"/>
          </a:xfrm>
          <a:prstGeom prst="rect">
            <a:avLst/>
          </a:prstGeom>
          <a:noFill/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pPr marL="228600" indent="-228600">
              <a:buFont typeface="Arial"/>
              <a:buChar char="•"/>
            </a:pPr>
            <a:r>
              <a:rPr lang="en-US" sz="2000" b="1" dirty="0" smtClean="0">
                <a:latin typeface="+mn-lt"/>
              </a:rPr>
              <a:t>Separation of network coding and physical layer coding</a:t>
            </a:r>
          </a:p>
          <a:p>
            <a:pPr marL="228600" indent="-228600">
              <a:buFont typeface="Arial"/>
              <a:buChar char="•"/>
            </a:pPr>
            <a:r>
              <a:rPr lang="en-US" sz="2000" dirty="0" smtClean="0">
                <a:latin typeface="+mn-lt"/>
              </a:rPr>
              <a:t>How does this extend to networks composed of multi-terminal channels?</a:t>
            </a:r>
          </a:p>
          <a:p>
            <a:pPr marL="228600" indent="-228600">
              <a:buFont typeface="Arial"/>
              <a:buChar char="•"/>
            </a:pPr>
            <a:endParaRPr lang="en-US" sz="2000" dirty="0" smtClean="0">
              <a:latin typeface="+mn-lt"/>
            </a:endParaRPr>
          </a:p>
          <a:p>
            <a:endParaRPr lang="en-US" dirty="0"/>
          </a:p>
        </p:txBody>
      </p:sp>
      <p:sp>
        <p:nvSpPr>
          <p:cNvPr id="39" name="Content Placeholder 2"/>
          <p:cNvSpPr txBox="1">
            <a:spLocks/>
          </p:cNvSpPr>
          <p:nvPr/>
        </p:nvSpPr>
        <p:spPr bwMode="auto">
          <a:xfrm>
            <a:off x="84666" y="846674"/>
            <a:ext cx="9059333" cy="1447800"/>
          </a:xfrm>
          <a:prstGeom prst="rect">
            <a:avLst/>
          </a:prstGeom>
          <a:noFill/>
          <a:ln w="34925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4763" defTabSz="457200" eaLnBrk="0" hangingPunct="0">
              <a:spcBef>
                <a:spcPct val="20000"/>
              </a:spcBef>
            </a:pPr>
            <a:r>
              <a:rPr lang="en-US" sz="2000" dirty="0" smtClean="0"/>
              <a:t>A network composed by discrete </a:t>
            </a:r>
            <a:r>
              <a:rPr lang="en-US" sz="2000" dirty="0" err="1" smtClean="0"/>
              <a:t>memoryless</a:t>
            </a:r>
            <a:r>
              <a:rPr lang="en-US" sz="2000" dirty="0" smtClean="0"/>
              <a:t> point-to-point links is equivalent to a network where each link is substituted by a noiseless bit pipe with throughput equal to its capacity. First in multicast, then in general.</a:t>
            </a:r>
          </a:p>
          <a:p>
            <a:pPr marL="342900" marR="0" lvl="0" indent="4763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1" name="Picture 40" descr="latex-image-1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2657345"/>
            <a:ext cx="304800" cy="127000"/>
          </a:xfrm>
          <a:prstGeom prst="rect">
            <a:avLst/>
          </a:prstGeom>
        </p:spPr>
      </p:pic>
      <p:pic>
        <p:nvPicPr>
          <p:cNvPr id="42" name="Picture 41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9750" y="2765295"/>
            <a:ext cx="596900" cy="241300"/>
          </a:xfrm>
          <a:prstGeom prst="rect">
            <a:avLst/>
          </a:prstGeom>
        </p:spPr>
      </p:pic>
      <p:pic>
        <p:nvPicPr>
          <p:cNvPr id="43" name="Picture 42" descr="latex-image-1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3900" y="2701795"/>
            <a:ext cx="177800" cy="1905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98421" y="5563810"/>
            <a:ext cx="7023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Song</a:t>
            </a:r>
            <a:r>
              <a:rPr lang="en-US" sz="1000" dirty="0"/>
              <a:t>, </a:t>
            </a:r>
            <a:r>
              <a:rPr lang="en-US" sz="1000" dirty="0" err="1" smtClean="0"/>
              <a:t>Yeung</a:t>
            </a:r>
            <a:r>
              <a:rPr lang="en-US" sz="1000" dirty="0"/>
              <a:t>, </a:t>
            </a:r>
            <a:r>
              <a:rPr lang="en-US" sz="1000" dirty="0" err="1" smtClean="0"/>
              <a:t>Cai</a:t>
            </a:r>
            <a:r>
              <a:rPr lang="en-US" sz="1000" dirty="0"/>
              <a:t>, “A separation theorem </a:t>
            </a:r>
            <a:r>
              <a:rPr lang="en-US" sz="1000" dirty="0" smtClean="0"/>
              <a:t>for </a:t>
            </a:r>
            <a:r>
              <a:rPr lang="en-US" sz="1000" dirty="0"/>
              <a:t>single-source network </a:t>
            </a:r>
            <a:r>
              <a:rPr lang="en-US" sz="1000" dirty="0" err="1"/>
              <a:t>coding,</a:t>
            </a:r>
            <a:r>
              <a:rPr lang="en-US" sz="1000" i="1" dirty="0" err="1" smtClean="0"/>
              <a:t>”IEEE</a:t>
            </a:r>
            <a:r>
              <a:rPr lang="en-US" sz="1000" i="1" dirty="0" smtClean="0"/>
              <a:t> Trans.</a:t>
            </a:r>
            <a:r>
              <a:rPr lang="en-US" sz="1000" i="1" dirty="0"/>
              <a:t> </a:t>
            </a:r>
            <a:r>
              <a:rPr lang="en-US" sz="1000" i="1" dirty="0" smtClean="0"/>
              <a:t>Info. Theory</a:t>
            </a:r>
            <a:r>
              <a:rPr lang="en-US" sz="1000" dirty="0" smtClean="0"/>
              <a:t>, vol</a:t>
            </a:r>
            <a:r>
              <a:rPr lang="en-US" sz="1000" dirty="0"/>
              <a:t>. 52, </a:t>
            </a:r>
            <a:r>
              <a:rPr lang="en-US" sz="1000" dirty="0" smtClean="0"/>
              <a:t>no. 5, 2006</a:t>
            </a:r>
          </a:p>
          <a:p>
            <a:pPr marL="0" lvl="1">
              <a:lnSpc>
                <a:spcPct val="100000"/>
              </a:lnSpc>
              <a:spcBef>
                <a:spcPts val="600"/>
              </a:spcBef>
            </a:pPr>
            <a:r>
              <a:rPr lang="en-US" sz="1000" dirty="0" err="1" smtClean="0"/>
              <a:t>Kötter</a:t>
            </a:r>
            <a:r>
              <a:rPr lang="en-US" sz="1000" dirty="0"/>
              <a:t>, </a:t>
            </a:r>
            <a:r>
              <a:rPr lang="en-US" sz="1000" dirty="0" err="1"/>
              <a:t>Effros</a:t>
            </a:r>
            <a:r>
              <a:rPr lang="en-US" sz="1000" dirty="0" smtClean="0"/>
              <a:t>, M</a:t>
            </a:r>
            <a:r>
              <a:rPr lang="en-US" sz="1000" dirty="0"/>
              <a:t>., “On a theory of network equivalence”, </a:t>
            </a:r>
            <a:r>
              <a:rPr lang="en-US" sz="1000" i="1" dirty="0"/>
              <a:t> </a:t>
            </a:r>
            <a:r>
              <a:rPr lang="en-US" sz="1000" i="1" dirty="0" smtClean="0"/>
              <a:t>ITW</a:t>
            </a:r>
            <a:r>
              <a:rPr lang="en-US" sz="1000" dirty="0" smtClean="0"/>
              <a:t>, </a:t>
            </a:r>
            <a:r>
              <a:rPr lang="en-US" sz="1000" dirty="0"/>
              <a:t>June 2009 </a:t>
            </a:r>
            <a:endParaRPr lang="en-US" sz="1000" dirty="0" smtClean="0"/>
          </a:p>
          <a:p>
            <a:pPr marL="0" lvl="1">
              <a:lnSpc>
                <a:spcPct val="100000"/>
              </a:lnSpc>
              <a:spcBef>
                <a:spcPts val="600"/>
              </a:spcBef>
            </a:pPr>
            <a:r>
              <a:rPr lang="en-US" sz="1000" dirty="0" err="1" smtClean="0"/>
              <a:t>Kötter</a:t>
            </a:r>
            <a:r>
              <a:rPr lang="en-US" sz="1000" dirty="0"/>
              <a:t>, </a:t>
            </a:r>
            <a:r>
              <a:rPr lang="en-US" sz="1000" dirty="0" err="1" smtClean="0"/>
              <a:t>Effros</a:t>
            </a:r>
            <a:r>
              <a:rPr lang="en-US" sz="1000" dirty="0" smtClean="0"/>
              <a:t>, M</a:t>
            </a:r>
            <a:r>
              <a:rPr lang="en-US" sz="1000" dirty="0"/>
              <a:t>., “On a Theory of Network Equivalence”, </a:t>
            </a:r>
            <a:r>
              <a:rPr lang="en-US" sz="1000" i="1" dirty="0"/>
              <a:t>IEEE </a:t>
            </a:r>
            <a:r>
              <a:rPr lang="en-US" sz="1000" i="1" dirty="0" smtClean="0"/>
              <a:t>Trans. Info. </a:t>
            </a:r>
            <a:r>
              <a:rPr lang="en-US" sz="1000" i="1" dirty="0"/>
              <a:t>Theory, </a:t>
            </a:r>
            <a:r>
              <a:rPr lang="en-US" sz="1000" dirty="0"/>
              <a:t>vol. 57, no. 2, </a:t>
            </a:r>
            <a:r>
              <a:rPr lang="en-US" sz="1000" dirty="0" smtClean="0"/>
              <a:t>2011.</a:t>
            </a:r>
          </a:p>
        </p:txBody>
      </p:sp>
    </p:spTree>
    <p:extLst>
      <p:ext uri="{BB962C8B-B14F-4D97-AF65-F5344CB8AC3E}">
        <p14:creationId xmlns:p14="http://schemas.microsoft.com/office/powerpoint/2010/main" val="3795277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8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676" y="816427"/>
            <a:ext cx="8229600" cy="4765675"/>
          </a:xfrm>
        </p:spPr>
        <p:txBody>
          <a:bodyPr/>
          <a:lstStyle/>
          <a:p>
            <a:r>
              <a:rPr lang="en-US" sz="2400" dirty="0" smtClean="0"/>
              <a:t>Key idea: create bounding models by equivalent </a:t>
            </a:r>
            <a:r>
              <a:rPr lang="en-US" sz="2400" dirty="0" err="1" smtClean="0"/>
              <a:t>subnetworks</a:t>
            </a:r>
            <a:r>
              <a:rPr lang="en-US" sz="2400" dirty="0" smtClean="0"/>
              <a:t>.</a:t>
            </a:r>
          </a:p>
          <a:p>
            <a:pPr>
              <a:buNone/>
            </a:pPr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7008"/>
            <a:ext cx="8229600" cy="638175"/>
          </a:xfrm>
        </p:spPr>
        <p:txBody>
          <a:bodyPr/>
          <a:lstStyle/>
          <a:p>
            <a:r>
              <a:rPr lang="en-US" dirty="0" smtClean="0"/>
              <a:t>Extending to Multi-terminal Channels</a:t>
            </a:r>
            <a:endParaRPr lang="en-US" dirty="0"/>
          </a:p>
        </p:txBody>
      </p:sp>
      <p:grpSp>
        <p:nvGrpSpPr>
          <p:cNvPr id="4" name="Group 106"/>
          <p:cNvGrpSpPr/>
          <p:nvPr/>
        </p:nvGrpSpPr>
        <p:grpSpPr>
          <a:xfrm>
            <a:off x="71120" y="1851800"/>
            <a:ext cx="3738880" cy="2438400"/>
            <a:chOff x="76200" y="2743200"/>
            <a:chExt cx="3505200" cy="2286000"/>
          </a:xfrm>
        </p:grpSpPr>
        <p:sp>
          <p:nvSpPr>
            <p:cNvPr id="6" name="Cloud 5"/>
            <p:cNvSpPr/>
            <p:nvPr/>
          </p:nvSpPr>
          <p:spPr>
            <a:xfrm>
              <a:off x="76200" y="2743200"/>
              <a:ext cx="3505200" cy="2286000"/>
            </a:xfrm>
            <a:prstGeom prst="cloud">
              <a:avLst/>
            </a:prstGeom>
            <a:solidFill>
              <a:schemeClr val="bg1">
                <a:lumMod val="85000"/>
                <a:alpha val="24000"/>
              </a:schemeClr>
            </a:solidFill>
            <a:ln>
              <a:solidFill>
                <a:schemeClr val="tx1">
                  <a:alpha val="59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Cloud 6"/>
            <p:cNvSpPr/>
            <p:nvPr/>
          </p:nvSpPr>
          <p:spPr>
            <a:xfrm rot="10800000">
              <a:off x="914400" y="3124200"/>
              <a:ext cx="1905000" cy="1447800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tx1">
                  <a:alpha val="54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Arrow Connector 11"/>
            <p:cNvCxnSpPr>
              <a:stCxn id="7" idx="1"/>
              <a:endCxn id="8" idx="0"/>
            </p:cNvCxnSpPr>
            <p:nvPr/>
          </p:nvCxnSpPr>
          <p:spPr>
            <a:xfrm rot="16200000" flipH="1" flipV="1">
              <a:off x="1467621" y="3105921"/>
              <a:ext cx="379458" cy="419100"/>
            </a:xfrm>
            <a:prstGeom prst="straightConnector1">
              <a:avLst/>
            </a:prstGeom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hape 57"/>
            <p:cNvCxnSpPr>
              <a:stCxn id="8" idx="5"/>
            </p:cNvCxnSpPr>
            <p:nvPr/>
          </p:nvCxnSpPr>
          <p:spPr>
            <a:xfrm rot="16200000" flipH="1">
              <a:off x="1615982" y="3520982"/>
              <a:ext cx="250918" cy="479518"/>
            </a:xfrm>
            <a:prstGeom prst="curvedConnector2">
              <a:avLst/>
            </a:prstGeom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hape 59"/>
            <p:cNvCxnSpPr>
              <a:stCxn id="39" idx="7"/>
            </p:cNvCxnSpPr>
            <p:nvPr/>
          </p:nvCxnSpPr>
          <p:spPr>
            <a:xfrm rot="5400000" flipH="1" flipV="1">
              <a:off x="1615982" y="3771900"/>
              <a:ext cx="250918" cy="479518"/>
            </a:xfrm>
            <a:prstGeom prst="curvedConnector2">
              <a:avLst/>
            </a:prstGeom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>
              <a:stCxn id="38" idx="6"/>
            </p:cNvCxnSpPr>
            <p:nvPr/>
          </p:nvCxnSpPr>
          <p:spPr>
            <a:xfrm>
              <a:off x="1524000" y="3886200"/>
              <a:ext cx="457200" cy="1588"/>
            </a:xfrm>
            <a:prstGeom prst="line">
              <a:avLst/>
            </a:prstGeom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hape 87"/>
            <p:cNvCxnSpPr>
              <a:endCxn id="40" idx="4"/>
            </p:cNvCxnSpPr>
            <p:nvPr/>
          </p:nvCxnSpPr>
          <p:spPr>
            <a:xfrm flipV="1">
              <a:off x="1981200" y="3581400"/>
              <a:ext cx="381000" cy="304800"/>
            </a:xfrm>
            <a:prstGeom prst="curvedConnector2">
              <a:avLst/>
            </a:prstGeom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hape 89"/>
            <p:cNvCxnSpPr>
              <a:endCxn id="41" idx="0"/>
            </p:cNvCxnSpPr>
            <p:nvPr/>
          </p:nvCxnSpPr>
          <p:spPr>
            <a:xfrm>
              <a:off x="1981200" y="3886200"/>
              <a:ext cx="381000" cy="228600"/>
            </a:xfrm>
            <a:prstGeom prst="curvedConnector2">
              <a:avLst/>
            </a:prstGeom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91"/>
            <p:cNvCxnSpPr>
              <a:endCxn id="39" idx="5"/>
            </p:cNvCxnSpPr>
            <p:nvPr/>
          </p:nvCxnSpPr>
          <p:spPr>
            <a:xfrm rot="16200000" flipV="1">
              <a:off x="1425482" y="4321082"/>
              <a:ext cx="327118" cy="174718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Arrow Connector 93"/>
            <p:cNvCxnSpPr>
              <a:stCxn id="7" idx="0"/>
              <a:endCxn id="38" idx="2"/>
            </p:cNvCxnSpPr>
            <p:nvPr/>
          </p:nvCxnSpPr>
          <p:spPr>
            <a:xfrm rot="10800000" flipH="1" flipV="1">
              <a:off x="915986" y="3848100"/>
              <a:ext cx="455613" cy="3810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Arrow Connector 95"/>
            <p:cNvCxnSpPr>
              <a:stCxn id="39" idx="2"/>
            </p:cNvCxnSpPr>
            <p:nvPr/>
          </p:nvCxnSpPr>
          <p:spPr>
            <a:xfrm rot="10800000" flipV="1">
              <a:off x="990600" y="4191000"/>
              <a:ext cx="381000" cy="7620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Arrow Connector 99"/>
            <p:cNvCxnSpPr>
              <a:stCxn id="40" idx="6"/>
            </p:cNvCxnSpPr>
            <p:nvPr/>
          </p:nvCxnSpPr>
          <p:spPr>
            <a:xfrm>
              <a:off x="2438400" y="3505200"/>
              <a:ext cx="304800" cy="1588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Arrow Connector 101"/>
            <p:cNvCxnSpPr>
              <a:stCxn id="41" idx="7"/>
              <a:endCxn id="7" idx="2"/>
            </p:cNvCxnSpPr>
            <p:nvPr/>
          </p:nvCxnSpPr>
          <p:spPr>
            <a:xfrm rot="5400000" flipH="1" flipV="1">
              <a:off x="2470277" y="3793905"/>
              <a:ext cx="289018" cy="397409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Oval 40"/>
            <p:cNvSpPr/>
            <p:nvPr/>
          </p:nvSpPr>
          <p:spPr>
            <a:xfrm>
              <a:off x="2286000" y="4114800"/>
              <a:ext cx="152400" cy="15240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40" name="Oval 39"/>
            <p:cNvSpPr/>
            <p:nvPr/>
          </p:nvSpPr>
          <p:spPr>
            <a:xfrm>
              <a:off x="2286000" y="3429000"/>
              <a:ext cx="152400" cy="15240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1371600" y="3505200"/>
              <a:ext cx="152400" cy="15240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1371600" y="3810000"/>
              <a:ext cx="152400" cy="15240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1371600" y="4114800"/>
              <a:ext cx="152400" cy="15240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174"/>
          <p:cNvGrpSpPr/>
          <p:nvPr/>
        </p:nvGrpSpPr>
        <p:grpSpPr>
          <a:xfrm>
            <a:off x="3776141" y="3562060"/>
            <a:ext cx="5068139" cy="2438400"/>
            <a:chOff x="3776141" y="4114800"/>
            <a:chExt cx="5068139" cy="2438400"/>
          </a:xfrm>
        </p:grpSpPr>
        <p:sp>
          <p:nvSpPr>
            <p:cNvPr id="147" name="Left-Right Arrow 146"/>
            <p:cNvSpPr/>
            <p:nvPr/>
          </p:nvSpPr>
          <p:spPr>
            <a:xfrm rot="1200000">
              <a:off x="3776141" y="4382503"/>
              <a:ext cx="1188720" cy="457200"/>
            </a:xfrm>
            <a:prstGeom prst="leftRightArrow">
              <a:avLst/>
            </a:prstGeom>
            <a:gradFill flip="none" rotWithShape="1">
              <a:gsLst>
                <a:gs pos="0">
                  <a:srgbClr val="FF0000"/>
                </a:gs>
                <a:gs pos="73000">
                  <a:schemeClr val="accent1"/>
                </a:gs>
                <a:gs pos="36000">
                  <a:srgbClr val="FF0000">
                    <a:alpha val="75000"/>
                  </a:srgbClr>
                </a:gs>
              </a:gsLst>
              <a:lin ang="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150"/>
            <p:cNvGrpSpPr/>
            <p:nvPr/>
          </p:nvGrpSpPr>
          <p:grpSpPr>
            <a:xfrm>
              <a:off x="5105400" y="4114800"/>
              <a:ext cx="3738880" cy="2438400"/>
              <a:chOff x="5105400" y="1600200"/>
              <a:chExt cx="3738880" cy="2438400"/>
            </a:xfrm>
          </p:grpSpPr>
          <p:grpSp>
            <p:nvGrpSpPr>
              <p:cNvPr id="10" name="Group 107"/>
              <p:cNvGrpSpPr/>
              <p:nvPr/>
            </p:nvGrpSpPr>
            <p:grpSpPr>
              <a:xfrm>
                <a:off x="5105400" y="1600200"/>
                <a:ext cx="3738880" cy="2438400"/>
                <a:chOff x="76200" y="2743200"/>
                <a:chExt cx="3505200" cy="2286000"/>
              </a:xfrm>
            </p:grpSpPr>
            <p:sp>
              <p:nvSpPr>
                <p:cNvPr id="154" name="Cloud 153"/>
                <p:cNvSpPr/>
                <p:nvPr/>
              </p:nvSpPr>
              <p:spPr>
                <a:xfrm>
                  <a:off x="76200" y="2743200"/>
                  <a:ext cx="3505200" cy="2286000"/>
                </a:xfrm>
                <a:prstGeom prst="cloud">
                  <a:avLst/>
                </a:prstGeom>
                <a:solidFill>
                  <a:schemeClr val="bg1">
                    <a:lumMod val="85000"/>
                    <a:alpha val="24000"/>
                  </a:schemeClr>
                </a:solidFill>
                <a:ln>
                  <a:solidFill>
                    <a:schemeClr val="tx1">
                      <a:alpha val="59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5" name="Cloud 154"/>
                <p:cNvSpPr/>
                <p:nvPr/>
              </p:nvSpPr>
              <p:spPr>
                <a:xfrm rot="10800000">
                  <a:off x="914400" y="3124200"/>
                  <a:ext cx="1905000" cy="1447800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alpha val="54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56" name="Straight Arrow Connector 155"/>
                <p:cNvCxnSpPr>
                  <a:stCxn id="155" idx="1"/>
                  <a:endCxn id="169" idx="0"/>
                </p:cNvCxnSpPr>
                <p:nvPr/>
              </p:nvCxnSpPr>
              <p:spPr>
                <a:xfrm rot="16200000" flipH="1" flipV="1">
                  <a:off x="1467621" y="3105921"/>
                  <a:ext cx="379458" cy="419100"/>
                </a:xfrm>
                <a:prstGeom prst="straightConnector1">
                  <a:avLst/>
                </a:prstGeom>
                <a:ln w="2857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Shape 156"/>
                <p:cNvCxnSpPr>
                  <a:stCxn id="169" idx="5"/>
                </p:cNvCxnSpPr>
                <p:nvPr/>
              </p:nvCxnSpPr>
              <p:spPr>
                <a:xfrm rot="16200000" flipH="1">
                  <a:off x="1615982" y="3520982"/>
                  <a:ext cx="250918" cy="479518"/>
                </a:xfrm>
                <a:prstGeom prst="curvedConnector2">
                  <a:avLst/>
                </a:prstGeom>
                <a:ln w="28575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8" name="Shape 157"/>
                <p:cNvCxnSpPr>
                  <a:stCxn id="171" idx="7"/>
                </p:cNvCxnSpPr>
                <p:nvPr/>
              </p:nvCxnSpPr>
              <p:spPr>
                <a:xfrm rot="5400000" flipH="1" flipV="1">
                  <a:off x="1615982" y="3771900"/>
                  <a:ext cx="250918" cy="479518"/>
                </a:xfrm>
                <a:prstGeom prst="curvedConnector2">
                  <a:avLst/>
                </a:prstGeom>
                <a:ln w="28575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9" name="Straight Connector 158"/>
                <p:cNvCxnSpPr>
                  <a:stCxn id="170" idx="6"/>
                </p:cNvCxnSpPr>
                <p:nvPr/>
              </p:nvCxnSpPr>
              <p:spPr>
                <a:xfrm>
                  <a:off x="1524000" y="3886200"/>
                  <a:ext cx="457200" cy="1588"/>
                </a:xfrm>
                <a:prstGeom prst="line">
                  <a:avLst/>
                </a:prstGeom>
                <a:ln w="28575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0" name="Shape 159"/>
                <p:cNvCxnSpPr>
                  <a:endCxn id="168" idx="4"/>
                </p:cNvCxnSpPr>
                <p:nvPr/>
              </p:nvCxnSpPr>
              <p:spPr>
                <a:xfrm flipV="1">
                  <a:off x="1981200" y="3581400"/>
                  <a:ext cx="381000" cy="304800"/>
                </a:xfrm>
                <a:prstGeom prst="curvedConnector2">
                  <a:avLst/>
                </a:prstGeom>
                <a:ln w="28575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1" name="Shape 160"/>
                <p:cNvCxnSpPr>
                  <a:endCxn id="167" idx="0"/>
                </p:cNvCxnSpPr>
                <p:nvPr/>
              </p:nvCxnSpPr>
              <p:spPr>
                <a:xfrm>
                  <a:off x="1981200" y="3886200"/>
                  <a:ext cx="381000" cy="228600"/>
                </a:xfrm>
                <a:prstGeom prst="curvedConnector2">
                  <a:avLst/>
                </a:prstGeom>
                <a:ln w="28575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2" name="Straight Arrow Connector 161"/>
                <p:cNvCxnSpPr>
                  <a:endCxn id="171" idx="5"/>
                </p:cNvCxnSpPr>
                <p:nvPr/>
              </p:nvCxnSpPr>
              <p:spPr>
                <a:xfrm rot="16200000" flipV="1">
                  <a:off x="1425482" y="4321082"/>
                  <a:ext cx="327118" cy="174718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tailEnd type="triangl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3" name="Straight Arrow Connector 162"/>
                <p:cNvCxnSpPr>
                  <a:stCxn id="155" idx="0"/>
                  <a:endCxn id="170" idx="2"/>
                </p:cNvCxnSpPr>
                <p:nvPr/>
              </p:nvCxnSpPr>
              <p:spPr>
                <a:xfrm rot="10800000" flipH="1" flipV="1">
                  <a:off x="915986" y="3848100"/>
                  <a:ext cx="455613" cy="38100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tailEnd type="triangl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4" name="Straight Arrow Connector 163"/>
                <p:cNvCxnSpPr>
                  <a:stCxn id="171" idx="2"/>
                </p:cNvCxnSpPr>
                <p:nvPr/>
              </p:nvCxnSpPr>
              <p:spPr>
                <a:xfrm rot="10800000" flipV="1">
                  <a:off x="990600" y="4191000"/>
                  <a:ext cx="381000" cy="76200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tailEnd type="triangl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5" name="Straight Arrow Connector 164"/>
                <p:cNvCxnSpPr>
                  <a:stCxn id="168" idx="6"/>
                </p:cNvCxnSpPr>
                <p:nvPr/>
              </p:nvCxnSpPr>
              <p:spPr>
                <a:xfrm>
                  <a:off x="2438400" y="3505200"/>
                  <a:ext cx="304800" cy="1588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tailEnd type="triangl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6" name="Straight Arrow Connector 165"/>
                <p:cNvCxnSpPr>
                  <a:stCxn id="167" idx="7"/>
                  <a:endCxn id="155" idx="2"/>
                </p:cNvCxnSpPr>
                <p:nvPr/>
              </p:nvCxnSpPr>
              <p:spPr>
                <a:xfrm rot="5400000" flipH="1" flipV="1">
                  <a:off x="2470277" y="3793905"/>
                  <a:ext cx="289018" cy="397409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tailEnd type="triangl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7" name="Oval 166"/>
                <p:cNvSpPr/>
                <p:nvPr/>
              </p:nvSpPr>
              <p:spPr>
                <a:xfrm>
                  <a:off x="2286000" y="4114800"/>
                  <a:ext cx="152400" cy="152400"/>
                </a:xfrm>
                <a:prstGeom prst="ellipse">
                  <a:avLst/>
                </a:prstGeom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 dirty="0"/>
                </a:p>
              </p:txBody>
            </p:sp>
            <p:sp>
              <p:nvSpPr>
                <p:cNvPr id="168" name="Oval 167"/>
                <p:cNvSpPr/>
                <p:nvPr/>
              </p:nvSpPr>
              <p:spPr>
                <a:xfrm>
                  <a:off x="2286000" y="3429000"/>
                  <a:ext cx="152400" cy="152400"/>
                </a:xfrm>
                <a:prstGeom prst="ellipse">
                  <a:avLst/>
                </a:prstGeom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9" name="Oval 168"/>
                <p:cNvSpPr/>
                <p:nvPr/>
              </p:nvSpPr>
              <p:spPr>
                <a:xfrm>
                  <a:off x="1371600" y="3505200"/>
                  <a:ext cx="152400" cy="152400"/>
                </a:xfrm>
                <a:prstGeom prst="ellipse">
                  <a:avLst/>
                </a:prstGeom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0" name="Oval 169"/>
                <p:cNvSpPr/>
                <p:nvPr/>
              </p:nvSpPr>
              <p:spPr>
                <a:xfrm>
                  <a:off x="1371600" y="3810000"/>
                  <a:ext cx="152400" cy="152400"/>
                </a:xfrm>
                <a:prstGeom prst="ellipse">
                  <a:avLst/>
                </a:prstGeom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1" name="Oval 170"/>
                <p:cNvSpPr/>
                <p:nvPr/>
              </p:nvSpPr>
              <p:spPr>
                <a:xfrm>
                  <a:off x="1371600" y="4114800"/>
                  <a:ext cx="152400" cy="152400"/>
                </a:xfrm>
                <a:prstGeom prst="ellipse">
                  <a:avLst/>
                </a:prstGeom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53" name="Rounded Rectangle 152"/>
              <p:cNvSpPr/>
              <p:nvPr/>
            </p:nvSpPr>
            <p:spPr>
              <a:xfrm>
                <a:off x="6781800" y="2514600"/>
                <a:ext cx="609600" cy="609600"/>
              </a:xfrm>
              <a:prstGeom prst="roundRect">
                <a:avLst/>
              </a:prstGeom>
              <a:ln w="1905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700" dirty="0" smtClean="0"/>
                  <a:t>U.B.</a:t>
                </a:r>
                <a:endParaRPr lang="en-US" sz="1700" dirty="0"/>
              </a:p>
            </p:txBody>
          </p:sp>
        </p:grpSp>
        <p:pic>
          <p:nvPicPr>
            <p:cNvPr id="172" name="Picture 171" descr="latex-image-1.pd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200000">
              <a:off x="4329320" y="4141507"/>
              <a:ext cx="203200" cy="266700"/>
            </a:xfrm>
            <a:prstGeom prst="rect">
              <a:avLst/>
            </a:prstGeom>
          </p:spPr>
        </p:pic>
      </p:grpSp>
      <p:sp>
        <p:nvSpPr>
          <p:cNvPr id="24" name="Left-Right Arrow 23"/>
          <p:cNvSpPr/>
          <p:nvPr/>
        </p:nvSpPr>
        <p:spPr>
          <a:xfrm rot="20400000">
            <a:off x="3775817" y="2218529"/>
            <a:ext cx="1188720" cy="457200"/>
          </a:xfrm>
          <a:prstGeom prst="leftRightArrow">
            <a:avLst/>
          </a:prstGeom>
          <a:gradFill flip="none" rotWithShape="1">
            <a:gsLst>
              <a:gs pos="0">
                <a:srgbClr val="FF0000"/>
              </a:gs>
              <a:gs pos="73000">
                <a:schemeClr val="accent1"/>
              </a:gs>
              <a:gs pos="36000">
                <a:srgbClr val="FF0000">
                  <a:alpha val="75000"/>
                </a:srgbClr>
              </a:gs>
            </a:gsLst>
            <a:lin ang="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49"/>
          <p:cNvGrpSpPr/>
          <p:nvPr/>
        </p:nvGrpSpPr>
        <p:grpSpPr>
          <a:xfrm>
            <a:off x="5105400" y="1123660"/>
            <a:ext cx="3738880" cy="2438400"/>
            <a:chOff x="5105400" y="1600200"/>
            <a:chExt cx="3738880" cy="2438400"/>
          </a:xfrm>
        </p:grpSpPr>
        <p:grpSp>
          <p:nvGrpSpPr>
            <p:cNvPr id="14" name="Group 107"/>
            <p:cNvGrpSpPr/>
            <p:nvPr/>
          </p:nvGrpSpPr>
          <p:grpSpPr>
            <a:xfrm>
              <a:off x="5105400" y="1600200"/>
              <a:ext cx="3738880" cy="2438400"/>
              <a:chOff x="76200" y="2743200"/>
              <a:chExt cx="3505200" cy="2286000"/>
            </a:xfrm>
          </p:grpSpPr>
          <p:sp>
            <p:nvSpPr>
              <p:cNvPr id="109" name="Cloud 108"/>
              <p:cNvSpPr/>
              <p:nvPr/>
            </p:nvSpPr>
            <p:spPr>
              <a:xfrm>
                <a:off x="76200" y="2743200"/>
                <a:ext cx="3505200" cy="2286000"/>
              </a:xfrm>
              <a:prstGeom prst="cloud">
                <a:avLst/>
              </a:prstGeom>
              <a:solidFill>
                <a:schemeClr val="bg1">
                  <a:lumMod val="85000"/>
                  <a:alpha val="24000"/>
                </a:schemeClr>
              </a:solidFill>
              <a:ln>
                <a:solidFill>
                  <a:schemeClr val="tx1">
                    <a:alpha val="59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Cloud 109"/>
              <p:cNvSpPr/>
              <p:nvPr/>
            </p:nvSpPr>
            <p:spPr>
              <a:xfrm rot="10800000">
                <a:off x="914400" y="3124200"/>
                <a:ext cx="1905000" cy="1447800"/>
              </a:xfrm>
              <a:prstGeom prst="cloud">
                <a:avLst/>
              </a:prstGeom>
              <a:solidFill>
                <a:schemeClr val="bg1"/>
              </a:solidFill>
              <a:ln>
                <a:solidFill>
                  <a:schemeClr val="tx1">
                    <a:alpha val="54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1" name="Straight Arrow Connector 110"/>
              <p:cNvCxnSpPr>
                <a:stCxn id="110" idx="1"/>
                <a:endCxn id="124" idx="0"/>
              </p:cNvCxnSpPr>
              <p:nvPr/>
            </p:nvCxnSpPr>
            <p:spPr>
              <a:xfrm rot="16200000" flipH="1" flipV="1">
                <a:off x="1467621" y="3105921"/>
                <a:ext cx="379458" cy="419100"/>
              </a:xfrm>
              <a:prstGeom prst="straightConnector1">
                <a:avLst/>
              </a:prstGeom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hape 111"/>
              <p:cNvCxnSpPr>
                <a:stCxn id="124" idx="5"/>
              </p:cNvCxnSpPr>
              <p:nvPr/>
            </p:nvCxnSpPr>
            <p:spPr>
              <a:xfrm rot="16200000" flipH="1">
                <a:off x="1615982" y="3520982"/>
                <a:ext cx="250918" cy="479518"/>
              </a:xfrm>
              <a:prstGeom prst="curvedConnector2">
                <a:avLst/>
              </a:prstGeom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hape 112"/>
              <p:cNvCxnSpPr>
                <a:stCxn id="126" idx="7"/>
              </p:cNvCxnSpPr>
              <p:nvPr/>
            </p:nvCxnSpPr>
            <p:spPr>
              <a:xfrm rot="5400000" flipH="1" flipV="1">
                <a:off x="1615982" y="3771900"/>
                <a:ext cx="250918" cy="479518"/>
              </a:xfrm>
              <a:prstGeom prst="curvedConnector2">
                <a:avLst/>
              </a:prstGeom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Connector 113"/>
              <p:cNvCxnSpPr>
                <a:stCxn id="125" idx="6"/>
              </p:cNvCxnSpPr>
              <p:nvPr/>
            </p:nvCxnSpPr>
            <p:spPr>
              <a:xfrm>
                <a:off x="1524000" y="3886200"/>
                <a:ext cx="457200" cy="1588"/>
              </a:xfrm>
              <a:prstGeom prst="line">
                <a:avLst/>
              </a:prstGeom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hape 114"/>
              <p:cNvCxnSpPr>
                <a:endCxn id="123" idx="4"/>
              </p:cNvCxnSpPr>
              <p:nvPr/>
            </p:nvCxnSpPr>
            <p:spPr>
              <a:xfrm flipV="1">
                <a:off x="1981200" y="3581400"/>
                <a:ext cx="381000" cy="304800"/>
              </a:xfrm>
              <a:prstGeom prst="curvedConnector2">
                <a:avLst/>
              </a:prstGeom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hape 115"/>
              <p:cNvCxnSpPr>
                <a:endCxn id="122" idx="0"/>
              </p:cNvCxnSpPr>
              <p:nvPr/>
            </p:nvCxnSpPr>
            <p:spPr>
              <a:xfrm>
                <a:off x="1981200" y="3886200"/>
                <a:ext cx="381000" cy="228600"/>
              </a:xfrm>
              <a:prstGeom prst="curvedConnector2">
                <a:avLst/>
              </a:prstGeom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Arrow Connector 116"/>
              <p:cNvCxnSpPr>
                <a:endCxn id="126" idx="5"/>
              </p:cNvCxnSpPr>
              <p:nvPr/>
            </p:nvCxnSpPr>
            <p:spPr>
              <a:xfrm rot="16200000" flipV="1">
                <a:off x="1425482" y="4321082"/>
                <a:ext cx="327118" cy="174718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Arrow Connector 117"/>
              <p:cNvCxnSpPr>
                <a:stCxn id="110" idx="0"/>
                <a:endCxn id="125" idx="2"/>
              </p:cNvCxnSpPr>
              <p:nvPr/>
            </p:nvCxnSpPr>
            <p:spPr>
              <a:xfrm rot="10800000" flipH="1" flipV="1">
                <a:off x="915986" y="3848100"/>
                <a:ext cx="455613" cy="3810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Arrow Connector 118"/>
              <p:cNvCxnSpPr>
                <a:stCxn id="126" idx="2"/>
              </p:cNvCxnSpPr>
              <p:nvPr/>
            </p:nvCxnSpPr>
            <p:spPr>
              <a:xfrm rot="10800000" flipV="1">
                <a:off x="990600" y="4191000"/>
                <a:ext cx="381000" cy="7620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Arrow Connector 119"/>
              <p:cNvCxnSpPr>
                <a:stCxn id="123" idx="6"/>
              </p:cNvCxnSpPr>
              <p:nvPr/>
            </p:nvCxnSpPr>
            <p:spPr>
              <a:xfrm>
                <a:off x="2438400" y="3505200"/>
                <a:ext cx="304800" cy="1588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Arrow Connector 120"/>
              <p:cNvCxnSpPr>
                <a:stCxn id="122" idx="7"/>
                <a:endCxn id="110" idx="2"/>
              </p:cNvCxnSpPr>
              <p:nvPr/>
            </p:nvCxnSpPr>
            <p:spPr>
              <a:xfrm rot="5400000" flipH="1" flipV="1">
                <a:off x="2470277" y="3793905"/>
                <a:ext cx="289018" cy="397409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2" name="Oval 121"/>
              <p:cNvSpPr/>
              <p:nvPr/>
            </p:nvSpPr>
            <p:spPr>
              <a:xfrm>
                <a:off x="2286000" y="4114800"/>
                <a:ext cx="152400" cy="152400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/>
              </a:p>
            </p:txBody>
          </p:sp>
          <p:sp>
            <p:nvSpPr>
              <p:cNvPr id="123" name="Oval 122"/>
              <p:cNvSpPr/>
              <p:nvPr/>
            </p:nvSpPr>
            <p:spPr>
              <a:xfrm>
                <a:off x="2286000" y="3429000"/>
                <a:ext cx="152400" cy="152400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Oval 123"/>
              <p:cNvSpPr/>
              <p:nvPr/>
            </p:nvSpPr>
            <p:spPr>
              <a:xfrm>
                <a:off x="1371600" y="3505200"/>
                <a:ext cx="152400" cy="152400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Oval 124"/>
              <p:cNvSpPr/>
              <p:nvPr/>
            </p:nvSpPr>
            <p:spPr>
              <a:xfrm>
                <a:off x="1371600" y="3810000"/>
                <a:ext cx="152400" cy="152400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Oval 125"/>
              <p:cNvSpPr/>
              <p:nvPr/>
            </p:nvSpPr>
            <p:spPr>
              <a:xfrm>
                <a:off x="1371600" y="4114800"/>
                <a:ext cx="152400" cy="152400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8" name="Rounded Rectangle 147"/>
            <p:cNvSpPr/>
            <p:nvPr/>
          </p:nvSpPr>
          <p:spPr>
            <a:xfrm>
              <a:off x="6781800" y="2514600"/>
              <a:ext cx="609600" cy="609600"/>
            </a:xfrm>
            <a:prstGeom prst="roundRect">
              <a:avLst/>
            </a:prstGeom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700" dirty="0" smtClean="0"/>
                <a:t>L.B.</a:t>
              </a:r>
              <a:endParaRPr lang="en-US" sz="1700" dirty="0"/>
            </a:p>
          </p:txBody>
        </p:sp>
      </p:grpSp>
      <p:pic>
        <p:nvPicPr>
          <p:cNvPr id="173" name="Picture 172" descr="latex-image-1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400000">
            <a:off x="4154282" y="1988568"/>
            <a:ext cx="203200" cy="266700"/>
          </a:xfrm>
          <a:prstGeom prst="rect">
            <a:avLst/>
          </a:prstGeom>
        </p:spPr>
      </p:pic>
      <p:sp>
        <p:nvSpPr>
          <p:cNvPr id="176" name="TextBox 175"/>
          <p:cNvSpPr txBox="1"/>
          <p:nvPr/>
        </p:nvSpPr>
        <p:spPr>
          <a:xfrm>
            <a:off x="0" y="4351395"/>
            <a:ext cx="4267200" cy="12003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>
                <a:latin typeface="+mn-lt"/>
              </a:rPr>
              <a:t>Achievable region changes if transmitting and/or receiving nodes are allowed to cooperate</a:t>
            </a:r>
          </a:p>
          <a:p>
            <a:pPr>
              <a:buFont typeface="Arial"/>
              <a:buChar char="•"/>
            </a:pPr>
            <a:r>
              <a:rPr lang="en-US" dirty="0" smtClean="0">
                <a:latin typeface="+mn-lt"/>
              </a:rPr>
              <a:t>Feedback can increase capacity.</a:t>
            </a:r>
            <a:endParaRPr lang="en-US" dirty="0"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38667" y="5515652"/>
            <a:ext cx="462038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1000" dirty="0" err="1"/>
              <a:t>Kötter</a:t>
            </a:r>
            <a:r>
              <a:rPr lang="en-US" sz="1000" dirty="0"/>
              <a:t>, </a:t>
            </a:r>
            <a:r>
              <a:rPr lang="en-US" sz="1000" dirty="0" err="1"/>
              <a:t>Effros</a:t>
            </a:r>
            <a:r>
              <a:rPr lang="en-US" sz="1000" dirty="0" smtClean="0"/>
              <a:t>, </a:t>
            </a:r>
            <a:r>
              <a:rPr lang="en-US" sz="1000" dirty="0"/>
              <a:t>M.</a:t>
            </a:r>
            <a:r>
              <a:rPr lang="en-US" sz="1000" dirty="0" smtClean="0"/>
              <a:t>, </a:t>
            </a:r>
            <a:r>
              <a:rPr lang="en-US" sz="1000" dirty="0"/>
              <a:t>“A Theory of Network Equivalence -- Part II:  </a:t>
            </a:r>
            <a:r>
              <a:rPr lang="en-US" sz="1000" dirty="0" err="1"/>
              <a:t>Multiterminal</a:t>
            </a:r>
            <a:r>
              <a:rPr lang="en-US" sz="1000" dirty="0"/>
              <a:t> Channels”, accepted </a:t>
            </a:r>
            <a:r>
              <a:rPr lang="en-US" sz="1000" dirty="0" smtClean="0"/>
              <a:t>to, </a:t>
            </a:r>
            <a:r>
              <a:rPr lang="en-US" sz="1000" i="1" dirty="0"/>
              <a:t>IEEE Trans. Info. </a:t>
            </a:r>
            <a:r>
              <a:rPr lang="en-US" sz="1000" i="1" dirty="0" smtClean="0"/>
              <a:t>Theory</a:t>
            </a:r>
          </a:p>
          <a:p>
            <a:pPr marL="0" lvl="1"/>
            <a:r>
              <a:rPr lang="en-US" sz="1000" dirty="0" smtClean="0"/>
              <a:t>Dana</a:t>
            </a:r>
            <a:r>
              <a:rPr lang="en-US" sz="1000" dirty="0"/>
              <a:t>, </a:t>
            </a:r>
            <a:r>
              <a:rPr lang="en-US" sz="1000" dirty="0" err="1"/>
              <a:t>Gowaikar</a:t>
            </a:r>
            <a:r>
              <a:rPr lang="en-US" sz="1000" dirty="0" smtClean="0"/>
              <a:t>, </a:t>
            </a:r>
            <a:r>
              <a:rPr lang="en-US" sz="1000" dirty="0" err="1" smtClean="0"/>
              <a:t>Hassibi</a:t>
            </a:r>
            <a:r>
              <a:rPr lang="en-US" sz="1000" dirty="0" smtClean="0"/>
              <a:t>, </a:t>
            </a:r>
            <a:r>
              <a:rPr lang="en-US" sz="1000" dirty="0" err="1" smtClean="0"/>
              <a:t>Effros</a:t>
            </a:r>
            <a:r>
              <a:rPr lang="en-US" sz="1000" dirty="0"/>
              <a:t>, M.</a:t>
            </a:r>
            <a:r>
              <a:rPr lang="en-US" sz="1000" dirty="0" smtClean="0"/>
              <a:t>, “</a:t>
            </a:r>
            <a:r>
              <a:rPr lang="en-US" sz="1000" dirty="0"/>
              <a:t>Should we Break a Wireless Network into </a:t>
            </a:r>
            <a:r>
              <a:rPr lang="en-US" sz="1000" dirty="0" err="1"/>
              <a:t>Subnetworks</a:t>
            </a:r>
            <a:r>
              <a:rPr lang="en-US" sz="1000" dirty="0"/>
              <a:t>?” </a:t>
            </a:r>
            <a:r>
              <a:rPr lang="en-US" sz="1000" i="1" dirty="0" err="1" smtClean="0"/>
              <a:t>Allerton</a:t>
            </a:r>
            <a:r>
              <a:rPr lang="en-US" sz="1000" dirty="0"/>
              <a:t> </a:t>
            </a:r>
            <a:r>
              <a:rPr lang="en-US" sz="1000" i="1" dirty="0" smtClean="0"/>
              <a:t>2003. </a:t>
            </a:r>
            <a:endParaRPr lang="en-US" sz="1000" i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92743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Rounded Rectangle 106"/>
          <p:cNvSpPr/>
          <p:nvPr/>
        </p:nvSpPr>
        <p:spPr>
          <a:xfrm>
            <a:off x="296332" y="5603724"/>
            <a:ext cx="4553857" cy="609600"/>
          </a:xfrm>
          <a:prstGeom prst="roundRect">
            <a:avLst/>
          </a:prstGeom>
          <a:solidFill>
            <a:schemeClr val="accent5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0075"/>
            <a:ext cx="9144000" cy="638175"/>
          </a:xfrm>
        </p:spPr>
        <p:txBody>
          <a:bodyPr/>
          <a:lstStyle/>
          <a:p>
            <a:r>
              <a:rPr lang="en-US" sz="2700" dirty="0" smtClean="0"/>
              <a:t>Example: Two User Gaussian MAC</a:t>
            </a:r>
            <a:endParaRPr lang="en-US" sz="2700" dirty="0"/>
          </a:p>
        </p:txBody>
      </p:sp>
      <p:sp>
        <p:nvSpPr>
          <p:cNvPr id="149" name="Rounded Rectangle 148"/>
          <p:cNvSpPr/>
          <p:nvPr/>
        </p:nvSpPr>
        <p:spPr>
          <a:xfrm>
            <a:off x="3352800" y="1143000"/>
            <a:ext cx="2438400" cy="2743200"/>
          </a:xfrm>
          <a:prstGeom prst="roundRect">
            <a:avLst/>
          </a:prstGeom>
          <a:solidFill>
            <a:schemeClr val="bg2">
              <a:lumMod val="40000"/>
              <a:lumOff val="60000"/>
              <a:alpha val="25000"/>
            </a:schemeClr>
          </a:solidFill>
          <a:ln w="222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66"/>
          <p:cNvGrpSpPr/>
          <p:nvPr/>
        </p:nvGrpSpPr>
        <p:grpSpPr>
          <a:xfrm>
            <a:off x="3489325" y="1295400"/>
            <a:ext cx="2165350" cy="2438400"/>
            <a:chOff x="4857750" y="2011363"/>
            <a:chExt cx="2165350" cy="2438400"/>
          </a:xfrm>
        </p:grpSpPr>
        <p:cxnSp>
          <p:nvCxnSpPr>
            <p:cNvPr id="5" name="Straight Arrow Connector 4"/>
            <p:cNvCxnSpPr>
              <a:stCxn id="9" idx="5"/>
              <a:endCxn id="12" idx="1"/>
            </p:cNvCxnSpPr>
            <p:nvPr/>
          </p:nvCxnSpPr>
          <p:spPr>
            <a:xfrm rot="5400000" flipH="1" flipV="1">
              <a:off x="5381506" y="2649047"/>
              <a:ext cx="447116" cy="55353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>
              <a:stCxn id="11" idx="7"/>
              <a:endCxn id="12" idx="3"/>
            </p:cNvCxnSpPr>
            <p:nvPr/>
          </p:nvCxnSpPr>
          <p:spPr>
            <a:xfrm rot="16200000" flipH="1">
              <a:off x="5416752" y="2115647"/>
              <a:ext cx="376624" cy="55353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>
              <a:stCxn id="12" idx="6"/>
              <a:endCxn id="13" idx="2"/>
            </p:cNvCxnSpPr>
            <p:nvPr/>
          </p:nvCxnSpPr>
          <p:spPr>
            <a:xfrm flipV="1">
              <a:off x="6028528" y="2640061"/>
              <a:ext cx="581402" cy="1427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10"/>
            <p:cNvSpPr/>
            <p:nvPr/>
          </p:nvSpPr>
          <p:spPr>
            <a:xfrm flipV="1">
              <a:off x="5181600" y="3124200"/>
              <a:ext cx="171869" cy="17187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2"/>
            <p:cNvSpPr/>
            <p:nvPr/>
          </p:nvSpPr>
          <p:spPr>
            <a:xfrm flipV="1">
              <a:off x="5181600" y="2057400"/>
              <a:ext cx="171869" cy="17187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2"/>
            <p:cNvSpPr/>
            <p:nvPr/>
          </p:nvSpPr>
          <p:spPr>
            <a:xfrm flipV="1">
              <a:off x="5856659" y="2555554"/>
              <a:ext cx="171869" cy="171870"/>
            </a:xfrm>
            <a:prstGeom prst="ellipse">
              <a:avLst/>
            </a:prstGeom>
            <a:solidFill>
              <a:schemeClr val="bg1">
                <a:alpha val="25000"/>
              </a:schemeClr>
            </a:solidFill>
            <a:ln w="12700" cap="flat" cmpd="sng" algn="ctr">
              <a:solidFill>
                <a:schemeClr val="accent4">
                  <a:shade val="95000"/>
                  <a:satMod val="10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 flipV="1">
              <a:off x="6609931" y="2555554"/>
              <a:ext cx="171869" cy="171870"/>
            </a:xfrm>
            <a:prstGeom prst="ellipse">
              <a:avLst/>
            </a:prstGeom>
            <a:solidFill>
              <a:schemeClr val="tx1"/>
            </a:solidFill>
            <a:ln w="34925" cap="flat" cmpd="sng" algn="ctr">
              <a:solidFill>
                <a:schemeClr val="accent4">
                  <a:shade val="95000"/>
                  <a:satMod val="10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Connector 14"/>
            <p:cNvCxnSpPr>
              <a:stCxn id="12" idx="4"/>
              <a:endCxn id="12" idx="0"/>
            </p:cNvCxnSpPr>
            <p:nvPr/>
          </p:nvCxnSpPr>
          <p:spPr>
            <a:xfrm rot="16200000" flipH="1">
              <a:off x="5856659" y="2641489"/>
              <a:ext cx="171870" cy="1588"/>
            </a:xfrm>
            <a:prstGeom prst="line">
              <a:avLst/>
            </a:prstGeom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12" idx="2"/>
              <a:endCxn id="12" idx="6"/>
            </p:cNvCxnSpPr>
            <p:nvPr/>
          </p:nvCxnSpPr>
          <p:spPr>
            <a:xfrm rot="10800000" flipH="1">
              <a:off x="5856658" y="2641489"/>
              <a:ext cx="171869" cy="1588"/>
            </a:xfrm>
            <a:prstGeom prst="line">
              <a:avLst/>
            </a:prstGeom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endCxn id="12" idx="4"/>
            </p:cNvCxnSpPr>
            <p:nvPr/>
          </p:nvCxnSpPr>
          <p:spPr>
            <a:xfrm rot="5400000">
              <a:off x="5770220" y="2382174"/>
              <a:ext cx="345754" cy="1006"/>
            </a:xfrm>
            <a:prstGeom prst="straightConnector1">
              <a:avLst/>
            </a:prstGeom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6" name="Picture 25" descr="latex-image-1.pd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857750" y="2011363"/>
              <a:ext cx="241300" cy="177800"/>
            </a:xfrm>
            <a:prstGeom prst="rect">
              <a:avLst/>
            </a:prstGeom>
          </p:spPr>
        </p:pic>
        <p:pic>
          <p:nvPicPr>
            <p:cNvPr id="27" name="Picture 26" descr="latex-image-1.pd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84738" y="3170238"/>
              <a:ext cx="254000" cy="177800"/>
            </a:xfrm>
            <a:prstGeom prst="rect">
              <a:avLst/>
            </a:prstGeom>
          </p:spPr>
        </p:pic>
        <p:pic>
          <p:nvPicPr>
            <p:cNvPr id="28" name="Picture 27" descr="latex-image-1.pd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858000" y="2514600"/>
              <a:ext cx="165100" cy="152400"/>
            </a:xfrm>
            <a:prstGeom prst="rect">
              <a:avLst/>
            </a:prstGeom>
          </p:spPr>
        </p:pic>
        <p:pic>
          <p:nvPicPr>
            <p:cNvPr id="29" name="Picture 28" descr="latex-image-1.pdf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507038" y="2095500"/>
              <a:ext cx="177800" cy="127000"/>
            </a:xfrm>
            <a:prstGeom prst="rect">
              <a:avLst/>
            </a:prstGeom>
          </p:spPr>
        </p:pic>
        <p:pic>
          <p:nvPicPr>
            <p:cNvPr id="30" name="Picture 29" descr="latex-image-1.pdf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532438" y="3035300"/>
              <a:ext cx="177800" cy="127000"/>
            </a:xfrm>
            <a:prstGeom prst="rect">
              <a:avLst/>
            </a:prstGeom>
          </p:spPr>
        </p:pic>
        <p:pic>
          <p:nvPicPr>
            <p:cNvPr id="31" name="Picture 30" descr="latex-image-1.pdf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873750" y="2014538"/>
              <a:ext cx="190500" cy="152400"/>
            </a:xfrm>
            <a:prstGeom prst="rect">
              <a:avLst/>
            </a:prstGeom>
          </p:spPr>
        </p:pic>
        <p:pic>
          <p:nvPicPr>
            <p:cNvPr id="34" name="Picture 33" descr="latex-image-1.pdf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953000" y="3586163"/>
              <a:ext cx="2032000" cy="863600"/>
            </a:xfrm>
            <a:prstGeom prst="rect">
              <a:avLst/>
            </a:prstGeom>
          </p:spPr>
        </p:pic>
      </p:grpSp>
      <p:grpSp>
        <p:nvGrpSpPr>
          <p:cNvPr id="6" name="Group 5"/>
          <p:cNvGrpSpPr/>
          <p:nvPr/>
        </p:nvGrpSpPr>
        <p:grpSpPr>
          <a:xfrm>
            <a:off x="228600" y="1447800"/>
            <a:ext cx="2057400" cy="609600"/>
            <a:chOff x="228600" y="1447800"/>
            <a:chExt cx="2057400" cy="609600"/>
          </a:xfrm>
        </p:grpSpPr>
        <p:sp>
          <p:nvSpPr>
            <p:cNvPr id="158" name="Rounded Rectangle 157"/>
            <p:cNvSpPr/>
            <p:nvPr/>
          </p:nvSpPr>
          <p:spPr>
            <a:xfrm>
              <a:off x="228600" y="1447800"/>
              <a:ext cx="2057400" cy="609600"/>
            </a:xfrm>
            <a:prstGeom prst="roundRect">
              <a:avLst/>
            </a:prstGeom>
            <a:solidFill>
              <a:schemeClr val="accent5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0" name="Picture 139" descr="latex-image-1.pdf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81000" y="1524000"/>
              <a:ext cx="1714500" cy="419100"/>
            </a:xfrm>
            <a:prstGeom prst="rect">
              <a:avLst/>
            </a:prstGeom>
          </p:spPr>
        </p:pic>
      </p:grpSp>
      <p:sp>
        <p:nvSpPr>
          <p:cNvPr id="154" name="Rounded Rectangle 153"/>
          <p:cNvSpPr/>
          <p:nvPr/>
        </p:nvSpPr>
        <p:spPr>
          <a:xfrm>
            <a:off x="152400" y="2286000"/>
            <a:ext cx="2590800" cy="2667000"/>
          </a:xfrm>
          <a:prstGeom prst="roundRect">
            <a:avLst/>
          </a:prstGeom>
          <a:solidFill>
            <a:schemeClr val="accent1"/>
          </a:solidFill>
          <a:ln w="25400" cap="flat" cmpd="sng" algn="ctr">
            <a:solidFill>
              <a:srgbClr val="1F497D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" name="Picture 101" descr="latex-image-1.pdf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7200" y="3886200"/>
            <a:ext cx="2044700" cy="825500"/>
          </a:xfrm>
          <a:prstGeom prst="rect">
            <a:avLst/>
          </a:prstGeom>
        </p:spPr>
      </p:pic>
      <p:cxnSp>
        <p:nvCxnSpPr>
          <p:cNvPr id="121" name="Straight Arrow Connector 120"/>
          <p:cNvCxnSpPr>
            <a:stCxn id="124" idx="5"/>
            <a:endCxn id="126" idx="1"/>
          </p:cNvCxnSpPr>
          <p:nvPr/>
        </p:nvCxnSpPr>
        <p:spPr>
          <a:xfrm rot="5400000" flipH="1" flipV="1">
            <a:off x="904756" y="3111009"/>
            <a:ext cx="447116" cy="55353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/>
          <p:cNvCxnSpPr>
            <a:stCxn id="125" idx="7"/>
            <a:endCxn id="126" idx="3"/>
          </p:cNvCxnSpPr>
          <p:nvPr/>
        </p:nvCxnSpPr>
        <p:spPr>
          <a:xfrm rot="16200000" flipH="1">
            <a:off x="940002" y="2577609"/>
            <a:ext cx="376624" cy="55353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/>
          <p:cNvCxnSpPr>
            <a:stCxn id="126" idx="6"/>
            <a:endCxn id="127" idx="2"/>
          </p:cNvCxnSpPr>
          <p:nvPr/>
        </p:nvCxnSpPr>
        <p:spPr>
          <a:xfrm flipV="1">
            <a:off x="1551778" y="3102023"/>
            <a:ext cx="581402" cy="14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4" name="Oval 10"/>
          <p:cNvSpPr/>
          <p:nvPr/>
        </p:nvSpPr>
        <p:spPr>
          <a:xfrm flipV="1">
            <a:off x="704850" y="3586162"/>
            <a:ext cx="171869" cy="171870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"/>
          <p:cNvSpPr/>
          <p:nvPr/>
        </p:nvSpPr>
        <p:spPr>
          <a:xfrm flipV="1">
            <a:off x="704850" y="2519362"/>
            <a:ext cx="171869" cy="171870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"/>
          <p:cNvSpPr/>
          <p:nvPr/>
        </p:nvSpPr>
        <p:spPr>
          <a:xfrm flipV="1">
            <a:off x="1379909" y="3017516"/>
            <a:ext cx="171869" cy="171870"/>
          </a:xfrm>
          <a:prstGeom prst="ellipse">
            <a:avLst/>
          </a:prstGeom>
          <a:solidFill>
            <a:schemeClr val="bg1"/>
          </a:solidFill>
          <a:ln w="34925" cap="flat" cmpd="sng" algn="ctr">
            <a:solidFill>
              <a:schemeClr val="accent4">
                <a:shade val="95000"/>
                <a:satMod val="10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/>
          <p:nvPr/>
        </p:nvSpPr>
        <p:spPr>
          <a:xfrm flipV="1">
            <a:off x="2133181" y="3017516"/>
            <a:ext cx="171869" cy="171870"/>
          </a:xfrm>
          <a:prstGeom prst="ellipse">
            <a:avLst/>
          </a:prstGeom>
          <a:solidFill>
            <a:schemeClr val="tx1"/>
          </a:solidFill>
          <a:ln w="34925" cap="flat" cmpd="sng" algn="ctr">
            <a:solidFill>
              <a:schemeClr val="accent4">
                <a:shade val="95000"/>
                <a:satMod val="10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8" name="Picture 127" descr="latex-image-1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473325"/>
            <a:ext cx="241300" cy="177800"/>
          </a:xfrm>
          <a:prstGeom prst="rect">
            <a:avLst/>
          </a:prstGeom>
        </p:spPr>
      </p:pic>
      <p:pic>
        <p:nvPicPr>
          <p:cNvPr id="129" name="Picture 128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988" y="3632200"/>
            <a:ext cx="254000" cy="177800"/>
          </a:xfrm>
          <a:prstGeom prst="rect">
            <a:avLst/>
          </a:prstGeom>
        </p:spPr>
      </p:pic>
      <p:pic>
        <p:nvPicPr>
          <p:cNvPr id="130" name="Picture 129" descr="latex-image-1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1250" y="2976562"/>
            <a:ext cx="165100" cy="152400"/>
          </a:xfrm>
          <a:prstGeom prst="rect">
            <a:avLst/>
          </a:prstGeom>
        </p:spPr>
      </p:pic>
      <p:pic>
        <p:nvPicPr>
          <p:cNvPr id="131" name="Picture 130" descr="latex-image-1.pdf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56478" y="2530523"/>
            <a:ext cx="228600" cy="177800"/>
          </a:xfrm>
          <a:prstGeom prst="rect">
            <a:avLst/>
          </a:prstGeom>
        </p:spPr>
      </p:pic>
      <p:pic>
        <p:nvPicPr>
          <p:cNvPr id="132" name="Picture 131" descr="latex-image-1.pdf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58078" y="3394123"/>
            <a:ext cx="228600" cy="177800"/>
          </a:xfrm>
          <a:prstGeom prst="rect">
            <a:avLst/>
          </a:prstGeom>
        </p:spPr>
      </p:pic>
      <p:pic>
        <p:nvPicPr>
          <p:cNvPr id="133" name="Picture 132" descr="latex-image-1.pdf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678778" y="2848023"/>
            <a:ext cx="254000" cy="177800"/>
          </a:xfrm>
          <a:prstGeom prst="rect">
            <a:avLst/>
          </a:prstGeom>
        </p:spPr>
      </p:pic>
      <p:sp>
        <p:nvSpPr>
          <p:cNvPr id="161" name="Left-Right Arrow 160"/>
          <p:cNvSpPr/>
          <p:nvPr/>
        </p:nvSpPr>
        <p:spPr>
          <a:xfrm rot="10800000">
            <a:off x="2286000" y="2445840"/>
            <a:ext cx="1137049" cy="373561"/>
          </a:xfrm>
          <a:prstGeom prst="leftRightArrow">
            <a:avLst/>
          </a:prstGeom>
          <a:gradFill flip="none" rotWithShape="1">
            <a:gsLst>
              <a:gs pos="0">
                <a:srgbClr val="FF0000"/>
              </a:gs>
              <a:gs pos="73000">
                <a:schemeClr val="tx2"/>
              </a:gs>
              <a:gs pos="36000">
                <a:srgbClr val="FF0000">
                  <a:alpha val="75000"/>
                </a:srgbClr>
              </a:gs>
            </a:gsLst>
            <a:lin ang="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2" name="Picture 161" descr="latex-image-1.pdf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747622" y="2248931"/>
            <a:ext cx="194368" cy="217910"/>
          </a:xfrm>
          <a:prstGeom prst="rect">
            <a:avLst/>
          </a:prstGeom>
        </p:spPr>
      </p:pic>
      <p:grpSp>
        <p:nvGrpSpPr>
          <p:cNvPr id="19" name="Group 151"/>
          <p:cNvGrpSpPr/>
          <p:nvPr/>
        </p:nvGrpSpPr>
        <p:grpSpPr>
          <a:xfrm>
            <a:off x="6400800" y="1295400"/>
            <a:ext cx="2514600" cy="2438400"/>
            <a:chOff x="6172200" y="1447800"/>
            <a:chExt cx="2514600" cy="2438400"/>
          </a:xfrm>
          <a:solidFill>
            <a:schemeClr val="bg2">
              <a:lumMod val="20000"/>
              <a:lumOff val="80000"/>
            </a:schemeClr>
          </a:solidFill>
        </p:grpSpPr>
        <p:sp>
          <p:nvSpPr>
            <p:cNvPr id="150" name="Rounded Rectangle 149"/>
            <p:cNvSpPr/>
            <p:nvPr/>
          </p:nvSpPr>
          <p:spPr>
            <a:xfrm>
              <a:off x="6172200" y="1447800"/>
              <a:ext cx="2514600" cy="2438400"/>
            </a:xfrm>
            <a:prstGeom prst="roundRect">
              <a:avLst/>
            </a:prstGeom>
            <a:grpFill/>
            <a:ln w="222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" name="Group 100"/>
            <p:cNvGrpSpPr/>
            <p:nvPr/>
          </p:nvGrpSpPr>
          <p:grpSpPr>
            <a:xfrm>
              <a:off x="6400800" y="1524000"/>
              <a:ext cx="2239172" cy="2235200"/>
              <a:chOff x="812800" y="1524000"/>
              <a:chExt cx="2239172" cy="2235200"/>
            </a:xfrm>
            <a:grpFill/>
          </p:grpSpPr>
          <p:cxnSp>
            <p:nvCxnSpPr>
              <p:cNvPr id="88" name="Straight Arrow Connector 87"/>
              <p:cNvCxnSpPr>
                <a:stCxn id="40" idx="7"/>
                <a:endCxn id="68" idx="3"/>
              </p:cNvCxnSpPr>
              <p:nvPr/>
            </p:nvCxnSpPr>
            <p:spPr>
              <a:xfrm rot="16200000" flipH="1">
                <a:off x="1800609" y="2257809"/>
                <a:ext cx="142316" cy="269206"/>
              </a:xfrm>
              <a:prstGeom prst="straightConnector1">
                <a:avLst/>
              </a:prstGeom>
              <a:grpFill/>
              <a:ln>
                <a:solidFill>
                  <a:srgbClr val="FF0000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Arrow Connector 34"/>
              <p:cNvCxnSpPr>
                <a:stCxn id="38" idx="5"/>
                <a:endCxn id="76" idx="5"/>
              </p:cNvCxnSpPr>
              <p:nvPr/>
            </p:nvCxnSpPr>
            <p:spPr>
              <a:xfrm rot="5400000" flipH="1" flipV="1">
                <a:off x="1299831" y="2728162"/>
                <a:ext cx="239206" cy="411871"/>
              </a:xfrm>
              <a:prstGeom prst="straightConnector1">
                <a:avLst/>
              </a:prstGeom>
              <a:grpFill/>
              <a:ln>
                <a:solidFill>
                  <a:srgbClr val="FF0000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Arrow Connector 35"/>
              <p:cNvCxnSpPr>
                <a:stCxn id="39" idx="7"/>
                <a:endCxn id="40" idx="3"/>
              </p:cNvCxnSpPr>
              <p:nvPr/>
            </p:nvCxnSpPr>
            <p:spPr>
              <a:xfrm rot="16200000" flipH="1">
                <a:off x="1264355" y="1848444"/>
                <a:ext cx="300424" cy="402136"/>
              </a:xfrm>
              <a:prstGeom prst="straightConnector1">
                <a:avLst/>
              </a:prstGeom>
              <a:grpFill/>
              <a:ln>
                <a:solidFill>
                  <a:srgbClr val="FF0000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Arrow Connector 36"/>
              <p:cNvCxnSpPr>
                <a:stCxn id="68" idx="6"/>
                <a:endCxn id="41" idx="2"/>
              </p:cNvCxnSpPr>
              <p:nvPr/>
            </p:nvCxnSpPr>
            <p:spPr>
              <a:xfrm flipV="1">
                <a:off x="2153069" y="2516028"/>
                <a:ext cx="485734" cy="8307"/>
              </a:xfrm>
              <a:prstGeom prst="straightConnector1">
                <a:avLst/>
              </a:prstGeom>
              <a:grpFill/>
              <a:ln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Oval 10"/>
              <p:cNvSpPr/>
              <p:nvPr/>
            </p:nvSpPr>
            <p:spPr>
              <a:xfrm flipV="1">
                <a:off x="1066800" y="3028530"/>
                <a:ext cx="171869" cy="171870"/>
              </a:xfrm>
              <a:prstGeom prst="ellipse">
                <a:avLst/>
              </a:prstGeom>
              <a:grpFill/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12"/>
              <p:cNvSpPr/>
              <p:nvPr/>
            </p:nvSpPr>
            <p:spPr>
              <a:xfrm flipV="1">
                <a:off x="1066800" y="1752600"/>
                <a:ext cx="171869" cy="171870"/>
              </a:xfrm>
              <a:prstGeom prst="ellipse">
                <a:avLst/>
              </a:prstGeom>
              <a:grpFill/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12"/>
              <p:cNvSpPr/>
              <p:nvPr/>
            </p:nvSpPr>
            <p:spPr>
              <a:xfrm flipV="1">
                <a:off x="1590465" y="2174554"/>
                <a:ext cx="171869" cy="171870"/>
              </a:xfrm>
              <a:prstGeom prst="ellipse">
                <a:avLst/>
              </a:prstGeom>
              <a:grpFill/>
              <a:ln w="12700" cap="flat" cmpd="sng" algn="ctr">
                <a:solidFill>
                  <a:schemeClr val="accent4">
                    <a:shade val="95000"/>
                    <a:satMod val="10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/>
              <p:nvPr/>
            </p:nvSpPr>
            <p:spPr>
              <a:xfrm flipV="1">
                <a:off x="2638803" y="2430093"/>
                <a:ext cx="171869" cy="171870"/>
              </a:xfrm>
              <a:prstGeom prst="ellipse">
                <a:avLst/>
              </a:prstGeom>
              <a:grpFill/>
              <a:ln w="34925" cap="flat" cmpd="sng" algn="ctr">
                <a:solidFill>
                  <a:schemeClr val="accent4">
                    <a:shade val="95000"/>
                    <a:satMod val="10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3" name="Straight Connector 42"/>
              <p:cNvCxnSpPr>
                <a:stCxn id="40" idx="2"/>
                <a:endCxn id="40" idx="6"/>
              </p:cNvCxnSpPr>
              <p:nvPr/>
            </p:nvCxnSpPr>
            <p:spPr>
              <a:xfrm rot="10800000" flipH="1">
                <a:off x="1590464" y="2260489"/>
                <a:ext cx="171869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Arrow Connector 43"/>
              <p:cNvCxnSpPr>
                <a:endCxn id="40" idx="4"/>
              </p:cNvCxnSpPr>
              <p:nvPr/>
            </p:nvCxnSpPr>
            <p:spPr>
              <a:xfrm rot="5400000">
                <a:off x="1465423" y="1963577"/>
                <a:ext cx="421954" cy="1588"/>
              </a:xfrm>
              <a:prstGeom prst="straightConnector1">
                <a:avLst/>
              </a:prstGeom>
              <a:grpFill/>
              <a:ln w="190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45" name="Picture 44" descr="latex-image-1.pdf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812800" y="1600200"/>
                <a:ext cx="241300" cy="177800"/>
              </a:xfrm>
              <a:prstGeom prst="rect">
                <a:avLst/>
              </a:prstGeom>
              <a:grpFill/>
            </p:spPr>
          </p:pic>
          <p:pic>
            <p:nvPicPr>
              <p:cNvPr id="46" name="Picture 45" descr="latex-image-1.pdf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12800" y="3124200"/>
                <a:ext cx="254000" cy="177800"/>
              </a:xfrm>
              <a:prstGeom prst="rect">
                <a:avLst/>
              </a:prstGeom>
              <a:grpFill/>
            </p:spPr>
          </p:pic>
          <p:pic>
            <p:nvPicPr>
              <p:cNvPr id="47" name="Picture 46" descr="latex-image-1.pdf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86872" y="2389139"/>
                <a:ext cx="165100" cy="152400"/>
              </a:xfrm>
              <a:prstGeom prst="rect">
                <a:avLst/>
              </a:prstGeom>
              <a:grpFill/>
            </p:spPr>
          </p:pic>
          <p:pic>
            <p:nvPicPr>
              <p:cNvPr id="48" name="Picture 47" descr="latex-image-1.pdf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19200" y="2057400"/>
                <a:ext cx="177800" cy="127000"/>
              </a:xfrm>
              <a:prstGeom prst="rect">
                <a:avLst/>
              </a:prstGeom>
              <a:grpFill/>
            </p:spPr>
          </p:pic>
          <p:pic>
            <p:nvPicPr>
              <p:cNvPr id="49" name="Picture 48" descr="latex-image-1.pdf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219200" y="2743200"/>
                <a:ext cx="177800" cy="127000"/>
              </a:xfrm>
              <a:prstGeom prst="rect">
                <a:avLst/>
              </a:prstGeom>
              <a:grpFill/>
            </p:spPr>
          </p:pic>
          <p:cxnSp>
            <p:nvCxnSpPr>
              <p:cNvPr id="91" name="Straight Arrow Connector 90"/>
              <p:cNvCxnSpPr>
                <a:stCxn id="76" idx="1"/>
                <a:endCxn id="68" idx="1"/>
              </p:cNvCxnSpPr>
              <p:nvPr/>
            </p:nvCxnSpPr>
            <p:spPr>
              <a:xfrm rot="5400000" flipH="1" flipV="1">
                <a:off x="1822702" y="2509297"/>
                <a:ext cx="107864" cy="259471"/>
              </a:xfrm>
              <a:prstGeom prst="straightConnector1">
                <a:avLst/>
              </a:prstGeom>
              <a:grpFill/>
              <a:ln>
                <a:solidFill>
                  <a:srgbClr val="FF0000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8" name="Oval 67"/>
              <p:cNvSpPr/>
              <p:nvPr/>
            </p:nvSpPr>
            <p:spPr>
              <a:xfrm flipV="1">
                <a:off x="1981200" y="2438400"/>
                <a:ext cx="171869" cy="171870"/>
              </a:xfrm>
              <a:prstGeom prst="ellipse">
                <a:avLst/>
              </a:prstGeom>
              <a:grpFill/>
              <a:ln w="34925" cap="flat" cmpd="sng" algn="ctr">
                <a:solidFill>
                  <a:schemeClr val="accent4">
                    <a:shade val="95000"/>
                    <a:satMod val="10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95" name="Picture 94" descr="latex-image-1.pdf"/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271713" y="2374900"/>
                <a:ext cx="190500" cy="101600"/>
              </a:xfrm>
              <a:prstGeom prst="rect">
                <a:avLst/>
              </a:prstGeom>
              <a:grpFill/>
            </p:spPr>
          </p:pic>
          <p:pic>
            <p:nvPicPr>
              <p:cNvPr id="96" name="Picture 95" descr="latex-image-1.pdf"/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346200" y="3581400"/>
                <a:ext cx="685800" cy="177800"/>
              </a:xfrm>
              <a:prstGeom prst="rect">
                <a:avLst/>
              </a:prstGeom>
              <a:grpFill/>
            </p:spPr>
          </p:pic>
          <p:pic>
            <p:nvPicPr>
              <p:cNvPr id="97" name="Picture 96" descr="latex-image-1.pdf"/>
              <p:cNvPicPr>
                <a:picLocks noChangeAspect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524000" y="1524000"/>
                <a:ext cx="368300" cy="177800"/>
              </a:xfrm>
              <a:prstGeom prst="rect">
                <a:avLst/>
              </a:prstGeom>
              <a:grpFill/>
            </p:spPr>
          </p:pic>
          <p:pic>
            <p:nvPicPr>
              <p:cNvPr id="98" name="Picture 97" descr="latex-image-1.pdf"/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295400" y="3276600"/>
                <a:ext cx="863600" cy="215900"/>
              </a:xfrm>
              <a:prstGeom prst="rect">
                <a:avLst/>
              </a:prstGeom>
              <a:grpFill/>
            </p:spPr>
          </p:pic>
          <p:sp>
            <p:nvSpPr>
              <p:cNvPr id="76" name="Oval 12"/>
              <p:cNvSpPr/>
              <p:nvPr/>
            </p:nvSpPr>
            <p:spPr>
              <a:xfrm rot="10800000" flipV="1">
                <a:off x="1600200" y="2667794"/>
                <a:ext cx="171869" cy="171870"/>
              </a:xfrm>
              <a:prstGeom prst="ellipse">
                <a:avLst/>
              </a:prstGeom>
              <a:grpFill/>
              <a:ln w="12700" cap="flat" cmpd="sng" algn="ctr">
                <a:solidFill>
                  <a:schemeClr val="accent4">
                    <a:shade val="95000"/>
                    <a:satMod val="10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7" name="Straight Connector 76"/>
              <p:cNvCxnSpPr>
                <a:stCxn id="76" idx="4"/>
                <a:endCxn id="76" idx="0"/>
              </p:cNvCxnSpPr>
              <p:nvPr/>
            </p:nvCxnSpPr>
            <p:spPr>
              <a:xfrm rot="5400000" flipH="1">
                <a:off x="1600199" y="2752141"/>
                <a:ext cx="17187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>
                <a:stCxn id="76" idx="2"/>
                <a:endCxn id="76" idx="6"/>
              </p:cNvCxnSpPr>
              <p:nvPr/>
            </p:nvCxnSpPr>
            <p:spPr>
              <a:xfrm flipH="1">
                <a:off x="1600201" y="2752141"/>
                <a:ext cx="171869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Arrow Connector 78"/>
              <p:cNvCxnSpPr>
                <a:endCxn id="76" idx="4"/>
              </p:cNvCxnSpPr>
              <p:nvPr/>
            </p:nvCxnSpPr>
            <p:spPr>
              <a:xfrm rot="5400000" flipH="1" flipV="1">
                <a:off x="1467666" y="3058132"/>
                <a:ext cx="436936" cy="1588"/>
              </a:xfrm>
              <a:prstGeom prst="straightConnector1">
                <a:avLst/>
              </a:prstGeom>
              <a:grpFill/>
              <a:ln w="190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>
                <a:stCxn id="40" idx="4"/>
                <a:endCxn id="40" idx="0"/>
              </p:cNvCxnSpPr>
              <p:nvPr/>
            </p:nvCxnSpPr>
            <p:spPr>
              <a:xfrm rot="16200000" flipH="1">
                <a:off x="1590465" y="2260489"/>
                <a:ext cx="17187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64" name="Up-Down Arrow 163"/>
          <p:cNvSpPr/>
          <p:nvPr/>
        </p:nvSpPr>
        <p:spPr>
          <a:xfrm rot="5400000">
            <a:off x="5867400" y="1828800"/>
            <a:ext cx="381000" cy="1143000"/>
          </a:xfrm>
          <a:prstGeom prst="upDownArrow">
            <a:avLst/>
          </a:prstGeom>
          <a:solidFill>
            <a:srgbClr val="FF0000">
              <a:alpha val="81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5" name="Picture 164" descr="latex-image-1.pdf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943600" y="2057400"/>
            <a:ext cx="194368" cy="217910"/>
          </a:xfrm>
          <a:prstGeom prst="rect">
            <a:avLst/>
          </a:prstGeom>
        </p:spPr>
      </p:pic>
      <p:sp>
        <p:nvSpPr>
          <p:cNvPr id="153" name="Rounded Rectangle 152"/>
          <p:cNvSpPr/>
          <p:nvPr/>
        </p:nvSpPr>
        <p:spPr>
          <a:xfrm>
            <a:off x="5410200" y="3810000"/>
            <a:ext cx="3048000" cy="2971800"/>
          </a:xfrm>
          <a:prstGeom prst="roundRect">
            <a:avLst/>
          </a:prstGeom>
          <a:solidFill>
            <a:schemeClr val="accent1"/>
          </a:solidFill>
          <a:ln w="25400" cap="flat" cmpd="sng" algn="ctr">
            <a:solidFill>
              <a:srgbClr val="1F497D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144"/>
          <p:cNvGrpSpPr/>
          <p:nvPr/>
        </p:nvGrpSpPr>
        <p:grpSpPr>
          <a:xfrm>
            <a:off x="5791200" y="3886200"/>
            <a:ext cx="2165350" cy="1336675"/>
            <a:chOff x="5867400" y="4953000"/>
            <a:chExt cx="2165350" cy="1336675"/>
          </a:xfrm>
        </p:grpSpPr>
        <p:cxnSp>
          <p:nvCxnSpPr>
            <p:cNvPr id="51" name="Straight Arrow Connector 50"/>
            <p:cNvCxnSpPr>
              <a:stCxn id="54" idx="5"/>
              <a:endCxn id="56" idx="1"/>
            </p:cNvCxnSpPr>
            <p:nvPr/>
          </p:nvCxnSpPr>
          <p:spPr>
            <a:xfrm rot="5400000" flipH="1" flipV="1">
              <a:off x="6391156" y="5590684"/>
              <a:ext cx="447116" cy="553530"/>
            </a:xfrm>
            <a:prstGeom prst="straightConnector1">
              <a:avLst/>
            </a:prstGeom>
            <a:ln>
              <a:solidFill>
                <a:schemeClr val="tx2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>
              <a:stCxn id="55" idx="7"/>
            </p:cNvCxnSpPr>
            <p:nvPr/>
          </p:nvCxnSpPr>
          <p:spPr>
            <a:xfrm rot="16200000" flipH="1">
              <a:off x="6406283" y="5077403"/>
              <a:ext cx="416863" cy="553530"/>
            </a:xfrm>
            <a:prstGeom prst="straightConnector1">
              <a:avLst/>
            </a:prstGeom>
            <a:ln>
              <a:solidFill>
                <a:schemeClr val="tx2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>
              <a:stCxn id="56" idx="6"/>
              <a:endCxn id="57" idx="2"/>
            </p:cNvCxnSpPr>
            <p:nvPr/>
          </p:nvCxnSpPr>
          <p:spPr>
            <a:xfrm flipV="1">
              <a:off x="7038178" y="5581698"/>
              <a:ext cx="581402" cy="1427"/>
            </a:xfrm>
            <a:prstGeom prst="straightConnector1">
              <a:avLst/>
            </a:prstGeom>
            <a:ln>
              <a:solidFill>
                <a:schemeClr val="tx2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Oval 10"/>
            <p:cNvSpPr/>
            <p:nvPr/>
          </p:nvSpPr>
          <p:spPr>
            <a:xfrm flipV="1">
              <a:off x="6191250" y="6065837"/>
              <a:ext cx="171869" cy="17187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12"/>
            <p:cNvSpPr/>
            <p:nvPr/>
          </p:nvSpPr>
          <p:spPr>
            <a:xfrm flipV="1">
              <a:off x="6191250" y="4999037"/>
              <a:ext cx="171869" cy="17187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12"/>
            <p:cNvSpPr/>
            <p:nvPr/>
          </p:nvSpPr>
          <p:spPr>
            <a:xfrm flipV="1">
              <a:off x="6866309" y="5497191"/>
              <a:ext cx="171869" cy="171870"/>
            </a:xfrm>
            <a:prstGeom prst="ellipse">
              <a:avLst/>
            </a:prstGeom>
            <a:solidFill>
              <a:schemeClr val="bg1"/>
            </a:solidFill>
            <a:ln w="34925" cap="flat" cmpd="sng" algn="ctr">
              <a:solidFill>
                <a:schemeClr val="accent4">
                  <a:shade val="95000"/>
                  <a:satMod val="10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 flipV="1">
              <a:off x="7619581" y="5497191"/>
              <a:ext cx="171869" cy="171870"/>
            </a:xfrm>
            <a:prstGeom prst="ellipse">
              <a:avLst/>
            </a:prstGeom>
            <a:solidFill>
              <a:schemeClr val="tx1"/>
            </a:solidFill>
            <a:ln w="34925" cap="flat" cmpd="sng" algn="ctr">
              <a:solidFill>
                <a:schemeClr val="accent4">
                  <a:shade val="95000"/>
                  <a:satMod val="10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1" name="Picture 60" descr="latex-image-1.pd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867400" y="4953000"/>
              <a:ext cx="241300" cy="177800"/>
            </a:xfrm>
            <a:prstGeom prst="rect">
              <a:avLst/>
            </a:prstGeom>
          </p:spPr>
        </p:pic>
        <p:pic>
          <p:nvPicPr>
            <p:cNvPr id="62" name="Picture 61" descr="latex-image-1.pd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94388" y="6111875"/>
              <a:ext cx="254000" cy="177800"/>
            </a:xfrm>
            <a:prstGeom prst="rect">
              <a:avLst/>
            </a:prstGeom>
          </p:spPr>
        </p:pic>
        <p:pic>
          <p:nvPicPr>
            <p:cNvPr id="63" name="Picture 62" descr="latex-image-1.pd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867650" y="5456237"/>
              <a:ext cx="165100" cy="152400"/>
            </a:xfrm>
            <a:prstGeom prst="rect">
              <a:avLst/>
            </a:prstGeom>
          </p:spPr>
        </p:pic>
        <p:pic>
          <p:nvPicPr>
            <p:cNvPr id="134" name="Picture 133" descr="latex-image-1.pdf"/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6489700" y="5029200"/>
              <a:ext cx="215900" cy="177800"/>
            </a:xfrm>
            <a:prstGeom prst="rect">
              <a:avLst/>
            </a:prstGeom>
          </p:spPr>
        </p:pic>
        <p:pic>
          <p:nvPicPr>
            <p:cNvPr id="135" name="Picture 134" descr="latex-image-1.pdf"/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6553200" y="5943600"/>
              <a:ext cx="215900" cy="177800"/>
            </a:xfrm>
            <a:prstGeom prst="rect">
              <a:avLst/>
            </a:prstGeom>
          </p:spPr>
        </p:pic>
        <p:pic>
          <p:nvPicPr>
            <p:cNvPr id="136" name="Picture 135" descr="latex-image-1.pdf"/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7162800" y="5334000"/>
              <a:ext cx="241300" cy="177800"/>
            </a:xfrm>
            <a:prstGeom prst="rect">
              <a:avLst/>
            </a:prstGeom>
          </p:spPr>
        </p:pic>
      </p:grpSp>
      <p:grpSp>
        <p:nvGrpSpPr>
          <p:cNvPr id="25" name="Group 145"/>
          <p:cNvGrpSpPr/>
          <p:nvPr/>
        </p:nvGrpSpPr>
        <p:grpSpPr>
          <a:xfrm>
            <a:off x="5638800" y="5295900"/>
            <a:ext cx="2614803" cy="1409700"/>
            <a:chOff x="6172198" y="5295899"/>
            <a:chExt cx="2692400" cy="1451535"/>
          </a:xfrm>
        </p:grpSpPr>
        <p:pic>
          <p:nvPicPr>
            <p:cNvPr id="138" name="Picture 137" descr="latex-image-1.pdf"/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6172198" y="6172199"/>
              <a:ext cx="2133599" cy="575235"/>
            </a:xfrm>
            <a:prstGeom prst="rect">
              <a:avLst/>
            </a:prstGeom>
          </p:spPr>
        </p:pic>
        <p:pic>
          <p:nvPicPr>
            <p:cNvPr id="141" name="Picture 140" descr="latex-image-1.pdf"/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6172199" y="5295899"/>
              <a:ext cx="2692399" cy="876300"/>
            </a:xfrm>
            <a:prstGeom prst="rect">
              <a:avLst/>
            </a:prstGeom>
          </p:spPr>
        </p:pic>
      </p:grpSp>
      <p:sp>
        <p:nvSpPr>
          <p:cNvPr id="167" name="Left-Right Arrow 166"/>
          <p:cNvSpPr/>
          <p:nvPr/>
        </p:nvSpPr>
        <p:spPr>
          <a:xfrm rot="7259599">
            <a:off x="7732944" y="3597155"/>
            <a:ext cx="1137049" cy="373561"/>
          </a:xfrm>
          <a:prstGeom prst="leftRightArrow">
            <a:avLst/>
          </a:prstGeom>
          <a:gradFill flip="none" rotWithShape="1">
            <a:gsLst>
              <a:gs pos="0">
                <a:srgbClr val="FF0000"/>
              </a:gs>
              <a:gs pos="73000">
                <a:schemeClr val="tx2"/>
              </a:gs>
              <a:gs pos="36000">
                <a:srgbClr val="FF0000">
                  <a:alpha val="75000"/>
                </a:srgbClr>
              </a:gs>
            </a:gsLst>
            <a:lin ang="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4" name="Picture 173" descr="latex-image-1.pdf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458200" y="3886200"/>
            <a:ext cx="292100" cy="101600"/>
          </a:xfrm>
          <a:prstGeom prst="rect">
            <a:avLst/>
          </a:prstGeom>
        </p:spPr>
      </p:pic>
      <p:pic>
        <p:nvPicPr>
          <p:cNvPr id="148" name="Picture 147" descr="latex-image-1.pdf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457200" y="5617636"/>
            <a:ext cx="4305300" cy="520700"/>
          </a:xfrm>
          <a:prstGeom prst="rect">
            <a:avLst/>
          </a:prstGeom>
        </p:spPr>
      </p:pic>
      <p:sp>
        <p:nvSpPr>
          <p:cNvPr id="170" name="Right Arrow 169"/>
          <p:cNvSpPr/>
          <p:nvPr/>
        </p:nvSpPr>
        <p:spPr>
          <a:xfrm rot="5400000">
            <a:off x="1104900" y="4991100"/>
            <a:ext cx="685800" cy="457200"/>
          </a:xfrm>
          <a:prstGeom prst="rightArrow">
            <a:avLst/>
          </a:prstGeom>
          <a:solidFill>
            <a:schemeClr val="bg1">
              <a:lumMod val="85000"/>
              <a:alpha val="82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Right Arrow 170"/>
          <p:cNvSpPr/>
          <p:nvPr/>
        </p:nvSpPr>
        <p:spPr>
          <a:xfrm rot="10800000">
            <a:off x="4876800" y="5638799"/>
            <a:ext cx="685800" cy="457200"/>
          </a:xfrm>
          <a:prstGeom prst="rightArrow">
            <a:avLst/>
          </a:prstGeom>
          <a:solidFill>
            <a:schemeClr val="bg1">
              <a:lumMod val="85000"/>
              <a:alpha val="82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/>
          <p:cNvSpPr txBox="1"/>
          <p:nvPr/>
        </p:nvSpPr>
        <p:spPr>
          <a:xfrm>
            <a:off x="3011715" y="4051905"/>
            <a:ext cx="22693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du </a:t>
            </a:r>
            <a:r>
              <a:rPr lang="en-US" sz="1000" dirty="0"/>
              <a:t>Pin </a:t>
            </a:r>
            <a:r>
              <a:rPr lang="en-US" sz="1000" dirty="0" err="1"/>
              <a:t>Calmon</a:t>
            </a:r>
            <a:r>
              <a:rPr lang="en-US" sz="1000" dirty="0"/>
              <a:t>, </a:t>
            </a:r>
            <a:r>
              <a:rPr lang="en-US" sz="1000" dirty="0" smtClean="0"/>
              <a:t>M</a:t>
            </a:r>
            <a:r>
              <a:rPr lang="en-US" sz="1000" dirty="0"/>
              <a:t>., </a:t>
            </a:r>
            <a:r>
              <a:rPr lang="en-US" sz="1000" dirty="0" err="1" smtClean="0"/>
              <a:t>Effros</a:t>
            </a:r>
            <a:r>
              <a:rPr lang="en-US" sz="1000" dirty="0"/>
              <a:t>, </a:t>
            </a:r>
            <a:r>
              <a:rPr lang="en-US" sz="1000" dirty="0" smtClean="0"/>
              <a:t>“</a:t>
            </a:r>
            <a:r>
              <a:rPr lang="en-US" sz="1000" dirty="0"/>
              <a:t>Equivalent Models for Multi-terminal Channels”</a:t>
            </a:r>
            <a:r>
              <a:rPr lang="en-US" sz="1000" dirty="0" smtClean="0"/>
              <a:t>, </a:t>
            </a:r>
            <a:r>
              <a:rPr lang="en-US" sz="1000" i="1" dirty="0" smtClean="0"/>
              <a:t>ITW 2011</a:t>
            </a:r>
          </a:p>
          <a:p>
            <a:r>
              <a:rPr lang="en-US" sz="1000" dirty="0" smtClean="0"/>
              <a:t>Cover, Leung</a:t>
            </a:r>
            <a:r>
              <a:rPr lang="en-US" sz="1000" dirty="0"/>
              <a:t>, “An achievable rate region for the </a:t>
            </a:r>
            <a:r>
              <a:rPr lang="en-US" sz="1000" dirty="0" smtClean="0"/>
              <a:t>multiple access</a:t>
            </a:r>
            <a:endParaRPr lang="en-US" sz="1000" dirty="0"/>
          </a:p>
          <a:p>
            <a:r>
              <a:rPr lang="en-US" sz="1000" dirty="0"/>
              <a:t>channel with feedback,” </a:t>
            </a:r>
            <a:r>
              <a:rPr lang="en-US" sz="1000" i="1" dirty="0"/>
              <a:t>IEEE Trans. Inf. Theory</a:t>
            </a:r>
            <a:r>
              <a:rPr lang="en-US" sz="1000" dirty="0"/>
              <a:t>, vol. 27, no. </a:t>
            </a:r>
            <a:r>
              <a:rPr lang="en-US" sz="1000" dirty="0" smtClean="0"/>
              <a:t>3, 1981. </a:t>
            </a:r>
            <a:endParaRPr lang="en-US" sz="1000" dirty="0"/>
          </a:p>
          <a:p>
            <a:endParaRPr lang="en-US" sz="1000" dirty="0"/>
          </a:p>
        </p:txBody>
      </p:sp>
      <p:sp>
        <p:nvSpPr>
          <p:cNvPr id="3" name="TextBox 2"/>
          <p:cNvSpPr txBox="1"/>
          <p:nvPr/>
        </p:nvSpPr>
        <p:spPr>
          <a:xfrm>
            <a:off x="423334" y="817039"/>
            <a:ext cx="277706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Similar one for broadcast with independent noise </a:t>
            </a:r>
            <a:endParaRPr lang="en-US" dirty="0" smtClean="0"/>
          </a:p>
          <a:p>
            <a:r>
              <a:rPr lang="en-US" dirty="0" smtClean="0"/>
              <a:t>BSC similar</a:t>
            </a:r>
            <a:endParaRPr lang="en-US" dirty="0"/>
          </a:p>
          <a:p>
            <a:r>
              <a:rPr lang="en-US" dirty="0" smtClean="0"/>
              <a:t>Other equivalent </a:t>
            </a:r>
            <a:r>
              <a:rPr lang="en-US" dirty="0" err="1" smtClean="0"/>
              <a:t>subnetworks</a:t>
            </a:r>
            <a:r>
              <a:rPr lang="en-US" dirty="0" smtClean="0"/>
              <a:t> possible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32462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/>
              <a:t>Equivalent </a:t>
            </a:r>
            <a:r>
              <a:rPr lang="en-US" sz="1800" dirty="0" err="1" smtClean="0"/>
              <a:t>subnetworks</a:t>
            </a:r>
            <a:r>
              <a:rPr lang="en-US" sz="1800" dirty="0" smtClean="0"/>
              <a:t>:</a:t>
            </a:r>
          </a:p>
          <a:p>
            <a:pPr lvl="1"/>
            <a:r>
              <a:rPr lang="en-US" sz="1800" dirty="0" smtClean="0"/>
              <a:t>The point-to-point link</a:t>
            </a:r>
          </a:p>
          <a:p>
            <a:pPr lvl="1"/>
            <a:r>
              <a:rPr lang="en-US" sz="1800" dirty="0" smtClean="0"/>
              <a:t>The multiple access channel (MAC)</a:t>
            </a:r>
          </a:p>
          <a:p>
            <a:pPr lvl="1"/>
            <a:r>
              <a:rPr lang="en-US" sz="1800" dirty="0" smtClean="0"/>
              <a:t>Bounding networks</a:t>
            </a:r>
            <a:endParaRPr lang="en-US" sz="1800" dirty="0"/>
          </a:p>
          <a:p>
            <a:r>
              <a:rPr lang="en-US" sz="1800" dirty="0"/>
              <a:t>Engineering context:</a:t>
            </a:r>
          </a:p>
          <a:p>
            <a:pPr lvl="1"/>
            <a:r>
              <a:rPr lang="en-US" sz="1800" dirty="0"/>
              <a:t>High SNR: interference limited</a:t>
            </a:r>
          </a:p>
          <a:p>
            <a:pPr lvl="2"/>
            <a:r>
              <a:rPr lang="en-US" dirty="0"/>
              <a:t>Concentrate on multiple </a:t>
            </a:r>
            <a:r>
              <a:rPr lang="en-US" dirty="0" smtClean="0"/>
              <a:t>access</a:t>
            </a:r>
          </a:p>
          <a:p>
            <a:pPr lvl="2"/>
            <a:r>
              <a:rPr lang="en-US" dirty="0" smtClean="0"/>
              <a:t>Approximations</a:t>
            </a:r>
          </a:p>
          <a:p>
            <a:pPr lvl="1"/>
            <a:r>
              <a:rPr lang="en-US" sz="1800" dirty="0" smtClean="0"/>
              <a:t>Low </a:t>
            </a:r>
            <a:r>
              <a:rPr lang="en-US" sz="1800" dirty="0"/>
              <a:t>SNR: noise </a:t>
            </a:r>
            <a:r>
              <a:rPr lang="en-US" sz="1800" dirty="0" smtClean="0"/>
              <a:t>limited</a:t>
            </a:r>
          </a:p>
          <a:p>
            <a:pPr lvl="2"/>
            <a:r>
              <a:rPr lang="en-US" dirty="0"/>
              <a:t>Remove noise rather than process it</a:t>
            </a:r>
          </a:p>
          <a:p>
            <a:pPr lvl="2"/>
            <a:r>
              <a:rPr lang="en-US" dirty="0" smtClean="0"/>
              <a:t>Converse for relay network</a:t>
            </a:r>
          </a:p>
          <a:p>
            <a:pPr lvl="1"/>
            <a:r>
              <a:rPr lang="en-US" sz="1800" dirty="0"/>
              <a:t>Coding for erasures</a:t>
            </a:r>
          </a:p>
          <a:p>
            <a:r>
              <a:rPr lang="en-US" sz="1800" dirty="0" smtClean="0"/>
              <a:t>Engineering consequences:</a:t>
            </a:r>
          </a:p>
          <a:p>
            <a:pPr lvl="1"/>
            <a:r>
              <a:rPr lang="en-US" sz="1800" dirty="0" smtClean="0"/>
              <a:t>Low</a:t>
            </a:r>
            <a:r>
              <a:rPr lang="en-US" sz="1800" dirty="0"/>
              <a:t>-power chip with physical and packet-level coding</a:t>
            </a:r>
          </a:p>
          <a:p>
            <a:pPr lvl="1">
              <a:buFontTx/>
              <a:buNone/>
            </a:pPr>
            <a:endParaRPr lang="en-US" sz="1800" dirty="0"/>
          </a:p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B9E8CC-ED2F-2F49-AB3A-0EAEE7AF760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2343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High SNR Approximation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588963" y="1060450"/>
            <a:ext cx="4769227" cy="5086350"/>
          </a:xfrm>
        </p:spPr>
        <p:txBody>
          <a:bodyPr/>
          <a:lstStyle/>
          <a:p>
            <a:r>
              <a:rPr lang="en-US" sz="1800" dirty="0" smtClean="0"/>
              <a:t>Physically degraded broadcast</a:t>
            </a:r>
          </a:p>
          <a:p>
            <a:pPr lvl="1"/>
            <a:r>
              <a:rPr lang="en-US" sz="1800" dirty="0" smtClean="0"/>
              <a:t>Time-sharing in superposition coding</a:t>
            </a:r>
            <a:endParaRPr lang="en-US" sz="1800" dirty="0"/>
          </a:p>
          <a:p>
            <a:pPr lvl="1"/>
            <a:r>
              <a:rPr lang="en-US" sz="1800" dirty="0" err="1" smtClean="0"/>
              <a:t>Hyperedge</a:t>
            </a:r>
            <a:r>
              <a:rPr lang="en-US" sz="1800" dirty="0" smtClean="0"/>
              <a:t> for </a:t>
            </a:r>
            <a:r>
              <a:rPr lang="en-US" sz="1800" dirty="0"/>
              <a:t>c</a:t>
            </a:r>
            <a:r>
              <a:rPr lang="en-US" sz="1800" dirty="0" smtClean="0"/>
              <a:t>ommon rate </a:t>
            </a:r>
          </a:p>
          <a:p>
            <a:pPr lvl="1"/>
            <a:r>
              <a:rPr lang="en-US" sz="1800" dirty="0" smtClean="0"/>
              <a:t>Edge for </a:t>
            </a:r>
            <a:r>
              <a:rPr lang="en-US" sz="1800" dirty="0"/>
              <a:t>p</a:t>
            </a:r>
            <a:r>
              <a:rPr lang="en-US" sz="1800" dirty="0" smtClean="0"/>
              <a:t>rivate rate </a:t>
            </a:r>
          </a:p>
          <a:p>
            <a:pPr marL="457200" lvl="1" indent="0">
              <a:buNone/>
            </a:pPr>
            <a:endParaRPr lang="en-US" sz="1800" dirty="0" smtClean="0"/>
          </a:p>
          <a:p>
            <a:r>
              <a:rPr lang="en-US" sz="1800" dirty="0" smtClean="0"/>
              <a:t>Multiple access</a:t>
            </a:r>
          </a:p>
          <a:p>
            <a:pPr lvl="1"/>
            <a:r>
              <a:rPr lang="en-US" sz="1800" dirty="0" smtClean="0"/>
              <a:t>Cover-</a:t>
            </a:r>
            <a:r>
              <a:rPr lang="en-US" sz="1800" dirty="0" err="1" smtClean="0"/>
              <a:t>Wyner</a:t>
            </a:r>
            <a:r>
              <a:rPr lang="en-US" sz="1800" dirty="0" smtClean="0"/>
              <a:t> region almost rectangular plus triangle</a:t>
            </a:r>
          </a:p>
          <a:p>
            <a:pPr lvl="1"/>
            <a:r>
              <a:rPr lang="en-US" sz="1800" dirty="0" smtClean="0"/>
              <a:t>Rectangle corresponds to separate edges</a:t>
            </a:r>
          </a:p>
          <a:p>
            <a:pPr lvl="1"/>
            <a:r>
              <a:rPr lang="en-US" sz="1800" dirty="0" smtClean="0"/>
              <a:t>Triangle corresponds to time-shared edge </a:t>
            </a:r>
          </a:p>
          <a:p>
            <a:pPr lvl="1"/>
            <a:r>
              <a:rPr lang="en-US" sz="1800" dirty="0" smtClean="0"/>
              <a:t>(or noiseless finite field MAC)</a:t>
            </a: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9529D22-1F7D-0142-9828-3C7A08148F3B}" type="slidenum">
              <a:rPr lang="en-US" smtClean="0"/>
              <a:pPr/>
              <a:t>9</a:t>
            </a:fld>
            <a:endParaRPr lang="en-US" smtClean="0"/>
          </a:p>
        </p:txBody>
      </p:sp>
      <p:grpSp>
        <p:nvGrpSpPr>
          <p:cNvPr id="5" name="Group 106"/>
          <p:cNvGrpSpPr/>
          <p:nvPr/>
        </p:nvGrpSpPr>
        <p:grpSpPr>
          <a:xfrm>
            <a:off x="4969692" y="1041400"/>
            <a:ext cx="3738880" cy="2438400"/>
            <a:chOff x="76200" y="2743200"/>
            <a:chExt cx="3505200" cy="2286000"/>
          </a:xfrm>
        </p:grpSpPr>
        <p:sp>
          <p:nvSpPr>
            <p:cNvPr id="6" name="Cloud 5"/>
            <p:cNvSpPr/>
            <p:nvPr/>
          </p:nvSpPr>
          <p:spPr>
            <a:xfrm>
              <a:off x="76200" y="2743200"/>
              <a:ext cx="3505200" cy="2286000"/>
            </a:xfrm>
            <a:prstGeom prst="cloud">
              <a:avLst/>
            </a:prstGeom>
            <a:solidFill>
              <a:schemeClr val="bg1">
                <a:lumMod val="85000"/>
                <a:alpha val="24000"/>
              </a:schemeClr>
            </a:solidFill>
            <a:ln>
              <a:solidFill>
                <a:schemeClr val="tx1">
                  <a:alpha val="59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Cloud 6"/>
            <p:cNvSpPr/>
            <p:nvPr/>
          </p:nvSpPr>
          <p:spPr>
            <a:xfrm rot="10800000">
              <a:off x="914400" y="3124200"/>
              <a:ext cx="1905000" cy="1447800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tx1">
                  <a:alpha val="54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/>
            <p:cNvCxnSpPr>
              <a:stCxn id="22" idx="6"/>
            </p:cNvCxnSpPr>
            <p:nvPr/>
          </p:nvCxnSpPr>
          <p:spPr>
            <a:xfrm>
              <a:off x="1524000" y="3886200"/>
              <a:ext cx="457200" cy="1588"/>
            </a:xfrm>
            <a:prstGeom prst="line">
              <a:avLst/>
            </a:prstGeom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hape 87"/>
            <p:cNvCxnSpPr>
              <a:endCxn id="20" idx="4"/>
            </p:cNvCxnSpPr>
            <p:nvPr/>
          </p:nvCxnSpPr>
          <p:spPr>
            <a:xfrm flipV="1">
              <a:off x="1981200" y="3581400"/>
              <a:ext cx="381000" cy="304800"/>
            </a:xfrm>
            <a:prstGeom prst="curvedConnector2">
              <a:avLst/>
            </a:prstGeom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hape 89"/>
            <p:cNvCxnSpPr>
              <a:endCxn id="19" idx="0"/>
            </p:cNvCxnSpPr>
            <p:nvPr/>
          </p:nvCxnSpPr>
          <p:spPr>
            <a:xfrm>
              <a:off x="1981200" y="3886200"/>
              <a:ext cx="381000" cy="228600"/>
            </a:xfrm>
            <a:prstGeom prst="curvedConnector2">
              <a:avLst/>
            </a:prstGeom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endCxn id="20" idx="2"/>
            </p:cNvCxnSpPr>
            <p:nvPr/>
          </p:nvCxnSpPr>
          <p:spPr>
            <a:xfrm flipV="1">
              <a:off x="1505629" y="3505200"/>
              <a:ext cx="780371" cy="320221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20" idx="6"/>
            </p:cNvCxnSpPr>
            <p:nvPr/>
          </p:nvCxnSpPr>
          <p:spPr>
            <a:xfrm>
              <a:off x="2438400" y="3505200"/>
              <a:ext cx="304800" cy="1588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19" idx="7"/>
              <a:endCxn id="7" idx="2"/>
            </p:cNvCxnSpPr>
            <p:nvPr/>
          </p:nvCxnSpPr>
          <p:spPr>
            <a:xfrm rot="5400000" flipH="1" flipV="1">
              <a:off x="2470277" y="3793905"/>
              <a:ext cx="289018" cy="397409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18"/>
            <p:cNvSpPr/>
            <p:nvPr/>
          </p:nvSpPr>
          <p:spPr>
            <a:xfrm>
              <a:off x="2286000" y="4114800"/>
              <a:ext cx="152400" cy="15240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20" name="Oval 19"/>
            <p:cNvSpPr/>
            <p:nvPr/>
          </p:nvSpPr>
          <p:spPr>
            <a:xfrm>
              <a:off x="2286000" y="3429000"/>
              <a:ext cx="152400" cy="15240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1371600" y="3810000"/>
              <a:ext cx="152400" cy="15240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802192" y="4898573"/>
            <a:ext cx="1886857" cy="1257905"/>
            <a:chOff x="3652762" y="5080000"/>
            <a:chExt cx="1886857" cy="1257905"/>
          </a:xfrm>
        </p:grpSpPr>
        <p:cxnSp>
          <p:nvCxnSpPr>
            <p:cNvPr id="4" name="Straight Arrow Connector 3"/>
            <p:cNvCxnSpPr/>
            <p:nvPr/>
          </p:nvCxnSpPr>
          <p:spPr>
            <a:xfrm flipH="1" flipV="1">
              <a:off x="3652762" y="5080000"/>
              <a:ext cx="12096" cy="124581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>
              <a:off x="3660020" y="6308879"/>
              <a:ext cx="1879599" cy="1693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V="1">
              <a:off x="3664857" y="5588000"/>
              <a:ext cx="1028095" cy="1209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4688115" y="5571067"/>
              <a:ext cx="16933" cy="76683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64" name="Straight Arrow Connector 63"/>
          <p:cNvCxnSpPr/>
          <p:nvPr/>
        </p:nvCxnSpPr>
        <p:spPr>
          <a:xfrm flipV="1">
            <a:off x="6168571" y="2329543"/>
            <a:ext cx="249163" cy="391886"/>
          </a:xfrm>
          <a:prstGeom prst="straightConnector1">
            <a:avLst/>
          </a:prstGeom>
          <a:ln>
            <a:solidFill>
              <a:srgbClr val="FF0000"/>
            </a:solidFill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842382" y="5394477"/>
            <a:ext cx="737810" cy="73781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5134188" y="3605542"/>
            <a:ext cx="3738880" cy="2438400"/>
            <a:chOff x="5134188" y="3605542"/>
            <a:chExt cx="3738880" cy="2438400"/>
          </a:xfrm>
        </p:grpSpPr>
        <p:grpSp>
          <p:nvGrpSpPr>
            <p:cNvPr id="37" name="Group 106"/>
            <p:cNvGrpSpPr/>
            <p:nvPr/>
          </p:nvGrpSpPr>
          <p:grpSpPr>
            <a:xfrm>
              <a:off x="5134188" y="3605542"/>
              <a:ext cx="3738880" cy="2438400"/>
              <a:chOff x="76200" y="2743200"/>
              <a:chExt cx="3505200" cy="2286000"/>
            </a:xfrm>
          </p:grpSpPr>
          <p:sp>
            <p:nvSpPr>
              <p:cNvPr id="38" name="Cloud 37"/>
              <p:cNvSpPr/>
              <p:nvPr/>
            </p:nvSpPr>
            <p:spPr>
              <a:xfrm>
                <a:off x="76200" y="2743200"/>
                <a:ext cx="3505200" cy="2286000"/>
              </a:xfrm>
              <a:prstGeom prst="cloud">
                <a:avLst/>
              </a:prstGeom>
              <a:solidFill>
                <a:schemeClr val="bg1">
                  <a:lumMod val="85000"/>
                  <a:alpha val="24000"/>
                </a:schemeClr>
              </a:solidFill>
              <a:ln>
                <a:solidFill>
                  <a:schemeClr val="tx1">
                    <a:alpha val="59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Cloud 38"/>
              <p:cNvSpPr/>
              <p:nvPr/>
            </p:nvSpPr>
            <p:spPr>
              <a:xfrm rot="10800000">
                <a:off x="914400" y="3124200"/>
                <a:ext cx="1905000" cy="1447800"/>
              </a:xfrm>
              <a:prstGeom prst="cloud">
                <a:avLst/>
              </a:prstGeom>
              <a:solidFill>
                <a:schemeClr val="bg1"/>
              </a:solidFill>
              <a:ln>
                <a:solidFill>
                  <a:schemeClr val="tx1">
                    <a:alpha val="54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4" name="Straight Arrow Connector 43"/>
              <p:cNvCxnSpPr/>
              <p:nvPr/>
            </p:nvCxnSpPr>
            <p:spPr>
              <a:xfrm rot="16200000" flipV="1">
                <a:off x="2275928" y="3652064"/>
                <a:ext cx="327118" cy="174718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Arrow Connector 44"/>
              <p:cNvCxnSpPr>
                <a:stCxn id="50" idx="2"/>
                <a:endCxn id="52" idx="6"/>
              </p:cNvCxnSpPr>
              <p:nvPr/>
            </p:nvCxnSpPr>
            <p:spPr>
              <a:xfrm flipH="1">
                <a:off x="1524000" y="3505200"/>
                <a:ext cx="762000" cy="38100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Arrow Connector 46"/>
              <p:cNvCxnSpPr/>
              <p:nvPr/>
            </p:nvCxnSpPr>
            <p:spPr>
              <a:xfrm flipH="1" flipV="1">
                <a:off x="1034596" y="3789862"/>
                <a:ext cx="349250" cy="123553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Arrow Connector 47"/>
              <p:cNvCxnSpPr/>
              <p:nvPr/>
            </p:nvCxnSpPr>
            <p:spPr>
              <a:xfrm rot="5400000" flipH="1" flipV="1">
                <a:off x="1960012" y="4145423"/>
                <a:ext cx="289018" cy="397409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Oval 48"/>
              <p:cNvSpPr/>
              <p:nvPr/>
            </p:nvSpPr>
            <p:spPr>
              <a:xfrm>
                <a:off x="2286000" y="4114800"/>
                <a:ext cx="152400" cy="152400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/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2286000" y="3429000"/>
                <a:ext cx="152400" cy="152400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1371600" y="3810000"/>
                <a:ext cx="152400" cy="152400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56" name="Straight Arrow Connector 55"/>
            <p:cNvCxnSpPr>
              <a:stCxn id="49" idx="1"/>
              <a:endCxn id="52" idx="5"/>
            </p:cNvCxnSpPr>
            <p:nvPr/>
          </p:nvCxnSpPr>
          <p:spPr>
            <a:xfrm flipH="1" flipV="1">
              <a:off x="6654702" y="4882216"/>
              <a:ext cx="860412" cy="210172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 flipH="1">
              <a:off x="7232953" y="4463143"/>
              <a:ext cx="278190" cy="254000"/>
            </a:xfrm>
            <a:prstGeom prst="straightConnector1">
              <a:avLst/>
            </a:prstGeom>
            <a:ln>
              <a:solidFill>
                <a:srgbClr val="FF0000"/>
              </a:solidFill>
              <a:prstDash val="sysDash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 flipH="1" flipV="1">
              <a:off x="7245048" y="4826000"/>
              <a:ext cx="292707" cy="285159"/>
            </a:xfrm>
            <a:prstGeom prst="straightConnector1">
              <a:avLst/>
            </a:prstGeom>
            <a:ln>
              <a:solidFill>
                <a:srgbClr val="FF0000"/>
              </a:solidFill>
              <a:prstDash val="sysDash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Oval 42"/>
            <p:cNvSpPr/>
            <p:nvPr/>
          </p:nvSpPr>
          <p:spPr>
            <a:xfrm>
              <a:off x="7087338" y="4678144"/>
              <a:ext cx="162560" cy="162560"/>
            </a:xfrm>
            <a:prstGeom prst="ellipse">
              <a:avLst/>
            </a:prstGeom>
            <a:gradFill>
              <a:gsLst>
                <a:gs pos="0">
                  <a:schemeClr val="accent4">
                    <a:shade val="51000"/>
                    <a:satMod val="130000"/>
                  </a:schemeClr>
                </a:gs>
                <a:gs pos="2000">
                  <a:schemeClr val="accent4">
                    <a:shade val="93000"/>
                    <a:satMod val="130000"/>
                    <a:alpha val="39000"/>
                  </a:schemeClr>
                </a:gs>
                <a:gs pos="1000">
                  <a:schemeClr val="accent4">
                    <a:shade val="94000"/>
                    <a:satMod val="135000"/>
                  </a:schemeClr>
                </a:gs>
              </a:gsLst>
            </a:gradFill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6" name="Straight Arrow Connector 45"/>
            <p:cNvCxnSpPr>
              <a:stCxn id="43" idx="2"/>
            </p:cNvCxnSpPr>
            <p:nvPr/>
          </p:nvCxnSpPr>
          <p:spPr>
            <a:xfrm flipH="1">
              <a:off x="6724952" y="4759424"/>
              <a:ext cx="362386" cy="66577"/>
            </a:xfrm>
            <a:prstGeom prst="straightConnector1">
              <a:avLst/>
            </a:prstGeom>
            <a:ln>
              <a:solidFill>
                <a:srgbClr val="FF0000"/>
              </a:solidFill>
              <a:prstDash val="sysDash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/>
          <p:cNvSpPr txBox="1"/>
          <p:nvPr/>
        </p:nvSpPr>
        <p:spPr>
          <a:xfrm>
            <a:off x="4390573" y="621694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3543904" y="6150114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 err="1" smtClean="0"/>
              <a:t>Effros</a:t>
            </a:r>
            <a:r>
              <a:rPr lang="en-US" sz="1000" dirty="0" smtClean="0"/>
              <a:t>,, </a:t>
            </a:r>
            <a:r>
              <a:rPr lang="en-US" sz="1000" dirty="0"/>
              <a:t>M., Ho, </a:t>
            </a:r>
            <a:r>
              <a:rPr lang="en-US" sz="1000" dirty="0" smtClean="0"/>
              <a:t>Ray</a:t>
            </a:r>
            <a:r>
              <a:rPr lang="en-US" sz="1000" dirty="0"/>
              <a:t>, </a:t>
            </a:r>
            <a:r>
              <a:rPr lang="en-US" sz="1000" dirty="0" err="1" smtClean="0"/>
              <a:t>Karger</a:t>
            </a:r>
            <a:r>
              <a:rPr lang="en-US" sz="1000" dirty="0"/>
              <a:t>, </a:t>
            </a:r>
            <a:r>
              <a:rPr lang="en-US" sz="1000" dirty="0" err="1" smtClean="0"/>
              <a:t>Koetter</a:t>
            </a:r>
            <a:r>
              <a:rPr lang="en-US" sz="1000" dirty="0"/>
              <a:t>, </a:t>
            </a:r>
            <a:r>
              <a:rPr lang="en-US" sz="1000" dirty="0" err="1" smtClean="0"/>
              <a:t>Hassibi</a:t>
            </a:r>
            <a:r>
              <a:rPr lang="en-US" sz="1000" dirty="0"/>
              <a:t>, </a:t>
            </a:r>
            <a:r>
              <a:rPr lang="en-US" sz="1000" dirty="0" smtClean="0"/>
              <a:t> </a:t>
            </a:r>
            <a:r>
              <a:rPr lang="en-US" sz="1000" dirty="0"/>
              <a:t>“Linear Network Codes: A Unified Framework for Source, Channel, and Network Coding,” </a:t>
            </a:r>
            <a:r>
              <a:rPr lang="en-US" sz="1000" i="1" dirty="0"/>
              <a:t>Advances in Network Information Theory, DIMACS Series in Discrete Mathematics and Theoretical Computer Science, </a:t>
            </a:r>
            <a:r>
              <a:rPr lang="en-US" sz="1000" dirty="0"/>
              <a:t>Vol. </a:t>
            </a:r>
            <a:r>
              <a:rPr lang="en-US" sz="1000" dirty="0" smtClean="0"/>
              <a:t>66,  Ed: Gupta </a:t>
            </a:r>
            <a:r>
              <a:rPr lang="en-US" sz="1000" dirty="0"/>
              <a:t>et al., 2004 </a:t>
            </a:r>
          </a:p>
        </p:txBody>
      </p:sp>
    </p:spTree>
    <p:extLst>
      <p:ext uri="{BB962C8B-B14F-4D97-AF65-F5344CB8AC3E}">
        <p14:creationId xmlns:p14="http://schemas.microsoft.com/office/powerpoint/2010/main" val="13212833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uiExpand="1" build="p"/>
      <p:bldP spid="26" grpId="0"/>
    </p:bldLst>
  </p:timing>
</p:sld>
</file>

<file path=ppt/theme/theme1.xml><?xml version="1.0" encoding="utf-8"?>
<a:theme xmlns:a="http://schemas.openxmlformats.org/drawingml/2006/main" name="2_Microsoft Office 98">
  <a:themeElements>
    <a:clrScheme name="2_Microsoft Office 98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Microsoft Office 9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Microsoft Office 9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icrosoft Office 98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icrosoft Office 98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icrosoft Office 98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icrosoft Office 98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icrosoft Office 98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icrosoft Office 98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icrosoft Office 98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icrosoft Office 98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icrosoft Office 98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icrosoft Office 98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icrosoft Office 98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22031</TotalTime>
  <Words>4564</Words>
  <Application>Microsoft Macintosh PowerPoint</Application>
  <PresentationFormat>On-screen Show (4:3)</PresentationFormat>
  <Paragraphs>532</Paragraphs>
  <Slides>42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2_Microsoft Office 98</vt:lpstr>
      <vt:lpstr>On the interaction between network coding and the physical layer - information theoretic results and a case study</vt:lpstr>
      <vt:lpstr>Collaborators</vt:lpstr>
      <vt:lpstr>Interaction Among Codes </vt:lpstr>
      <vt:lpstr>Overview</vt:lpstr>
      <vt:lpstr>Point-to-Point Equivalence</vt:lpstr>
      <vt:lpstr>Extending to Multi-terminal Channels</vt:lpstr>
      <vt:lpstr>Example: Two User Gaussian MAC</vt:lpstr>
      <vt:lpstr>Overview</vt:lpstr>
      <vt:lpstr>Local High SNR Approximation</vt:lpstr>
      <vt:lpstr>SNR in the Network</vt:lpstr>
      <vt:lpstr>Overview</vt:lpstr>
      <vt:lpstr>Beyond Approximations: Low-SNR</vt:lpstr>
      <vt:lpstr>Low SNR</vt:lpstr>
      <vt:lpstr>Low SNR</vt:lpstr>
      <vt:lpstr>Implications</vt:lpstr>
      <vt:lpstr>Erasures</vt:lpstr>
      <vt:lpstr>Overview</vt:lpstr>
      <vt:lpstr>Coding at Different Layers</vt:lpstr>
      <vt:lpstr>Benefits of Coding</vt:lpstr>
      <vt:lpstr>Conclusions</vt:lpstr>
      <vt:lpstr>What About Other Regimes?</vt:lpstr>
      <vt:lpstr>Conclusions</vt:lpstr>
      <vt:lpstr>References</vt:lpstr>
      <vt:lpstr>References</vt:lpstr>
      <vt:lpstr>References</vt:lpstr>
      <vt:lpstr>Example</vt:lpstr>
      <vt:lpstr>Example</vt:lpstr>
      <vt:lpstr>PowerPoint Presentation</vt:lpstr>
      <vt:lpstr>Coding Coefficients Carried within Packet</vt:lpstr>
      <vt:lpstr>PowerPoint Presentation</vt:lpstr>
      <vt:lpstr>PowerPoint Presentation</vt:lpstr>
      <vt:lpstr>Model</vt:lpstr>
      <vt:lpstr> A different view of high SNR</vt:lpstr>
      <vt:lpstr>PowerPoint Presentation</vt:lpstr>
      <vt:lpstr>PowerPoint Presentation</vt:lpstr>
      <vt:lpstr>ADT Network Model</vt:lpstr>
      <vt:lpstr>System Matrix</vt:lpstr>
      <vt:lpstr>Algebraic Connection</vt:lpstr>
      <vt:lpstr>SNR in Networks</vt:lpstr>
      <vt:lpstr>Analog Network Coding Optimal at High SNR</vt:lpstr>
      <vt:lpstr>Low SNR</vt:lpstr>
      <vt:lpstr>Low SNR</vt:lpstr>
    </vt:vector>
  </TitlesOfParts>
  <Manager/>
  <Company>DARPA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Ralf Koetter</dc:title>
  <dc:subject/>
  <dc:creator>RS Information Systems</dc:creator>
  <cp:keywords/>
  <dc:description/>
  <cp:lastModifiedBy>Mike Atwell</cp:lastModifiedBy>
  <cp:revision>394</cp:revision>
  <dcterms:created xsi:type="dcterms:W3CDTF">2012-09-06T00:14:29Z</dcterms:created>
  <dcterms:modified xsi:type="dcterms:W3CDTF">2014-05-16T14:51:14Z</dcterms:modified>
  <cp:category/>
</cp:coreProperties>
</file>