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4"/>
  </p:notesMasterIdLst>
  <p:sldIdLst>
    <p:sldId id="256" r:id="rId2"/>
    <p:sldId id="409" r:id="rId3"/>
    <p:sldId id="444" r:id="rId4"/>
    <p:sldId id="438" r:id="rId5"/>
    <p:sldId id="419" r:id="rId6"/>
    <p:sldId id="445" r:id="rId7"/>
    <p:sldId id="421" r:id="rId8"/>
    <p:sldId id="446" r:id="rId9"/>
    <p:sldId id="351" r:id="rId10"/>
    <p:sldId id="350" r:id="rId11"/>
    <p:sldId id="349" r:id="rId12"/>
    <p:sldId id="408" r:id="rId13"/>
    <p:sldId id="407" r:id="rId14"/>
    <p:sldId id="406" r:id="rId15"/>
    <p:sldId id="405" r:id="rId16"/>
    <p:sldId id="348" r:id="rId17"/>
    <p:sldId id="347" r:id="rId18"/>
    <p:sldId id="345" r:id="rId19"/>
    <p:sldId id="346" r:id="rId20"/>
    <p:sldId id="356" r:id="rId21"/>
    <p:sldId id="355" r:id="rId22"/>
    <p:sldId id="354" r:id="rId23"/>
    <p:sldId id="353" r:id="rId24"/>
    <p:sldId id="315" r:id="rId25"/>
    <p:sldId id="352" r:id="rId26"/>
    <p:sldId id="316" r:id="rId27"/>
    <p:sldId id="440" r:id="rId28"/>
    <p:sldId id="441" r:id="rId29"/>
    <p:sldId id="360" r:id="rId30"/>
    <p:sldId id="359" r:id="rId31"/>
    <p:sldId id="327" r:id="rId32"/>
    <p:sldId id="363" r:id="rId33"/>
    <p:sldId id="361" r:id="rId34"/>
    <p:sldId id="362" r:id="rId35"/>
    <p:sldId id="334" r:id="rId36"/>
    <p:sldId id="370" r:id="rId37"/>
    <p:sldId id="369" r:id="rId38"/>
    <p:sldId id="368" r:id="rId39"/>
    <p:sldId id="367" r:id="rId40"/>
    <p:sldId id="366" r:id="rId41"/>
    <p:sldId id="365" r:id="rId42"/>
    <p:sldId id="371" r:id="rId43"/>
    <p:sldId id="373" r:id="rId44"/>
    <p:sldId id="374" r:id="rId45"/>
    <p:sldId id="377" r:id="rId46"/>
    <p:sldId id="376" r:id="rId47"/>
    <p:sldId id="372" r:id="rId48"/>
    <p:sldId id="443" r:id="rId49"/>
    <p:sldId id="384" r:id="rId50"/>
    <p:sldId id="383" r:id="rId51"/>
    <p:sldId id="382" r:id="rId52"/>
    <p:sldId id="381" r:id="rId53"/>
    <p:sldId id="291" r:id="rId54"/>
    <p:sldId id="292" r:id="rId55"/>
    <p:sldId id="336" r:id="rId56"/>
    <p:sldId id="387" r:id="rId57"/>
    <p:sldId id="386" r:id="rId58"/>
    <p:sldId id="385" r:id="rId59"/>
    <p:sldId id="390" r:id="rId60"/>
    <p:sldId id="389" r:id="rId61"/>
    <p:sldId id="388" r:id="rId62"/>
    <p:sldId id="330" r:id="rId63"/>
    <p:sldId id="394" r:id="rId64"/>
    <p:sldId id="393" r:id="rId65"/>
    <p:sldId id="392" r:id="rId66"/>
    <p:sldId id="337" r:id="rId67"/>
    <p:sldId id="397" r:id="rId68"/>
    <p:sldId id="396" r:id="rId69"/>
    <p:sldId id="395" r:id="rId70"/>
    <p:sldId id="338" r:id="rId71"/>
    <p:sldId id="399" r:id="rId72"/>
    <p:sldId id="398" r:id="rId73"/>
    <p:sldId id="298" r:id="rId74"/>
    <p:sldId id="299" r:id="rId75"/>
    <p:sldId id="400" r:id="rId76"/>
    <p:sldId id="404" r:id="rId77"/>
    <p:sldId id="403" r:id="rId78"/>
    <p:sldId id="402" r:id="rId79"/>
    <p:sldId id="401" r:id="rId80"/>
    <p:sldId id="263" r:id="rId81"/>
    <p:sldId id="340" r:id="rId82"/>
    <p:sldId id="426" r:id="rId8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8971" autoAdjust="0"/>
    <p:restoredTop sz="95560" autoAdjust="0"/>
  </p:normalViewPr>
  <p:slideViewPr>
    <p:cSldViewPr>
      <p:cViewPr varScale="1">
        <p:scale>
          <a:sx n="152" d="100"/>
          <a:sy n="152" d="100"/>
        </p:scale>
        <p:origin x="-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notesMaster" Target="notesMasters/notesMaster1.xml"/><Relationship Id="rId85" Type="http://schemas.openxmlformats.org/officeDocument/2006/relationships/printerSettings" Target="printerSettings/printerSettings1.bin"/><Relationship Id="rId86" Type="http://schemas.openxmlformats.org/officeDocument/2006/relationships/presProps" Target="presProps.xml"/><Relationship Id="rId87" Type="http://schemas.openxmlformats.org/officeDocument/2006/relationships/viewProps" Target="viewProps.xml"/><Relationship Id="rId88" Type="http://schemas.openxmlformats.org/officeDocument/2006/relationships/theme" Target="theme/theme1.xml"/><Relationship Id="rId8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99E4D-1B35-4096-8ADB-721FD53B3149}" type="datetimeFigureOut">
              <a:rPr lang="en-US" smtClean="0"/>
              <a:t>5/16/14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4FF1DA-3C5C-46CF-A0F0-29208D6B8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321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FF1DA-3C5C-46CF-A0F0-29208D6B834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5967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FF1DA-3C5C-46CF-A0F0-29208D6B834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5967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FF1DA-3C5C-46CF-A0F0-29208D6B834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596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FF1DA-3C5C-46CF-A0F0-29208D6B834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596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FF1DA-3C5C-46CF-A0F0-29208D6B834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596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FF1DA-3C5C-46CF-A0F0-29208D6B834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5967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FF1DA-3C5C-46CF-A0F0-29208D6B834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596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FF1DA-3C5C-46CF-A0F0-29208D6B834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5967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FF1DA-3C5C-46CF-A0F0-29208D6B834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5967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FF1DA-3C5C-46CF-A0F0-29208D6B834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5967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FF1DA-3C5C-46CF-A0F0-29208D6B834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596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C3AF0-8A0A-4C7D-A827-F716872523FF}" type="datetimeFigureOut">
              <a:rPr lang="en-US" smtClean="0"/>
              <a:t>5/16/14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6D43-A2B5-4D24-8CD2-1A80000B7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631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C3AF0-8A0A-4C7D-A827-F716872523FF}" type="datetimeFigureOut">
              <a:rPr lang="en-US" smtClean="0"/>
              <a:t>5/16/14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6D43-A2B5-4D24-8CD2-1A80000B7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06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C3AF0-8A0A-4C7D-A827-F716872523FF}" type="datetimeFigureOut">
              <a:rPr lang="en-US" smtClean="0"/>
              <a:t>5/16/14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6D43-A2B5-4D24-8CD2-1A80000B7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817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C3AF0-8A0A-4C7D-A827-F716872523FF}" type="datetimeFigureOut">
              <a:rPr lang="en-US" smtClean="0"/>
              <a:t>5/16/14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6D43-A2B5-4D24-8CD2-1A80000B7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297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C3AF0-8A0A-4C7D-A827-F716872523FF}" type="datetimeFigureOut">
              <a:rPr lang="en-US" smtClean="0"/>
              <a:t>5/16/14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6D43-A2B5-4D24-8CD2-1A80000B7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074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C3AF0-8A0A-4C7D-A827-F716872523FF}" type="datetimeFigureOut">
              <a:rPr lang="en-US" smtClean="0"/>
              <a:t>5/16/14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6D43-A2B5-4D24-8CD2-1A80000B7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303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C3AF0-8A0A-4C7D-A827-F716872523FF}" type="datetimeFigureOut">
              <a:rPr lang="en-US" smtClean="0"/>
              <a:t>5/16/14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6D43-A2B5-4D24-8CD2-1A80000B7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22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C3AF0-8A0A-4C7D-A827-F716872523FF}" type="datetimeFigureOut">
              <a:rPr lang="en-US" smtClean="0"/>
              <a:t>5/16/14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6D43-A2B5-4D24-8CD2-1A80000B7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71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C3AF0-8A0A-4C7D-A827-F716872523FF}" type="datetimeFigureOut">
              <a:rPr lang="en-US" smtClean="0"/>
              <a:t>5/16/14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6D43-A2B5-4D24-8CD2-1A80000B7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481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C3AF0-8A0A-4C7D-A827-F716872523FF}" type="datetimeFigureOut">
              <a:rPr lang="en-US" smtClean="0"/>
              <a:t>5/16/14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6D43-A2B5-4D24-8CD2-1A80000B7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439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C3AF0-8A0A-4C7D-A827-F716872523FF}" type="datetimeFigureOut">
              <a:rPr lang="en-US" smtClean="0"/>
              <a:t>5/16/14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C6D43-A2B5-4D24-8CD2-1A80000B7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768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C3AF0-8A0A-4C7D-A827-F716872523FF}" type="datetimeFigureOut">
              <a:rPr lang="en-US" smtClean="0"/>
              <a:t>5/16/14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C6D43-A2B5-4D24-8CD2-1A80000B76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00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7.jpeg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7.jpeg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2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2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3" Type="http://schemas.openxmlformats.org/officeDocument/2006/relationships/image" Target="../media/image4.jp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3" Type="http://schemas.openxmlformats.org/officeDocument/2006/relationships/image" Target="../media/image4.jp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4.jpg"/><Relationship Id="rId5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e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3" Type="http://schemas.openxmlformats.org/officeDocument/2006/relationships/image" Target="../media/image4.jp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3" Type="http://schemas.openxmlformats.org/officeDocument/2006/relationships/image" Target="../media/image4.jp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3" Type="http://schemas.openxmlformats.org/officeDocument/2006/relationships/image" Target="../media/image4.jp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4.jpg"/><Relationship Id="rId5" Type="http://schemas.openxmlformats.org/officeDocument/2006/relationships/image" Target="../media/image71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4.jpg"/><Relationship Id="rId5" Type="http://schemas.openxmlformats.org/officeDocument/2006/relationships/image" Target="../media/image71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e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3" Type="http://schemas.openxmlformats.org/officeDocument/2006/relationships/image" Target="../media/image4.jp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4.jpg"/><Relationship Id="rId5" Type="http://schemas.openxmlformats.org/officeDocument/2006/relationships/image" Target="../media/image71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e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4.jpg"/><Relationship Id="rId5" Type="http://schemas.openxmlformats.org/officeDocument/2006/relationships/image" Target="../media/image71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e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4" Type="http://schemas.openxmlformats.org/officeDocument/2006/relationships/image" Target="../media/image90.png"/><Relationship Id="rId5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0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4" Type="http://schemas.openxmlformats.org/officeDocument/2006/relationships/image" Target="../media/image90.png"/><Relationship Id="rId5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0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4" Type="http://schemas.openxmlformats.org/officeDocument/2006/relationships/image" Target="../media/image90.png"/><Relationship Id="rId5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0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4.jpg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4.jpg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4.jpg"/><Relationship Id="rId7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4.jpg"/><Relationship Id="rId7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4.jpg"/><Relationship Id="rId7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2.jpe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5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5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5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5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5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jpeg"/><Relationship Id="rId3" Type="http://schemas.openxmlformats.org/officeDocument/2006/relationships/image" Target="../media/image10.jpeg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jpeg"/><Relationship Id="rId3" Type="http://schemas.openxmlformats.org/officeDocument/2006/relationships/image" Target="../media/image10.jpeg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jpeg"/><Relationship Id="rId3" Type="http://schemas.openxmlformats.org/officeDocument/2006/relationships/image" Target="../media/image10.jpeg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jpeg"/><Relationship Id="rId3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jpeg"/><Relationship Id="rId3" Type="http://schemas.openxmlformats.org/officeDocument/2006/relationships/image" Target="../media/image10.jpeg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295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Infinite Randomness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Expansion with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 Constant Number of Devices</a:t>
            </a:r>
            <a:br>
              <a:rPr lang="en-US" b="1" dirty="0">
                <a:solidFill>
                  <a:schemeClr val="accent1">
                    <a:lumMod val="75000"/>
                  </a:schemeClr>
                </a:solidFill>
              </a:rPr>
            </a:b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8295"/>
            <a:ext cx="6400800" cy="1752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Matthew </a:t>
            </a:r>
            <a:r>
              <a:rPr lang="en-US" sz="2800" dirty="0" err="1" smtClean="0">
                <a:solidFill>
                  <a:schemeClr val="tx1"/>
                </a:solidFill>
              </a:rPr>
              <a:t>Coudron</a:t>
            </a:r>
            <a:r>
              <a:rPr lang="en-US" sz="2800" dirty="0" smtClean="0">
                <a:solidFill>
                  <a:schemeClr val="tx1"/>
                </a:solidFill>
              </a:rPr>
              <a:t>, Henry Yuen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MIT EECS</a:t>
            </a:r>
          </a:p>
          <a:p>
            <a:r>
              <a:rPr lang="en-US" sz="2800" dirty="0" err="1" smtClean="0">
                <a:solidFill>
                  <a:schemeClr val="tx1"/>
                </a:solidFill>
              </a:rPr>
              <a:t>arXiv</a:t>
            </a:r>
            <a:r>
              <a:rPr lang="en-US" sz="2800" dirty="0" smtClean="0">
                <a:solidFill>
                  <a:schemeClr val="tx1"/>
                </a:solidFill>
              </a:rPr>
              <a:t> 1310.6755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222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245" y="1042764"/>
            <a:ext cx="785446" cy="762000"/>
          </a:xfrm>
          <a:prstGeom prst="rect">
            <a:avLst/>
          </a:prstGeom>
        </p:spPr>
      </p:pic>
      <p:sp>
        <p:nvSpPr>
          <p:cNvPr id="68" name="Title 6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Randomness 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0" y="1600201"/>
            <a:ext cx="4953000" cy="22097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Roger </a:t>
            </a:r>
            <a:r>
              <a:rPr lang="en-US" sz="2800" dirty="0" err="1" smtClean="0"/>
              <a:t>Colbeck</a:t>
            </a:r>
            <a:r>
              <a:rPr lang="en-US" sz="2800" dirty="0" smtClean="0"/>
              <a:t> – PhD Thesis, 2006</a:t>
            </a:r>
          </a:p>
          <a:p>
            <a:endParaRPr lang="en-US" dirty="0" smtClean="0"/>
          </a:p>
        </p:txBody>
      </p: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97561"/>
              </p:ext>
            </p:extLst>
          </p:nvPr>
        </p:nvGraphicFramePr>
        <p:xfrm>
          <a:off x="152400" y="457200"/>
          <a:ext cx="1526568" cy="3810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526568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S = Input Seed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4" name="Picture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588" y="1996038"/>
            <a:ext cx="654237" cy="715145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88" y="1996038"/>
            <a:ext cx="654237" cy="715145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399825" y="21015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428498" y="21015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783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245" y="1042764"/>
            <a:ext cx="785446" cy="762000"/>
          </a:xfrm>
          <a:prstGeom prst="rect">
            <a:avLst/>
          </a:prstGeom>
        </p:spPr>
      </p:pic>
      <p:sp>
        <p:nvSpPr>
          <p:cNvPr id="68" name="Title 6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Randomness 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0" y="1600201"/>
            <a:ext cx="4953000" cy="22097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Roger </a:t>
            </a:r>
            <a:r>
              <a:rPr lang="en-US" sz="2800" dirty="0" err="1" smtClean="0"/>
              <a:t>Colbeck</a:t>
            </a:r>
            <a:r>
              <a:rPr lang="en-US" sz="2800" dirty="0" smtClean="0"/>
              <a:t> – PhD Thesis, 2006</a:t>
            </a:r>
          </a:p>
          <a:p>
            <a:endParaRPr lang="en-US" dirty="0" smtClean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2159243" y="1657443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256647" y="1452544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1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33809" y="1386894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14740"/>
              </p:ext>
            </p:extLst>
          </p:nvPr>
        </p:nvGraphicFramePr>
        <p:xfrm>
          <a:off x="152400" y="457200"/>
          <a:ext cx="1526568" cy="3810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526568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S = Input Seed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4" name="Picture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588" y="1996038"/>
            <a:ext cx="654237" cy="715145"/>
          </a:xfrm>
          <a:prstGeom prst="rect">
            <a:avLst/>
          </a:prstGeom>
        </p:spPr>
      </p:pic>
      <p:cxnSp>
        <p:nvCxnSpPr>
          <p:cNvPr id="45" name="Straight Arrow Connector 44"/>
          <p:cNvCxnSpPr/>
          <p:nvPr/>
        </p:nvCxnSpPr>
        <p:spPr>
          <a:xfrm flipH="1">
            <a:off x="679604" y="1646529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88" y="1996038"/>
            <a:ext cx="654237" cy="715145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399825" y="21015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428498" y="21015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105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245" y="1042764"/>
            <a:ext cx="785446" cy="762000"/>
          </a:xfrm>
          <a:prstGeom prst="rect">
            <a:avLst/>
          </a:prstGeom>
        </p:spPr>
      </p:pic>
      <p:sp>
        <p:nvSpPr>
          <p:cNvPr id="68" name="Title 6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Randomness 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0" y="1600201"/>
            <a:ext cx="4953000" cy="22097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Roger </a:t>
            </a:r>
            <a:r>
              <a:rPr lang="en-US" sz="2800" dirty="0" err="1" smtClean="0"/>
              <a:t>Colbeck</a:t>
            </a:r>
            <a:r>
              <a:rPr lang="en-US" sz="2800" dirty="0" smtClean="0"/>
              <a:t> – PhD Thesis, 2006</a:t>
            </a:r>
          </a:p>
          <a:p>
            <a:r>
              <a:rPr lang="en-US" sz="2800" dirty="0" smtClean="0"/>
              <a:t>Serial rounds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“Query and Response”</a:t>
            </a:r>
          </a:p>
          <a:p>
            <a:endParaRPr lang="en-US" dirty="0" smtClean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218944"/>
              </p:ext>
            </p:extLst>
          </p:nvPr>
        </p:nvGraphicFramePr>
        <p:xfrm>
          <a:off x="476025" y="2711186"/>
          <a:ext cx="315197" cy="7325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038016"/>
              </p:ext>
            </p:extLst>
          </p:nvPr>
        </p:nvGraphicFramePr>
        <p:xfrm>
          <a:off x="2533425" y="2699516"/>
          <a:ext cx="328754" cy="733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39988"/>
              </p:ext>
            </p:extLst>
          </p:nvPr>
        </p:nvGraphicFramePr>
        <p:xfrm>
          <a:off x="1161825" y="2699513"/>
          <a:ext cx="312779" cy="7351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864224"/>
              </p:ext>
            </p:extLst>
          </p:nvPr>
        </p:nvGraphicFramePr>
        <p:xfrm>
          <a:off x="1916123" y="2699518"/>
          <a:ext cx="312502" cy="7320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9" name="Straight Arrow Connector 38"/>
          <p:cNvCxnSpPr/>
          <p:nvPr/>
        </p:nvCxnSpPr>
        <p:spPr>
          <a:xfrm>
            <a:off x="2159243" y="1657443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256647" y="1452544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1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33809" y="1386894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236431"/>
              </p:ext>
            </p:extLst>
          </p:nvPr>
        </p:nvGraphicFramePr>
        <p:xfrm>
          <a:off x="152400" y="457200"/>
          <a:ext cx="1526568" cy="3810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526568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S = Input Seed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4" name="Picture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588" y="1996038"/>
            <a:ext cx="654237" cy="715145"/>
          </a:xfrm>
          <a:prstGeom prst="rect">
            <a:avLst/>
          </a:prstGeom>
        </p:spPr>
      </p:pic>
      <p:cxnSp>
        <p:nvCxnSpPr>
          <p:cNvPr id="45" name="Straight Arrow Connector 44"/>
          <p:cNvCxnSpPr/>
          <p:nvPr/>
        </p:nvCxnSpPr>
        <p:spPr>
          <a:xfrm flipH="1">
            <a:off x="679604" y="1646529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88" y="1996038"/>
            <a:ext cx="654237" cy="715145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399825" y="21015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428498" y="21015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371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245" y="1042764"/>
            <a:ext cx="785446" cy="762000"/>
          </a:xfrm>
          <a:prstGeom prst="rect">
            <a:avLst/>
          </a:prstGeom>
        </p:spPr>
      </p:pic>
      <p:sp>
        <p:nvSpPr>
          <p:cNvPr id="68" name="Title 6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Randomness 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0" y="1600201"/>
            <a:ext cx="4953000" cy="22097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Roger </a:t>
            </a:r>
            <a:r>
              <a:rPr lang="en-US" sz="2800" dirty="0" err="1" smtClean="0"/>
              <a:t>Colbeck</a:t>
            </a:r>
            <a:r>
              <a:rPr lang="en-US" sz="2800" dirty="0" smtClean="0"/>
              <a:t> – PhD Thesis, 2006</a:t>
            </a:r>
          </a:p>
          <a:p>
            <a:r>
              <a:rPr lang="en-US" sz="2800" dirty="0" smtClean="0"/>
              <a:t>Serial rounds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“Query and Response”</a:t>
            </a:r>
          </a:p>
          <a:p>
            <a:endParaRPr lang="en-US" dirty="0" smtClean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980698"/>
              </p:ext>
            </p:extLst>
          </p:nvPr>
        </p:nvGraphicFramePr>
        <p:xfrm>
          <a:off x="476025" y="2711186"/>
          <a:ext cx="315197" cy="10988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803035"/>
              </p:ext>
            </p:extLst>
          </p:nvPr>
        </p:nvGraphicFramePr>
        <p:xfrm>
          <a:off x="2533425" y="2699516"/>
          <a:ext cx="328754" cy="1100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605883"/>
              </p:ext>
            </p:extLst>
          </p:nvPr>
        </p:nvGraphicFramePr>
        <p:xfrm>
          <a:off x="1161825" y="2699513"/>
          <a:ext cx="312779" cy="11027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702904"/>
              </p:ext>
            </p:extLst>
          </p:nvPr>
        </p:nvGraphicFramePr>
        <p:xfrm>
          <a:off x="1916123" y="2699518"/>
          <a:ext cx="312502" cy="10980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9" name="Straight Arrow Connector 38"/>
          <p:cNvCxnSpPr/>
          <p:nvPr/>
        </p:nvCxnSpPr>
        <p:spPr>
          <a:xfrm>
            <a:off x="2159243" y="1657443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256647" y="1452544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33809" y="1386894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0</a:t>
            </a:r>
            <a:endParaRPr lang="en-US" dirty="0"/>
          </a:p>
        </p:txBody>
      </p: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138106"/>
              </p:ext>
            </p:extLst>
          </p:nvPr>
        </p:nvGraphicFramePr>
        <p:xfrm>
          <a:off x="152400" y="457200"/>
          <a:ext cx="1526568" cy="3810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526568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S = Input Seed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4" name="Picture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588" y="1996038"/>
            <a:ext cx="654237" cy="715145"/>
          </a:xfrm>
          <a:prstGeom prst="rect">
            <a:avLst/>
          </a:prstGeom>
        </p:spPr>
      </p:pic>
      <p:cxnSp>
        <p:nvCxnSpPr>
          <p:cNvPr id="45" name="Straight Arrow Connector 44"/>
          <p:cNvCxnSpPr/>
          <p:nvPr/>
        </p:nvCxnSpPr>
        <p:spPr>
          <a:xfrm flipH="1">
            <a:off x="679604" y="1646529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88" y="1996038"/>
            <a:ext cx="654237" cy="715145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399825" y="21015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428498" y="21015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727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245" y="1042764"/>
            <a:ext cx="785446" cy="762000"/>
          </a:xfrm>
          <a:prstGeom prst="rect">
            <a:avLst/>
          </a:prstGeom>
        </p:spPr>
      </p:pic>
      <p:sp>
        <p:nvSpPr>
          <p:cNvPr id="68" name="Title 6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Randomness 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0" y="1600201"/>
            <a:ext cx="4953000" cy="22097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Roger </a:t>
            </a:r>
            <a:r>
              <a:rPr lang="en-US" sz="2800" dirty="0" err="1" smtClean="0"/>
              <a:t>Colbeck</a:t>
            </a:r>
            <a:r>
              <a:rPr lang="en-US" sz="2800" dirty="0" smtClean="0"/>
              <a:t> – PhD Thesis, 2006</a:t>
            </a:r>
          </a:p>
          <a:p>
            <a:r>
              <a:rPr lang="en-US" sz="2800" dirty="0" smtClean="0"/>
              <a:t>Serial rounds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“Query and Response”</a:t>
            </a:r>
          </a:p>
          <a:p>
            <a:endParaRPr lang="en-US" dirty="0" smtClean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206498"/>
              </p:ext>
            </p:extLst>
          </p:nvPr>
        </p:nvGraphicFramePr>
        <p:xfrm>
          <a:off x="476025" y="2711186"/>
          <a:ext cx="315197" cy="14651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439236"/>
              </p:ext>
            </p:extLst>
          </p:nvPr>
        </p:nvGraphicFramePr>
        <p:xfrm>
          <a:off x="2533425" y="2699516"/>
          <a:ext cx="328754" cy="1467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07390"/>
              </p:ext>
            </p:extLst>
          </p:nvPr>
        </p:nvGraphicFramePr>
        <p:xfrm>
          <a:off x="1161825" y="2699513"/>
          <a:ext cx="312779" cy="1470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205738"/>
              </p:ext>
            </p:extLst>
          </p:nvPr>
        </p:nvGraphicFramePr>
        <p:xfrm>
          <a:off x="1916123" y="2699518"/>
          <a:ext cx="312502" cy="14641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9" name="Straight Arrow Connector 38"/>
          <p:cNvCxnSpPr/>
          <p:nvPr/>
        </p:nvCxnSpPr>
        <p:spPr>
          <a:xfrm>
            <a:off x="2159243" y="1657443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256647" y="1452544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33809" y="1386894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0</a:t>
            </a:r>
            <a:endParaRPr lang="en-US" dirty="0"/>
          </a:p>
        </p:txBody>
      </p: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161327"/>
              </p:ext>
            </p:extLst>
          </p:nvPr>
        </p:nvGraphicFramePr>
        <p:xfrm>
          <a:off x="152400" y="457200"/>
          <a:ext cx="1526568" cy="3810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526568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S = Input Seed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4" name="Picture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588" y="1996038"/>
            <a:ext cx="654237" cy="715145"/>
          </a:xfrm>
          <a:prstGeom prst="rect">
            <a:avLst/>
          </a:prstGeom>
        </p:spPr>
      </p:pic>
      <p:cxnSp>
        <p:nvCxnSpPr>
          <p:cNvPr id="45" name="Straight Arrow Connector 44"/>
          <p:cNvCxnSpPr/>
          <p:nvPr/>
        </p:nvCxnSpPr>
        <p:spPr>
          <a:xfrm flipH="1">
            <a:off x="679604" y="1646529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88" y="1996038"/>
            <a:ext cx="654237" cy="715145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399825" y="21015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428498" y="21015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70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245" y="1042764"/>
            <a:ext cx="785446" cy="762000"/>
          </a:xfrm>
          <a:prstGeom prst="rect">
            <a:avLst/>
          </a:prstGeom>
        </p:spPr>
      </p:pic>
      <p:sp>
        <p:nvSpPr>
          <p:cNvPr id="68" name="Title 6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Randomness 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0" y="1600201"/>
            <a:ext cx="4953000" cy="22097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Roger </a:t>
            </a:r>
            <a:r>
              <a:rPr lang="en-US" sz="2800" dirty="0" err="1" smtClean="0"/>
              <a:t>Colbeck</a:t>
            </a:r>
            <a:r>
              <a:rPr lang="en-US" sz="2800" dirty="0" smtClean="0"/>
              <a:t> – PhD Thesis, 2006</a:t>
            </a:r>
          </a:p>
          <a:p>
            <a:r>
              <a:rPr lang="en-US" sz="2800" dirty="0" smtClean="0"/>
              <a:t>Serial rounds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“Query and Response”</a:t>
            </a:r>
          </a:p>
          <a:p>
            <a:endParaRPr lang="en-US" dirty="0" smtClean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523038"/>
              </p:ext>
            </p:extLst>
          </p:nvPr>
        </p:nvGraphicFramePr>
        <p:xfrm>
          <a:off x="476025" y="2711186"/>
          <a:ext cx="315197" cy="18313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277553"/>
              </p:ext>
            </p:extLst>
          </p:nvPr>
        </p:nvGraphicFramePr>
        <p:xfrm>
          <a:off x="2533425" y="2699516"/>
          <a:ext cx="328754" cy="1834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099544"/>
              </p:ext>
            </p:extLst>
          </p:nvPr>
        </p:nvGraphicFramePr>
        <p:xfrm>
          <a:off x="1161825" y="2699513"/>
          <a:ext cx="312779" cy="18378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07038"/>
              </p:ext>
            </p:extLst>
          </p:nvPr>
        </p:nvGraphicFramePr>
        <p:xfrm>
          <a:off x="1916123" y="2699518"/>
          <a:ext cx="312502" cy="1830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9" name="Straight Arrow Connector 38"/>
          <p:cNvCxnSpPr/>
          <p:nvPr/>
        </p:nvCxnSpPr>
        <p:spPr>
          <a:xfrm>
            <a:off x="2159243" y="1657443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256647" y="1452544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1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33809" y="1386894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365915"/>
              </p:ext>
            </p:extLst>
          </p:nvPr>
        </p:nvGraphicFramePr>
        <p:xfrm>
          <a:off x="152400" y="457200"/>
          <a:ext cx="1526568" cy="3810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526568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S = Input Seed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4" name="Picture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588" y="1996038"/>
            <a:ext cx="654237" cy="715145"/>
          </a:xfrm>
          <a:prstGeom prst="rect">
            <a:avLst/>
          </a:prstGeom>
        </p:spPr>
      </p:pic>
      <p:cxnSp>
        <p:nvCxnSpPr>
          <p:cNvPr id="45" name="Straight Arrow Connector 44"/>
          <p:cNvCxnSpPr/>
          <p:nvPr/>
        </p:nvCxnSpPr>
        <p:spPr>
          <a:xfrm flipH="1">
            <a:off x="679604" y="1646529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88" y="1996038"/>
            <a:ext cx="654237" cy="715145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399825" y="21015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428498" y="21015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023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245" y="1042764"/>
            <a:ext cx="785446" cy="762000"/>
          </a:xfrm>
          <a:prstGeom prst="rect">
            <a:avLst/>
          </a:prstGeom>
        </p:spPr>
      </p:pic>
      <p:sp>
        <p:nvSpPr>
          <p:cNvPr id="68" name="Title 6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Randomness 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0" y="1600201"/>
            <a:ext cx="4953000" cy="22097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Roger </a:t>
            </a:r>
            <a:r>
              <a:rPr lang="en-US" sz="2800" dirty="0" err="1" smtClean="0"/>
              <a:t>Colbeck</a:t>
            </a:r>
            <a:r>
              <a:rPr lang="en-US" sz="2800" dirty="0" smtClean="0"/>
              <a:t> – PhD Thesis, 2006</a:t>
            </a:r>
          </a:p>
          <a:p>
            <a:r>
              <a:rPr lang="en-US" sz="2800" dirty="0" smtClean="0"/>
              <a:t>Serial rounds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“Query and Response”</a:t>
            </a:r>
          </a:p>
          <a:p>
            <a:endParaRPr lang="en-US" dirty="0" smtClean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519406"/>
              </p:ext>
            </p:extLst>
          </p:nvPr>
        </p:nvGraphicFramePr>
        <p:xfrm>
          <a:off x="476025" y="2711186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532349"/>
              </p:ext>
            </p:extLst>
          </p:nvPr>
        </p:nvGraphicFramePr>
        <p:xfrm>
          <a:off x="2533425" y="2699516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764381"/>
              </p:ext>
            </p:extLst>
          </p:nvPr>
        </p:nvGraphicFramePr>
        <p:xfrm>
          <a:off x="1161825" y="2699513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084770"/>
              </p:ext>
            </p:extLst>
          </p:nvPr>
        </p:nvGraphicFramePr>
        <p:xfrm>
          <a:off x="1916123" y="2699518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9" name="Straight Arrow Connector 38"/>
          <p:cNvCxnSpPr/>
          <p:nvPr/>
        </p:nvCxnSpPr>
        <p:spPr>
          <a:xfrm>
            <a:off x="2159243" y="1657443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256647" y="1452544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33809" y="1386894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403507"/>
              </p:ext>
            </p:extLst>
          </p:nvPr>
        </p:nvGraphicFramePr>
        <p:xfrm>
          <a:off x="152400" y="457200"/>
          <a:ext cx="1526568" cy="3810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526568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S = Input Seed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4" name="Picture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588" y="1996038"/>
            <a:ext cx="654237" cy="715145"/>
          </a:xfrm>
          <a:prstGeom prst="rect">
            <a:avLst/>
          </a:prstGeom>
        </p:spPr>
      </p:pic>
      <p:cxnSp>
        <p:nvCxnSpPr>
          <p:cNvPr id="45" name="Straight Arrow Connector 44"/>
          <p:cNvCxnSpPr/>
          <p:nvPr/>
        </p:nvCxnSpPr>
        <p:spPr>
          <a:xfrm flipH="1">
            <a:off x="679604" y="1646529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88" y="1996038"/>
            <a:ext cx="654237" cy="715145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399825" y="21015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428498" y="21015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1" name="Down Arrow 50"/>
          <p:cNvSpPr/>
          <p:nvPr/>
        </p:nvSpPr>
        <p:spPr>
          <a:xfrm>
            <a:off x="2578055" y="6019800"/>
            <a:ext cx="241345" cy="29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2514600" y="6347810"/>
            <a:ext cx="1460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 = 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78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245" y="1042764"/>
            <a:ext cx="785446" cy="762000"/>
          </a:xfrm>
          <a:prstGeom prst="rect">
            <a:avLst/>
          </a:prstGeom>
        </p:spPr>
      </p:pic>
      <p:sp>
        <p:nvSpPr>
          <p:cNvPr id="68" name="Title 6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Randomness 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0" y="1600201"/>
            <a:ext cx="4953000" cy="22097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Roger </a:t>
            </a:r>
            <a:r>
              <a:rPr lang="en-US" sz="2800" dirty="0" err="1" smtClean="0"/>
              <a:t>Colbeck</a:t>
            </a:r>
            <a:r>
              <a:rPr lang="en-US" sz="2800" dirty="0" smtClean="0"/>
              <a:t> – PhD Thesis, 2006</a:t>
            </a:r>
          </a:p>
          <a:p>
            <a:r>
              <a:rPr lang="en-US" sz="2800" dirty="0" smtClean="0"/>
              <a:t>Serial rounds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“Query and Response”</a:t>
            </a:r>
          </a:p>
          <a:p>
            <a:endParaRPr lang="en-US" dirty="0" smtClean="0"/>
          </a:p>
        </p:txBody>
      </p:sp>
      <p:sp>
        <p:nvSpPr>
          <p:cNvPr id="4" name="Right Brace 3"/>
          <p:cNvSpPr/>
          <p:nvPr/>
        </p:nvSpPr>
        <p:spPr>
          <a:xfrm>
            <a:off x="2941870" y="2731160"/>
            <a:ext cx="487130" cy="335578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104018" y="2731160"/>
            <a:ext cx="429382" cy="335578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429000" y="412498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Test</a:t>
            </a:r>
            <a:endParaRPr lang="en-US" sz="2800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830872"/>
              </p:ext>
            </p:extLst>
          </p:nvPr>
        </p:nvGraphicFramePr>
        <p:xfrm>
          <a:off x="476025" y="2711186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475874"/>
              </p:ext>
            </p:extLst>
          </p:nvPr>
        </p:nvGraphicFramePr>
        <p:xfrm>
          <a:off x="2533425" y="2699516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59781"/>
              </p:ext>
            </p:extLst>
          </p:nvPr>
        </p:nvGraphicFramePr>
        <p:xfrm>
          <a:off x="1161825" y="2699513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83132"/>
              </p:ext>
            </p:extLst>
          </p:nvPr>
        </p:nvGraphicFramePr>
        <p:xfrm>
          <a:off x="1916123" y="2699518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9" name="Straight Arrow Connector 38"/>
          <p:cNvCxnSpPr/>
          <p:nvPr/>
        </p:nvCxnSpPr>
        <p:spPr>
          <a:xfrm>
            <a:off x="2159243" y="1657443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256647" y="1452544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33809" y="1386894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16502"/>
              </p:ext>
            </p:extLst>
          </p:nvPr>
        </p:nvGraphicFramePr>
        <p:xfrm>
          <a:off x="152400" y="457200"/>
          <a:ext cx="1526568" cy="3810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526568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S = Input Seed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4" name="Picture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588" y="1996038"/>
            <a:ext cx="654237" cy="715145"/>
          </a:xfrm>
          <a:prstGeom prst="rect">
            <a:avLst/>
          </a:prstGeom>
        </p:spPr>
      </p:pic>
      <p:cxnSp>
        <p:nvCxnSpPr>
          <p:cNvPr id="45" name="Straight Arrow Connector 44"/>
          <p:cNvCxnSpPr/>
          <p:nvPr/>
        </p:nvCxnSpPr>
        <p:spPr>
          <a:xfrm flipH="1">
            <a:off x="679604" y="1646529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88" y="1996038"/>
            <a:ext cx="654237" cy="715145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399825" y="21015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428498" y="21015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1" name="Down Arrow 50"/>
          <p:cNvSpPr/>
          <p:nvPr/>
        </p:nvSpPr>
        <p:spPr>
          <a:xfrm>
            <a:off x="2578055" y="6019800"/>
            <a:ext cx="241345" cy="29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2514600" y="6347810"/>
            <a:ext cx="1460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 = 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88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245" y="1042764"/>
            <a:ext cx="785446" cy="762000"/>
          </a:xfrm>
          <a:prstGeom prst="rect">
            <a:avLst/>
          </a:prstGeom>
        </p:spPr>
      </p:pic>
      <p:sp>
        <p:nvSpPr>
          <p:cNvPr id="68" name="Title 6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Randomness 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0" y="1600201"/>
            <a:ext cx="4953000" cy="22097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Roger </a:t>
            </a:r>
            <a:r>
              <a:rPr lang="en-US" sz="2800" dirty="0" err="1" smtClean="0"/>
              <a:t>Colbeck</a:t>
            </a:r>
            <a:r>
              <a:rPr lang="en-US" sz="2800" dirty="0" smtClean="0"/>
              <a:t> – PhD Thesis, 2006</a:t>
            </a:r>
          </a:p>
          <a:p>
            <a:r>
              <a:rPr lang="en-US" sz="2800" dirty="0" smtClean="0"/>
              <a:t>Serial rounds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“Query and Response”</a:t>
            </a:r>
          </a:p>
          <a:p>
            <a:endParaRPr lang="en-US" dirty="0" smtClean="0"/>
          </a:p>
        </p:txBody>
      </p:sp>
      <p:sp>
        <p:nvSpPr>
          <p:cNvPr id="4" name="Right Brace 3"/>
          <p:cNvSpPr/>
          <p:nvPr/>
        </p:nvSpPr>
        <p:spPr>
          <a:xfrm>
            <a:off x="2941870" y="2731160"/>
            <a:ext cx="487130" cy="335578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104018" y="2731160"/>
            <a:ext cx="429382" cy="335578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429000" y="412498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Test</a:t>
            </a:r>
            <a:endParaRPr lang="en-US" sz="2800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104545"/>
              </p:ext>
            </p:extLst>
          </p:nvPr>
        </p:nvGraphicFramePr>
        <p:xfrm>
          <a:off x="476025" y="2711186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69389"/>
              </p:ext>
            </p:extLst>
          </p:nvPr>
        </p:nvGraphicFramePr>
        <p:xfrm>
          <a:off x="2533425" y="2699516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92711"/>
              </p:ext>
            </p:extLst>
          </p:nvPr>
        </p:nvGraphicFramePr>
        <p:xfrm>
          <a:off x="1161825" y="2699513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205507"/>
              </p:ext>
            </p:extLst>
          </p:nvPr>
        </p:nvGraphicFramePr>
        <p:xfrm>
          <a:off x="1916123" y="2699518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9" name="Straight Arrow Connector 38"/>
          <p:cNvCxnSpPr/>
          <p:nvPr/>
        </p:nvCxnSpPr>
        <p:spPr>
          <a:xfrm>
            <a:off x="2159243" y="1657443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256647" y="1452544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33809" y="1386894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158574"/>
              </p:ext>
            </p:extLst>
          </p:nvPr>
        </p:nvGraphicFramePr>
        <p:xfrm>
          <a:off x="152400" y="457200"/>
          <a:ext cx="1526568" cy="3810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526568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S = Input Seed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4" name="Picture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588" y="1996038"/>
            <a:ext cx="654237" cy="715145"/>
          </a:xfrm>
          <a:prstGeom prst="rect">
            <a:avLst/>
          </a:prstGeom>
        </p:spPr>
      </p:pic>
      <p:cxnSp>
        <p:nvCxnSpPr>
          <p:cNvPr id="45" name="Straight Arrow Connector 44"/>
          <p:cNvCxnSpPr/>
          <p:nvPr/>
        </p:nvCxnSpPr>
        <p:spPr>
          <a:xfrm flipH="1">
            <a:off x="679604" y="1646529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88" y="1996038"/>
            <a:ext cx="654237" cy="715145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399825" y="21015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428498" y="21015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1" name="Down Arrow 50"/>
          <p:cNvSpPr/>
          <p:nvPr/>
        </p:nvSpPr>
        <p:spPr>
          <a:xfrm>
            <a:off x="2578055" y="6019800"/>
            <a:ext cx="241345" cy="29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ight Arrow 51"/>
          <p:cNvSpPr/>
          <p:nvPr/>
        </p:nvSpPr>
        <p:spPr>
          <a:xfrm rot="2181400">
            <a:off x="4157702" y="4665589"/>
            <a:ext cx="990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Pass</a:t>
            </a:r>
            <a:endParaRPr lang="en-US" dirty="0"/>
          </a:p>
        </p:txBody>
      </p:sp>
      <p:graphicFrame>
        <p:nvGraphicFramePr>
          <p:cNvPr id="55" name="Table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944199"/>
              </p:ext>
            </p:extLst>
          </p:nvPr>
        </p:nvGraphicFramePr>
        <p:xfrm>
          <a:off x="5313981" y="4986741"/>
          <a:ext cx="3677620" cy="155448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677620"/>
              </a:tblGrid>
              <a:tr h="1361069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O has high Min-Entropy </a:t>
                      </a:r>
                    </a:p>
                    <a:p>
                      <a:r>
                        <a:rPr lang="en-US" sz="3200" dirty="0" smtClean="0"/>
                        <a:t>(high</a:t>
                      </a:r>
                      <a:r>
                        <a:rPr lang="en-US" sz="3200" baseline="0" dirty="0" smtClean="0"/>
                        <a:t> “randomness”)</a:t>
                      </a:r>
                      <a:endParaRPr lang="en-US" sz="32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2514600" y="6347810"/>
            <a:ext cx="1460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 = 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964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245" y="1042764"/>
            <a:ext cx="785446" cy="762000"/>
          </a:xfrm>
          <a:prstGeom prst="rect">
            <a:avLst/>
          </a:prstGeom>
        </p:spPr>
      </p:pic>
      <p:sp>
        <p:nvSpPr>
          <p:cNvPr id="68" name="Title 6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Randomness 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0" y="1600201"/>
            <a:ext cx="4953000" cy="22097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Roger </a:t>
            </a:r>
            <a:r>
              <a:rPr lang="en-US" sz="2800" dirty="0" err="1" smtClean="0"/>
              <a:t>Colbeck</a:t>
            </a:r>
            <a:r>
              <a:rPr lang="en-US" sz="2800" dirty="0" smtClean="0"/>
              <a:t> – PhD Thesis, 2006</a:t>
            </a:r>
          </a:p>
          <a:p>
            <a:r>
              <a:rPr lang="en-US" sz="2800" dirty="0" smtClean="0"/>
              <a:t>Serial rounds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“Query and Response”</a:t>
            </a:r>
          </a:p>
          <a:p>
            <a:endParaRPr lang="en-US" dirty="0" smtClean="0"/>
          </a:p>
        </p:txBody>
      </p:sp>
      <p:sp>
        <p:nvSpPr>
          <p:cNvPr id="4" name="Right Brace 3"/>
          <p:cNvSpPr/>
          <p:nvPr/>
        </p:nvSpPr>
        <p:spPr>
          <a:xfrm>
            <a:off x="2941870" y="2731160"/>
            <a:ext cx="487130" cy="335578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104018" y="2731160"/>
            <a:ext cx="429382" cy="335578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429000" y="412498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Test</a:t>
            </a:r>
            <a:endParaRPr lang="en-US" sz="2800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104545"/>
              </p:ext>
            </p:extLst>
          </p:nvPr>
        </p:nvGraphicFramePr>
        <p:xfrm>
          <a:off x="476025" y="2711186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69389"/>
              </p:ext>
            </p:extLst>
          </p:nvPr>
        </p:nvGraphicFramePr>
        <p:xfrm>
          <a:off x="2533425" y="2699516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92711"/>
              </p:ext>
            </p:extLst>
          </p:nvPr>
        </p:nvGraphicFramePr>
        <p:xfrm>
          <a:off x="1161825" y="2699513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205507"/>
              </p:ext>
            </p:extLst>
          </p:nvPr>
        </p:nvGraphicFramePr>
        <p:xfrm>
          <a:off x="1916123" y="2699518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9" name="Straight Arrow Connector 38"/>
          <p:cNvCxnSpPr/>
          <p:nvPr/>
        </p:nvCxnSpPr>
        <p:spPr>
          <a:xfrm>
            <a:off x="2159243" y="1657443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256647" y="1452544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33809" y="1386894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158574"/>
              </p:ext>
            </p:extLst>
          </p:nvPr>
        </p:nvGraphicFramePr>
        <p:xfrm>
          <a:off x="152400" y="457200"/>
          <a:ext cx="1526568" cy="3810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526568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S = Input Seed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4" name="Picture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588" y="1996038"/>
            <a:ext cx="654237" cy="715145"/>
          </a:xfrm>
          <a:prstGeom prst="rect">
            <a:avLst/>
          </a:prstGeom>
        </p:spPr>
      </p:pic>
      <p:cxnSp>
        <p:nvCxnSpPr>
          <p:cNvPr id="45" name="Straight Arrow Connector 44"/>
          <p:cNvCxnSpPr/>
          <p:nvPr/>
        </p:nvCxnSpPr>
        <p:spPr>
          <a:xfrm flipH="1">
            <a:off x="679604" y="1646529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4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88" y="1996038"/>
            <a:ext cx="654237" cy="715145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399825" y="21015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428498" y="21015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1" name="Down Arrow 50"/>
          <p:cNvSpPr/>
          <p:nvPr/>
        </p:nvSpPr>
        <p:spPr>
          <a:xfrm>
            <a:off x="2578055" y="6019800"/>
            <a:ext cx="241345" cy="29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20686694">
            <a:off x="4299839" y="3953822"/>
            <a:ext cx="990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Fail</a:t>
            </a:r>
            <a:endParaRPr lang="en-US" dirty="0"/>
          </a:p>
        </p:txBody>
      </p:sp>
      <p:sp>
        <p:nvSpPr>
          <p:cNvPr id="52" name="Right Arrow 51"/>
          <p:cNvSpPr/>
          <p:nvPr/>
        </p:nvSpPr>
        <p:spPr>
          <a:xfrm rot="2181400">
            <a:off x="4157702" y="4665589"/>
            <a:ext cx="990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Pass</a:t>
            </a:r>
            <a:endParaRPr lang="en-US" dirty="0"/>
          </a:p>
        </p:txBody>
      </p:sp>
      <p:sp>
        <p:nvSpPr>
          <p:cNvPr id="53" name="Right Arrow 52"/>
          <p:cNvSpPr/>
          <p:nvPr/>
        </p:nvSpPr>
        <p:spPr>
          <a:xfrm rot="20686694">
            <a:off x="4299839" y="3934480"/>
            <a:ext cx="990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Fail</a:t>
            </a:r>
            <a:endParaRPr lang="en-US" dirty="0"/>
          </a:p>
        </p:txBody>
      </p:sp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166213"/>
              </p:ext>
            </p:extLst>
          </p:nvPr>
        </p:nvGraphicFramePr>
        <p:xfrm>
          <a:off x="5562600" y="3753821"/>
          <a:ext cx="2819400" cy="632769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819400"/>
              </a:tblGrid>
              <a:tr h="632769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Abort Protocol</a:t>
                      </a:r>
                      <a:endParaRPr lang="en-US" sz="32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5" name="Table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944199"/>
              </p:ext>
            </p:extLst>
          </p:nvPr>
        </p:nvGraphicFramePr>
        <p:xfrm>
          <a:off x="5313981" y="4986741"/>
          <a:ext cx="3677620" cy="155448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3677620"/>
              </a:tblGrid>
              <a:tr h="1361069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O has high Min-Entropy </a:t>
                      </a:r>
                    </a:p>
                    <a:p>
                      <a:r>
                        <a:rPr lang="en-US" sz="3200" dirty="0" smtClean="0"/>
                        <a:t>(high</a:t>
                      </a:r>
                      <a:r>
                        <a:rPr lang="en-US" sz="3200" baseline="0" dirty="0" smtClean="0"/>
                        <a:t> “randomness”)</a:t>
                      </a:r>
                      <a:endParaRPr lang="en-US" sz="32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2514600" y="6347810"/>
            <a:ext cx="1460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 = 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964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Goal:  Testing RNG’s …</a:t>
            </a:r>
            <a:endParaRPr lang="en-US" dirty="0"/>
          </a:p>
        </p:txBody>
      </p:sp>
      <p:pic>
        <p:nvPicPr>
          <p:cNvPr id="1026" name="Picture 2" descr="http://www.cryogenius.com/hardware/rng/rngbo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447800"/>
            <a:ext cx="3352800" cy="2526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6611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1"/>
              <p:cNvSpPr txBox="1">
                <a:spLocks/>
              </p:cNvSpPr>
              <p:nvPr/>
            </p:nvSpPr>
            <p:spPr>
              <a:xfrm>
                <a:off x="3066825" y="1178561"/>
                <a:ext cx="6181299" cy="406701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 smtClean="0"/>
                  <a:t>VV Protocol [</a:t>
                </a:r>
                <a:r>
                  <a:rPr lang="en-US" dirty="0" err="1"/>
                  <a:t>Vazirani</a:t>
                </a:r>
                <a:r>
                  <a:rPr lang="en-US" dirty="0"/>
                  <a:t>, </a:t>
                </a:r>
                <a:r>
                  <a:rPr lang="en-US" dirty="0" err="1"/>
                  <a:t>Vidick</a:t>
                </a:r>
                <a:r>
                  <a:rPr lang="en-US" dirty="0"/>
                  <a:t> ‘11]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r>
                  <a:rPr lang="en-US" dirty="0" smtClean="0"/>
                  <a:t>Exponential expansion</a:t>
                </a:r>
              </a:p>
              <a:p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n bit seed   -&gt;  O has </a:t>
                </a:r>
                <a14:m>
                  <m:oMath xmlns:m="http://schemas.openxmlformats.org/officeDocument/2006/math" xmlns="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/>
                          </a:rPr>
                          <m:t>2</m:t>
                        </m:r>
                      </m:e>
                      <m:sup>
                        <m:rad>
                          <m:rad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i="1" smtClean="0">
                                <a:latin typeface="Cambria Math"/>
                              </a:rPr>
                              <m:t>3</m:t>
                            </m:r>
                          </m:deg>
                          <m:e>
                            <m:r>
                              <a:rPr lang="en-US" i="1" smtClean="0">
                                <a:latin typeface="Cambria Math"/>
                              </a:rPr>
                              <m:t>𝑛</m:t>
                            </m:r>
                          </m:e>
                        </m:rad>
                      </m:sup>
                    </m:sSup>
                  </m:oMath>
                </a14:m>
                <a:r>
                  <a:rPr lang="en-US" dirty="0" smtClean="0"/>
                  <a:t> Min Entropy</a:t>
                </a:r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Secure against quantum eavesdropper</a:t>
                </a:r>
              </a:p>
              <a:p>
                <a:pPr marL="0" indent="0">
                  <a:buNone/>
                </a:pPr>
                <a:r>
                  <a:rPr lang="en-US" dirty="0" smtClean="0">
                    <a:ea typeface="Cambria Math"/>
                  </a:rPr>
                  <a:t>     </a:t>
                </a:r>
                <a:endParaRPr lang="en-US" dirty="0" smtClean="0"/>
              </a:p>
            </p:txBody>
          </p:sp>
        </mc:Choice>
        <mc:Fallback xmlns="">
          <p:sp>
            <p:nvSpPr>
              <p:cNvPr id="20" name="Conten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6825" y="1178561"/>
                <a:ext cx="6181299" cy="4067018"/>
              </a:xfrm>
              <a:prstGeom prst="rect">
                <a:avLst/>
              </a:prstGeom>
              <a:blipFill rotWithShape="1">
                <a:blip r:embed="rId2"/>
                <a:stretch>
                  <a:fillRect l="-1775" t="-22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54853"/>
              </p:ext>
            </p:extLst>
          </p:nvPr>
        </p:nvGraphicFramePr>
        <p:xfrm>
          <a:off x="476025" y="2558786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092414"/>
              </p:ext>
            </p:extLst>
          </p:nvPr>
        </p:nvGraphicFramePr>
        <p:xfrm>
          <a:off x="2533425" y="2547116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402766"/>
              </p:ext>
            </p:extLst>
          </p:nvPr>
        </p:nvGraphicFramePr>
        <p:xfrm>
          <a:off x="1161825" y="2547113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226271"/>
              </p:ext>
            </p:extLst>
          </p:nvPr>
        </p:nvGraphicFramePr>
        <p:xfrm>
          <a:off x="1916123" y="2547118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Straight Arrow Connector 15"/>
          <p:cNvCxnSpPr/>
          <p:nvPr/>
        </p:nvCxnSpPr>
        <p:spPr>
          <a:xfrm>
            <a:off x="2159243" y="1505043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256647" y="1300144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33809" y="1234494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245" y="890364"/>
            <a:ext cx="785446" cy="762000"/>
          </a:xfrm>
          <a:prstGeom prst="rect">
            <a:avLst/>
          </a:prstGeom>
        </p:spPr>
      </p:pic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016581"/>
              </p:ext>
            </p:extLst>
          </p:nvPr>
        </p:nvGraphicFramePr>
        <p:xfrm>
          <a:off x="152400" y="381000"/>
          <a:ext cx="1526568" cy="3810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526568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S = Input Seed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8" name="Title 6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Randomness Expansion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588" y="1843638"/>
            <a:ext cx="654237" cy="715145"/>
          </a:xfrm>
          <a:prstGeom prst="rect">
            <a:avLst/>
          </a:prstGeom>
        </p:spPr>
      </p:pic>
      <p:cxnSp>
        <p:nvCxnSpPr>
          <p:cNvPr id="23" name="Straight Arrow Connector 22"/>
          <p:cNvCxnSpPr/>
          <p:nvPr/>
        </p:nvCxnSpPr>
        <p:spPr>
          <a:xfrm flipH="1">
            <a:off x="679604" y="1494129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88" y="1843638"/>
            <a:ext cx="654237" cy="71514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9825" y="19491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428498" y="19491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3" name="Down Arrow 32"/>
          <p:cNvSpPr/>
          <p:nvPr/>
        </p:nvSpPr>
        <p:spPr>
          <a:xfrm>
            <a:off x="2578055" y="5867400"/>
            <a:ext cx="241345" cy="29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2514600" y="6260068"/>
            <a:ext cx="1460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 = Output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066825" y="1949183"/>
            <a:ext cx="5848575" cy="28514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029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1"/>
              <p:cNvSpPr txBox="1">
                <a:spLocks/>
              </p:cNvSpPr>
              <p:nvPr/>
            </p:nvSpPr>
            <p:spPr>
              <a:xfrm>
                <a:off x="3066825" y="1178561"/>
                <a:ext cx="6181299" cy="406701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 smtClean="0"/>
                  <a:t>VV Protocol [</a:t>
                </a:r>
                <a:r>
                  <a:rPr lang="en-US" dirty="0" err="1"/>
                  <a:t>Vazirani</a:t>
                </a:r>
                <a:r>
                  <a:rPr lang="en-US" dirty="0"/>
                  <a:t>, </a:t>
                </a:r>
                <a:r>
                  <a:rPr lang="en-US" dirty="0" err="1"/>
                  <a:t>Vidick</a:t>
                </a:r>
                <a:r>
                  <a:rPr lang="en-US" dirty="0"/>
                  <a:t> ‘11]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r>
                  <a:rPr lang="en-US" dirty="0" smtClean="0"/>
                  <a:t>Exponential expansion</a:t>
                </a:r>
              </a:p>
              <a:p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n bit seed   -&gt;  O has </a:t>
                </a:r>
                <a14:m>
                  <m:oMath xmlns:m="http://schemas.openxmlformats.org/officeDocument/2006/math" xmlns="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/>
                          </a:rPr>
                          <m:t>2</m:t>
                        </m:r>
                      </m:e>
                      <m:sup>
                        <m:rad>
                          <m:rad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i="1" smtClean="0">
                                <a:latin typeface="Cambria Math"/>
                              </a:rPr>
                              <m:t>3</m:t>
                            </m:r>
                          </m:deg>
                          <m:e>
                            <m:r>
                              <a:rPr lang="en-US" i="1" smtClean="0">
                                <a:latin typeface="Cambria Math"/>
                              </a:rPr>
                              <m:t>𝑛</m:t>
                            </m:r>
                          </m:e>
                        </m:rad>
                      </m:sup>
                    </m:sSup>
                  </m:oMath>
                </a14:m>
                <a:r>
                  <a:rPr lang="en-US" dirty="0" smtClean="0"/>
                  <a:t> Min Entropy</a:t>
                </a:r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Secure against quantum eavesdropper</a:t>
                </a:r>
              </a:p>
              <a:p>
                <a:pPr marL="0" indent="0">
                  <a:buNone/>
                </a:pPr>
                <a:r>
                  <a:rPr lang="en-US" dirty="0" smtClean="0">
                    <a:ea typeface="Cambria Math"/>
                  </a:rPr>
                  <a:t>     </a:t>
                </a:r>
                <a:endParaRPr lang="en-US" dirty="0" smtClean="0"/>
              </a:p>
            </p:txBody>
          </p:sp>
        </mc:Choice>
        <mc:Fallback xmlns="">
          <p:sp>
            <p:nvSpPr>
              <p:cNvPr id="20" name="Conten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6825" y="1178561"/>
                <a:ext cx="6181299" cy="4067018"/>
              </a:xfrm>
              <a:prstGeom prst="rect">
                <a:avLst/>
              </a:prstGeom>
              <a:blipFill rotWithShape="1">
                <a:blip r:embed="rId2"/>
                <a:stretch>
                  <a:fillRect l="-1775" t="-22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453272"/>
              </p:ext>
            </p:extLst>
          </p:nvPr>
        </p:nvGraphicFramePr>
        <p:xfrm>
          <a:off x="476025" y="2558786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655550"/>
              </p:ext>
            </p:extLst>
          </p:nvPr>
        </p:nvGraphicFramePr>
        <p:xfrm>
          <a:off x="2533425" y="2547116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78294"/>
              </p:ext>
            </p:extLst>
          </p:nvPr>
        </p:nvGraphicFramePr>
        <p:xfrm>
          <a:off x="1161825" y="2547113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284137"/>
              </p:ext>
            </p:extLst>
          </p:nvPr>
        </p:nvGraphicFramePr>
        <p:xfrm>
          <a:off x="1916123" y="2547118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Straight Arrow Connector 15"/>
          <p:cNvCxnSpPr/>
          <p:nvPr/>
        </p:nvCxnSpPr>
        <p:spPr>
          <a:xfrm>
            <a:off x="2159243" y="1505043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256647" y="1300144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33809" y="1234494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245" y="890364"/>
            <a:ext cx="785446" cy="762000"/>
          </a:xfrm>
          <a:prstGeom prst="rect">
            <a:avLst/>
          </a:prstGeom>
        </p:spPr>
      </p:pic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655617"/>
              </p:ext>
            </p:extLst>
          </p:nvPr>
        </p:nvGraphicFramePr>
        <p:xfrm>
          <a:off x="152400" y="381000"/>
          <a:ext cx="1526568" cy="3810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526568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S = Input Seed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8" name="Title 6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Randomness Expansion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588" y="1843638"/>
            <a:ext cx="654237" cy="715145"/>
          </a:xfrm>
          <a:prstGeom prst="rect">
            <a:avLst/>
          </a:prstGeom>
        </p:spPr>
      </p:pic>
      <p:cxnSp>
        <p:nvCxnSpPr>
          <p:cNvPr id="23" name="Straight Arrow Connector 22"/>
          <p:cNvCxnSpPr/>
          <p:nvPr/>
        </p:nvCxnSpPr>
        <p:spPr>
          <a:xfrm flipH="1">
            <a:off x="679604" y="1494129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88" y="1843638"/>
            <a:ext cx="654237" cy="71514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9825" y="19491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428498" y="19491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3" name="Down Arrow 32"/>
          <p:cNvSpPr/>
          <p:nvPr/>
        </p:nvSpPr>
        <p:spPr>
          <a:xfrm>
            <a:off x="2578055" y="5867400"/>
            <a:ext cx="241345" cy="29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2514600" y="6260068"/>
            <a:ext cx="1460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 = Output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066825" y="2743200"/>
            <a:ext cx="5848575" cy="2057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269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1"/>
              <p:cNvSpPr txBox="1">
                <a:spLocks/>
              </p:cNvSpPr>
              <p:nvPr/>
            </p:nvSpPr>
            <p:spPr>
              <a:xfrm>
                <a:off x="3066825" y="1178561"/>
                <a:ext cx="6181299" cy="406701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 smtClean="0"/>
                  <a:t>VV Protocol [</a:t>
                </a:r>
                <a:r>
                  <a:rPr lang="en-US" dirty="0" err="1"/>
                  <a:t>Vazirani</a:t>
                </a:r>
                <a:r>
                  <a:rPr lang="en-US" dirty="0"/>
                  <a:t>, </a:t>
                </a:r>
                <a:r>
                  <a:rPr lang="en-US" dirty="0" err="1"/>
                  <a:t>Vidick</a:t>
                </a:r>
                <a:r>
                  <a:rPr lang="en-US" dirty="0"/>
                  <a:t> ‘11]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r>
                  <a:rPr lang="en-US" dirty="0" smtClean="0"/>
                  <a:t>Exponential expansion</a:t>
                </a:r>
              </a:p>
              <a:p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n bit seed   -&gt;  </a:t>
                </a:r>
                <a14:m>
                  <m:oMath xmlns:m="http://schemas.openxmlformats.org/officeDocument/2006/math" xmlns="">
                    <m:sSubSup>
                      <m:sSubSupPr>
                        <m:ctrlPr>
                          <a:rPr lang="en-US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∞</m:t>
                        </m:r>
                      </m:sub>
                      <m:sup/>
                    </m:sSubSup>
                  </m:oMath>
                </a14:m>
                <a:r>
                  <a:rPr lang="en-US" dirty="0" smtClean="0"/>
                  <a:t>(O) </a:t>
                </a:r>
                <a14:m>
                  <m:oMath xmlns:m="http://schemas.openxmlformats.org/officeDocument/2006/math" xmlns="">
                    <m:r>
                      <a:rPr lang="en-US" i="1" smtClean="0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 xmlns="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/>
                          </a:rPr>
                          <m:t>2</m:t>
                        </m:r>
                      </m:e>
                      <m:sup>
                        <m:rad>
                          <m:rad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i="1" smtClean="0">
                                <a:latin typeface="Cambria Math"/>
                              </a:rPr>
                              <m:t>3</m:t>
                            </m:r>
                          </m:deg>
                          <m:e>
                            <m:r>
                              <a:rPr lang="en-US" i="1" smtClean="0">
                                <a:latin typeface="Cambria Math"/>
                              </a:rPr>
                              <m:t>𝑛</m:t>
                            </m:r>
                          </m:e>
                        </m:rad>
                      </m:sup>
                    </m:sSup>
                  </m:oMath>
                </a14:m>
                <a:r>
                  <a:rPr lang="en-US" dirty="0" smtClean="0"/>
                  <a:t>      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Secure against quantum eavesdropper</a:t>
                </a:r>
              </a:p>
              <a:p>
                <a:pPr marL="0" indent="0">
                  <a:buNone/>
                </a:pPr>
                <a:r>
                  <a:rPr lang="en-US" dirty="0" smtClean="0">
                    <a:ea typeface="Cambria Math"/>
                  </a:rPr>
                  <a:t>     </a:t>
                </a:r>
                <a:endParaRPr lang="en-US" dirty="0" smtClean="0"/>
              </a:p>
            </p:txBody>
          </p:sp>
        </mc:Choice>
        <mc:Fallback xmlns="">
          <p:sp>
            <p:nvSpPr>
              <p:cNvPr id="20" name="Conten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6825" y="1178561"/>
                <a:ext cx="6181299" cy="4067018"/>
              </a:xfrm>
              <a:prstGeom prst="rect">
                <a:avLst/>
              </a:prstGeom>
              <a:blipFill rotWithShape="1">
                <a:blip r:embed="rId2"/>
                <a:stretch>
                  <a:fillRect l="-1775" t="-22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833323"/>
              </p:ext>
            </p:extLst>
          </p:nvPr>
        </p:nvGraphicFramePr>
        <p:xfrm>
          <a:off x="476025" y="2558786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510908"/>
              </p:ext>
            </p:extLst>
          </p:nvPr>
        </p:nvGraphicFramePr>
        <p:xfrm>
          <a:off x="2533425" y="2547116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757263"/>
              </p:ext>
            </p:extLst>
          </p:nvPr>
        </p:nvGraphicFramePr>
        <p:xfrm>
          <a:off x="1161825" y="2547113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872264"/>
              </p:ext>
            </p:extLst>
          </p:nvPr>
        </p:nvGraphicFramePr>
        <p:xfrm>
          <a:off x="1916123" y="2547118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Straight Arrow Connector 15"/>
          <p:cNvCxnSpPr/>
          <p:nvPr/>
        </p:nvCxnSpPr>
        <p:spPr>
          <a:xfrm>
            <a:off x="2159243" y="1505043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256647" y="1300144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33809" y="1234494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245" y="890364"/>
            <a:ext cx="785446" cy="762000"/>
          </a:xfrm>
          <a:prstGeom prst="rect">
            <a:avLst/>
          </a:prstGeom>
        </p:spPr>
      </p:pic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773143"/>
              </p:ext>
            </p:extLst>
          </p:nvPr>
        </p:nvGraphicFramePr>
        <p:xfrm>
          <a:off x="152400" y="381000"/>
          <a:ext cx="1526568" cy="3810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526568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S = Input Seed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8" name="Title 6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Randomness Expansion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588" y="1843638"/>
            <a:ext cx="654237" cy="715145"/>
          </a:xfrm>
          <a:prstGeom prst="rect">
            <a:avLst/>
          </a:prstGeom>
        </p:spPr>
      </p:pic>
      <p:cxnSp>
        <p:nvCxnSpPr>
          <p:cNvPr id="23" name="Straight Arrow Connector 22"/>
          <p:cNvCxnSpPr/>
          <p:nvPr/>
        </p:nvCxnSpPr>
        <p:spPr>
          <a:xfrm flipH="1">
            <a:off x="679604" y="1494129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88" y="1843638"/>
            <a:ext cx="654237" cy="71514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9825" y="19491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428498" y="19491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3" name="Down Arrow 32"/>
          <p:cNvSpPr/>
          <p:nvPr/>
        </p:nvSpPr>
        <p:spPr>
          <a:xfrm>
            <a:off x="2578055" y="5867400"/>
            <a:ext cx="241345" cy="29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2514600" y="6260068"/>
            <a:ext cx="1460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 = Output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066825" y="3810000"/>
            <a:ext cx="5848575" cy="990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04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1"/>
              <p:cNvSpPr txBox="1">
                <a:spLocks/>
              </p:cNvSpPr>
              <p:nvPr/>
            </p:nvSpPr>
            <p:spPr>
              <a:xfrm>
                <a:off x="3066825" y="1178561"/>
                <a:ext cx="6181299" cy="406701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 smtClean="0"/>
                  <a:t>VV Protocol [</a:t>
                </a:r>
                <a:r>
                  <a:rPr lang="en-US" dirty="0" err="1"/>
                  <a:t>Vazirani</a:t>
                </a:r>
                <a:r>
                  <a:rPr lang="en-US" dirty="0"/>
                  <a:t>, </a:t>
                </a:r>
                <a:r>
                  <a:rPr lang="en-US" dirty="0" err="1"/>
                  <a:t>Vidick</a:t>
                </a:r>
                <a:r>
                  <a:rPr lang="en-US" dirty="0"/>
                  <a:t> ‘11]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r>
                  <a:rPr lang="en-US" dirty="0" smtClean="0"/>
                  <a:t>Exponential expansion</a:t>
                </a:r>
              </a:p>
              <a:p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n bit seed   -&gt;  </a:t>
                </a:r>
                <a14:m>
                  <m:oMath xmlns:m="http://schemas.openxmlformats.org/officeDocument/2006/math" xmlns="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∞</m:t>
                        </m:r>
                      </m:sub>
                      <m:sup/>
                    </m:sSubSup>
                  </m:oMath>
                </a14:m>
                <a:r>
                  <a:rPr lang="en-US" dirty="0"/>
                  <a:t>(O) </a:t>
                </a:r>
                <a14:m>
                  <m:oMath xmlns:m="http://schemas.openxmlformats.org/officeDocument/2006/math" xmlns="">
                    <m:r>
                      <a:rPr lang="en-US" i="1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 xmlns="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2</m:t>
                        </m:r>
                      </m:e>
                      <m:sup>
                        <m:rad>
                          <m:radPr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i="1">
                                <a:latin typeface="Cambria Math"/>
                              </a:rPr>
                              <m:t>3</m:t>
                            </m:r>
                          </m:deg>
                          <m:e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</m:e>
                        </m:rad>
                      </m:sup>
                    </m:sSup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Secure against quantum eavesdropper</a:t>
                </a:r>
              </a:p>
              <a:p>
                <a:pPr marL="0" indent="0">
                  <a:buNone/>
                </a:pPr>
                <a:r>
                  <a:rPr lang="en-US" dirty="0" smtClean="0">
                    <a:ea typeface="Cambria Math"/>
                  </a:rPr>
                  <a:t>     </a:t>
                </a:r>
                <a:endParaRPr lang="en-US" dirty="0" smtClean="0"/>
              </a:p>
            </p:txBody>
          </p:sp>
        </mc:Choice>
        <mc:Fallback xmlns="">
          <p:sp>
            <p:nvSpPr>
              <p:cNvPr id="20" name="Conten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6825" y="1178561"/>
                <a:ext cx="6181299" cy="4067018"/>
              </a:xfrm>
              <a:prstGeom prst="rect">
                <a:avLst/>
              </a:prstGeom>
              <a:blipFill rotWithShape="1">
                <a:blip r:embed="rId2"/>
                <a:stretch>
                  <a:fillRect l="-1775" t="-22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620496"/>
              </p:ext>
            </p:extLst>
          </p:nvPr>
        </p:nvGraphicFramePr>
        <p:xfrm>
          <a:off x="476025" y="2558786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722181"/>
              </p:ext>
            </p:extLst>
          </p:nvPr>
        </p:nvGraphicFramePr>
        <p:xfrm>
          <a:off x="2533425" y="2547116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949068"/>
              </p:ext>
            </p:extLst>
          </p:nvPr>
        </p:nvGraphicFramePr>
        <p:xfrm>
          <a:off x="1161825" y="2547113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226675"/>
              </p:ext>
            </p:extLst>
          </p:nvPr>
        </p:nvGraphicFramePr>
        <p:xfrm>
          <a:off x="1916123" y="2547118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Straight Arrow Connector 15"/>
          <p:cNvCxnSpPr/>
          <p:nvPr/>
        </p:nvCxnSpPr>
        <p:spPr>
          <a:xfrm>
            <a:off x="2159243" y="1505043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256647" y="1300144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33809" y="1234494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245" y="890364"/>
            <a:ext cx="785446" cy="762000"/>
          </a:xfrm>
          <a:prstGeom prst="rect">
            <a:avLst/>
          </a:prstGeom>
        </p:spPr>
      </p:pic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512042"/>
              </p:ext>
            </p:extLst>
          </p:nvPr>
        </p:nvGraphicFramePr>
        <p:xfrm>
          <a:off x="152400" y="381000"/>
          <a:ext cx="1526568" cy="3810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526568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S = Input Seed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8" name="Title 6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Randomness Expansion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588" y="1843638"/>
            <a:ext cx="654237" cy="715145"/>
          </a:xfrm>
          <a:prstGeom prst="rect">
            <a:avLst/>
          </a:prstGeom>
        </p:spPr>
      </p:pic>
      <p:cxnSp>
        <p:nvCxnSpPr>
          <p:cNvPr id="23" name="Straight Arrow Connector 22"/>
          <p:cNvCxnSpPr/>
          <p:nvPr/>
        </p:nvCxnSpPr>
        <p:spPr>
          <a:xfrm flipH="1">
            <a:off x="679604" y="1494129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88" y="1843638"/>
            <a:ext cx="654237" cy="71514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9825" y="19491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428498" y="19491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3" name="Down Arrow 32"/>
          <p:cNvSpPr/>
          <p:nvPr/>
        </p:nvSpPr>
        <p:spPr>
          <a:xfrm>
            <a:off x="2578055" y="5867400"/>
            <a:ext cx="241345" cy="29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2514600" y="6260068"/>
            <a:ext cx="1460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 = 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059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1"/>
              <p:cNvSpPr txBox="1">
                <a:spLocks/>
              </p:cNvSpPr>
              <p:nvPr/>
            </p:nvSpPr>
            <p:spPr>
              <a:xfrm>
                <a:off x="3066825" y="1178561"/>
                <a:ext cx="6181299" cy="406701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 smtClean="0"/>
                  <a:t>VV Protocol [</a:t>
                </a:r>
                <a:r>
                  <a:rPr lang="en-US" dirty="0" err="1"/>
                  <a:t>Vazirani</a:t>
                </a:r>
                <a:r>
                  <a:rPr lang="en-US" dirty="0"/>
                  <a:t>, </a:t>
                </a:r>
                <a:r>
                  <a:rPr lang="en-US" dirty="0" err="1"/>
                  <a:t>Vidick</a:t>
                </a:r>
                <a:r>
                  <a:rPr lang="en-US" dirty="0"/>
                  <a:t> ‘11]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r>
                  <a:rPr lang="en-US" dirty="0" smtClean="0"/>
                  <a:t>Exponential expansion</a:t>
                </a:r>
              </a:p>
              <a:p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n bit seed   -&gt;  </a:t>
                </a:r>
                <a14:m>
                  <m:oMath xmlns:m="http://schemas.openxmlformats.org/officeDocument/2006/math" xmlns="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∞</m:t>
                        </m:r>
                      </m:sub>
                      <m:sup/>
                    </m:sSubSup>
                  </m:oMath>
                </a14:m>
                <a:r>
                  <a:rPr lang="en-US" dirty="0"/>
                  <a:t>(O) </a:t>
                </a:r>
                <a14:m>
                  <m:oMath xmlns:m="http://schemas.openxmlformats.org/officeDocument/2006/math" xmlns="">
                    <m:r>
                      <a:rPr lang="en-US" i="1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 xmlns="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2</m:t>
                        </m:r>
                      </m:e>
                      <m:sup>
                        <m:rad>
                          <m:radPr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i="1">
                                <a:latin typeface="Cambria Math"/>
                              </a:rPr>
                              <m:t>3</m:t>
                            </m:r>
                          </m:deg>
                          <m:e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</m:e>
                        </m:rad>
                      </m:sup>
                    </m:sSup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Secure against quantum eavesdropper</a:t>
                </a:r>
              </a:p>
              <a:p>
                <a:pPr marL="0" indent="0">
                  <a:buNone/>
                </a:pPr>
                <a:r>
                  <a:rPr lang="en-US" dirty="0" smtClean="0">
                    <a:ea typeface="Cambria Math"/>
                  </a:rPr>
                  <a:t>     </a:t>
                </a:r>
                <a:endParaRPr lang="en-US" dirty="0" smtClean="0"/>
              </a:p>
            </p:txBody>
          </p:sp>
        </mc:Choice>
        <mc:Fallback xmlns="">
          <p:sp>
            <p:nvSpPr>
              <p:cNvPr id="20" name="Conten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6825" y="1178561"/>
                <a:ext cx="6181299" cy="4067018"/>
              </a:xfrm>
              <a:prstGeom prst="rect">
                <a:avLst/>
              </a:prstGeom>
              <a:blipFill rotWithShape="1">
                <a:blip r:embed="rId2"/>
                <a:stretch>
                  <a:fillRect l="-1775" t="-22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394388"/>
              </p:ext>
            </p:extLst>
          </p:nvPr>
        </p:nvGraphicFramePr>
        <p:xfrm>
          <a:off x="476025" y="2558786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473737"/>
              </p:ext>
            </p:extLst>
          </p:nvPr>
        </p:nvGraphicFramePr>
        <p:xfrm>
          <a:off x="2533425" y="2547116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572617"/>
              </p:ext>
            </p:extLst>
          </p:nvPr>
        </p:nvGraphicFramePr>
        <p:xfrm>
          <a:off x="1161825" y="2547113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366882"/>
              </p:ext>
            </p:extLst>
          </p:nvPr>
        </p:nvGraphicFramePr>
        <p:xfrm>
          <a:off x="1916123" y="2547118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Straight Arrow Connector 15"/>
          <p:cNvCxnSpPr/>
          <p:nvPr/>
        </p:nvCxnSpPr>
        <p:spPr>
          <a:xfrm>
            <a:off x="2159243" y="1505043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256647" y="1300144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33809" y="1234494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245" y="890364"/>
            <a:ext cx="785446" cy="762000"/>
          </a:xfrm>
          <a:prstGeom prst="rect">
            <a:avLst/>
          </a:prstGeom>
        </p:spPr>
      </p:pic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917550"/>
              </p:ext>
            </p:extLst>
          </p:nvPr>
        </p:nvGraphicFramePr>
        <p:xfrm>
          <a:off x="152400" y="381000"/>
          <a:ext cx="1526568" cy="3810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526568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S = Input Seed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8" name="Title 6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Randomness Expansion</a:t>
            </a:r>
            <a:endParaRPr lang="en-US" dirty="0"/>
          </a:p>
        </p:txBody>
      </p:sp>
      <p:pic>
        <p:nvPicPr>
          <p:cNvPr id="21" name="Picture 2" descr="http://sr.photos2.fotosearch.com/bthumb/CSP/CSP079/k079083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1050" y="5173780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588" y="1843638"/>
            <a:ext cx="654237" cy="715145"/>
          </a:xfrm>
          <a:prstGeom prst="rect">
            <a:avLst/>
          </a:prstGeom>
        </p:spPr>
      </p:pic>
      <p:cxnSp>
        <p:nvCxnSpPr>
          <p:cNvPr id="23" name="Straight Arrow Connector 22"/>
          <p:cNvCxnSpPr/>
          <p:nvPr/>
        </p:nvCxnSpPr>
        <p:spPr>
          <a:xfrm flipH="1">
            <a:off x="679604" y="1494129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88" y="1843638"/>
            <a:ext cx="654237" cy="71514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9825" y="19491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428498" y="19491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81600" y="610618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</a:p>
        </p:txBody>
      </p:sp>
      <p:sp>
        <p:nvSpPr>
          <p:cNvPr id="33" name="Down Arrow 32"/>
          <p:cNvSpPr/>
          <p:nvPr/>
        </p:nvSpPr>
        <p:spPr>
          <a:xfrm>
            <a:off x="2578055" y="5867400"/>
            <a:ext cx="241345" cy="29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2514600" y="6260068"/>
            <a:ext cx="1460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 = 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403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1"/>
              <p:cNvSpPr txBox="1">
                <a:spLocks/>
              </p:cNvSpPr>
              <p:nvPr/>
            </p:nvSpPr>
            <p:spPr>
              <a:xfrm>
                <a:off x="3066825" y="1178561"/>
                <a:ext cx="6181299" cy="406701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 smtClean="0"/>
                  <a:t>VV Protocol [</a:t>
                </a:r>
                <a:r>
                  <a:rPr lang="en-US" dirty="0" err="1"/>
                  <a:t>Vazirani</a:t>
                </a:r>
                <a:r>
                  <a:rPr lang="en-US" dirty="0"/>
                  <a:t>, </a:t>
                </a:r>
                <a:r>
                  <a:rPr lang="en-US" dirty="0" err="1"/>
                  <a:t>Vidick</a:t>
                </a:r>
                <a:r>
                  <a:rPr lang="en-US" dirty="0"/>
                  <a:t> ‘11]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r>
                  <a:rPr lang="en-US" dirty="0" smtClean="0"/>
                  <a:t>Exponential expansion</a:t>
                </a:r>
              </a:p>
              <a:p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n bit seed   -&gt;  </a:t>
                </a:r>
                <a14:m>
                  <m:oMath xmlns:m="http://schemas.openxmlformats.org/officeDocument/2006/math" xmlns="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∞</m:t>
                        </m:r>
                      </m:sub>
                      <m:sup/>
                    </m:sSubSup>
                  </m:oMath>
                </a14:m>
                <a:r>
                  <a:rPr lang="en-US" dirty="0"/>
                  <a:t>(O) </a:t>
                </a:r>
                <a14:m>
                  <m:oMath xmlns:m="http://schemas.openxmlformats.org/officeDocument/2006/math" xmlns="">
                    <m:r>
                      <a:rPr lang="en-US" i="1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 xmlns="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2</m:t>
                        </m:r>
                      </m:e>
                      <m:sup>
                        <m:rad>
                          <m:radPr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US" i="1">
                                <a:latin typeface="Cambria Math"/>
                              </a:rPr>
                              <m:t>3</m:t>
                            </m:r>
                          </m:deg>
                          <m:e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</m:e>
                        </m:rad>
                      </m:sup>
                    </m:sSup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Secure against quantum eavesdropper</a:t>
                </a:r>
              </a:p>
              <a:p>
                <a:pPr marL="0" indent="0">
                  <a:buNone/>
                </a:pPr>
                <a:r>
                  <a:rPr lang="en-US" dirty="0">
                    <a:ea typeface="Cambria Math"/>
                  </a:rPr>
                  <a:t>    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𝑆𝐷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en-US" dirty="0"/>
                  <a:t> ≈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sz="3600" dirty="0"/>
                  <a:t> </a:t>
                </a:r>
                <a:r>
                  <a:rPr lang="en-US" sz="2100" dirty="0"/>
                  <a:t>⊗</a:t>
                </a:r>
                <a:r>
                  <a:rPr lang="en-US" sz="3600" dirty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𝐷𝐸</m:t>
                        </m:r>
                      </m:sub>
                    </m:sSub>
                  </m:oMath>
                </a14:m>
                <a:r>
                  <a:rPr lang="en-US" dirty="0" smtClean="0">
                    <a:ea typeface="Cambria Math"/>
                  </a:rPr>
                  <a:t>        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𝑂𝐸</m:t>
                        </m:r>
                      </m:sub>
                    </m:sSub>
                  </m:oMath>
                </a14:m>
                <a:r>
                  <a:rPr lang="en-US" dirty="0" smtClean="0"/>
                  <a:t> ≈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sz="2000" dirty="0" smtClean="0"/>
                  <a:t>⊗</a:t>
                </a:r>
                <a:r>
                  <a:rPr lang="en-US" sz="2000" dirty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𝐸</m:t>
                        </m:r>
                      </m:sub>
                    </m:sSub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20" name="Conten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6825" y="1178561"/>
                <a:ext cx="6181299" cy="4067018"/>
              </a:xfrm>
              <a:prstGeom prst="rect">
                <a:avLst/>
              </a:prstGeom>
              <a:blipFill rotWithShape="1">
                <a:blip r:embed="rId2"/>
                <a:stretch>
                  <a:fillRect l="-1775" t="-22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519872"/>
              </p:ext>
            </p:extLst>
          </p:nvPr>
        </p:nvGraphicFramePr>
        <p:xfrm>
          <a:off x="476025" y="2558786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956707"/>
              </p:ext>
            </p:extLst>
          </p:nvPr>
        </p:nvGraphicFramePr>
        <p:xfrm>
          <a:off x="2533425" y="2547116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41629"/>
              </p:ext>
            </p:extLst>
          </p:nvPr>
        </p:nvGraphicFramePr>
        <p:xfrm>
          <a:off x="1161825" y="2547113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630121"/>
              </p:ext>
            </p:extLst>
          </p:nvPr>
        </p:nvGraphicFramePr>
        <p:xfrm>
          <a:off x="1916123" y="2547118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Straight Arrow Connector 15"/>
          <p:cNvCxnSpPr/>
          <p:nvPr/>
        </p:nvCxnSpPr>
        <p:spPr>
          <a:xfrm>
            <a:off x="2159243" y="1505043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256647" y="1300144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33809" y="1234494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245" y="890364"/>
            <a:ext cx="785446" cy="762000"/>
          </a:xfrm>
          <a:prstGeom prst="rect">
            <a:avLst/>
          </a:prstGeom>
        </p:spPr>
      </p:pic>
      <p:graphicFrame>
        <p:nvGraphicFramePr>
          <p:cNvPr id="65" name="Table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137282"/>
              </p:ext>
            </p:extLst>
          </p:nvPr>
        </p:nvGraphicFramePr>
        <p:xfrm>
          <a:off x="152400" y="381000"/>
          <a:ext cx="1526568" cy="3810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526568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S = Input Seed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8" name="Title 6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Randomness Expansion</a:t>
            </a:r>
            <a:endParaRPr lang="en-US" dirty="0"/>
          </a:p>
        </p:txBody>
      </p:sp>
      <p:pic>
        <p:nvPicPr>
          <p:cNvPr id="21" name="Picture 2" descr="http://sr.photos2.fotosearch.com/bthumb/CSP/CSP079/k079083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1050" y="5173780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588" y="1843638"/>
            <a:ext cx="654237" cy="715145"/>
          </a:xfrm>
          <a:prstGeom prst="rect">
            <a:avLst/>
          </a:prstGeom>
        </p:spPr>
      </p:pic>
      <p:cxnSp>
        <p:nvCxnSpPr>
          <p:cNvPr id="23" name="Straight Arrow Connector 22"/>
          <p:cNvCxnSpPr/>
          <p:nvPr/>
        </p:nvCxnSpPr>
        <p:spPr>
          <a:xfrm flipH="1">
            <a:off x="679604" y="1494129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88" y="1843638"/>
            <a:ext cx="654237" cy="71514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9825" y="19491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428498" y="19491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81600" y="610618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</a:p>
        </p:txBody>
      </p:sp>
      <p:sp>
        <p:nvSpPr>
          <p:cNvPr id="33" name="Down Arrow 32"/>
          <p:cNvSpPr/>
          <p:nvPr/>
        </p:nvSpPr>
        <p:spPr>
          <a:xfrm>
            <a:off x="2578055" y="5867400"/>
            <a:ext cx="241345" cy="29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/>
          <p:cNvSpPr/>
          <p:nvPr/>
        </p:nvSpPr>
        <p:spPr>
          <a:xfrm>
            <a:off x="5941444" y="4685731"/>
            <a:ext cx="319526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2514600" y="6260068"/>
            <a:ext cx="1460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 = 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923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What is the greatest possible rate of randomness expansion?  Exponential?  Higher?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48338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What is the greatest possible rate of randomness expansion?  Exponential?  Higher?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Doubly exponential upper bound for analysis of existing </a:t>
            </a:r>
            <a:r>
              <a:rPr lang="en-US" i="1" dirty="0"/>
              <a:t>non-adaptive</a:t>
            </a:r>
            <a:r>
              <a:rPr lang="en-US" dirty="0"/>
              <a:t> protocols. [C, </a:t>
            </a:r>
            <a:r>
              <a:rPr lang="en-US" dirty="0" err="1"/>
              <a:t>Vidick</a:t>
            </a:r>
            <a:r>
              <a:rPr lang="en-US" dirty="0"/>
              <a:t>, Yuen]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</a:t>
            </a:r>
            <a:endParaRPr lang="en-US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18304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886200"/>
            <a:ext cx="8686800" cy="2819400"/>
          </a:xfrm>
          <a:prstGeom prst="roundRect">
            <a:avLst/>
          </a:prstGeom>
          <a:solidFill>
            <a:schemeClr val="accent6">
              <a:alpha val="33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What is the greatest possible rate of randomness expansion?  Exponential?  Higher?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Doubly exponential upper bound for analysis of existing </a:t>
            </a:r>
            <a:r>
              <a:rPr lang="en-US" i="1" dirty="0" smtClean="0"/>
              <a:t>non-adaptive</a:t>
            </a:r>
            <a:r>
              <a:rPr lang="en-US" dirty="0" smtClean="0"/>
              <a:t> protocols. [C, </a:t>
            </a:r>
            <a:r>
              <a:rPr lang="en-US" dirty="0" err="1" smtClean="0"/>
              <a:t>Vidick</a:t>
            </a:r>
            <a:r>
              <a:rPr lang="en-US" dirty="0" smtClean="0"/>
              <a:t>, Yuen]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</a:t>
            </a:r>
            <a:r>
              <a:rPr lang="en-US" b="1" dirty="0" smtClean="0"/>
              <a:t>Our Result: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Infinite randomness expansion with 8 devices.      		     (We can also do 6)</a:t>
            </a:r>
          </a:p>
        </p:txBody>
      </p:sp>
    </p:spTree>
    <p:extLst>
      <p:ext uri="{BB962C8B-B14F-4D97-AF65-F5344CB8AC3E}">
        <p14:creationId xmlns:p14="http://schemas.microsoft.com/office/powerpoint/2010/main" val="318304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lowchart: Process 23"/>
          <p:cNvSpPr/>
          <p:nvPr/>
        </p:nvSpPr>
        <p:spPr>
          <a:xfrm>
            <a:off x="1662317" y="5773237"/>
            <a:ext cx="2421928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2103293" y="180886"/>
            <a:ext cx="4419600" cy="88591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Compose?</a:t>
            </a:r>
            <a:endParaRPr lang="en-US" dirty="0"/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859355"/>
              </p:ext>
            </p:extLst>
          </p:nvPr>
        </p:nvGraphicFramePr>
        <p:xfrm>
          <a:off x="609600" y="2330186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724291"/>
              </p:ext>
            </p:extLst>
          </p:nvPr>
        </p:nvGraphicFramePr>
        <p:xfrm>
          <a:off x="2667000" y="2318516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476895"/>
              </p:ext>
            </p:extLst>
          </p:nvPr>
        </p:nvGraphicFramePr>
        <p:xfrm>
          <a:off x="1295400" y="2318513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977587"/>
              </p:ext>
            </p:extLst>
          </p:nvPr>
        </p:nvGraphicFramePr>
        <p:xfrm>
          <a:off x="2049698" y="2318518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4" name="Straight Arrow Connector 33"/>
          <p:cNvCxnSpPr/>
          <p:nvPr/>
        </p:nvCxnSpPr>
        <p:spPr>
          <a:xfrm>
            <a:off x="2292818" y="1276443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390222" y="1071544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67384" y="1005894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820" y="661764"/>
            <a:ext cx="785446" cy="762000"/>
          </a:xfrm>
          <a:prstGeom prst="rect">
            <a:avLst/>
          </a:prstGeom>
        </p:spPr>
      </p:pic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925240"/>
              </p:ext>
            </p:extLst>
          </p:nvPr>
        </p:nvGraphicFramePr>
        <p:xfrm>
          <a:off x="285975" y="152400"/>
          <a:ext cx="1298862" cy="3810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298862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Input Seed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1" name="Picture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163" y="1615038"/>
            <a:ext cx="654237" cy="715145"/>
          </a:xfrm>
          <a:prstGeom prst="rect">
            <a:avLst/>
          </a:prstGeom>
        </p:spPr>
      </p:pic>
      <p:cxnSp>
        <p:nvCxnSpPr>
          <p:cNvPr id="42" name="Straight Arrow Connector 41"/>
          <p:cNvCxnSpPr/>
          <p:nvPr/>
        </p:nvCxnSpPr>
        <p:spPr>
          <a:xfrm flipH="1">
            <a:off x="813179" y="1265529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63" y="1615038"/>
            <a:ext cx="654237" cy="715145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533400" y="17205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62073" y="17205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6" name="Down Arrow 45"/>
          <p:cNvSpPr/>
          <p:nvPr/>
        </p:nvSpPr>
        <p:spPr>
          <a:xfrm>
            <a:off x="2711630" y="5638800"/>
            <a:ext cx="241345" cy="29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2682321" y="5888800"/>
            <a:ext cx="336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3451268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Goal:  Testing RNG’s …</a:t>
            </a:r>
            <a:endParaRPr lang="en-US" dirty="0"/>
          </a:p>
        </p:txBody>
      </p:sp>
      <p:pic>
        <p:nvPicPr>
          <p:cNvPr id="1026" name="Picture 2" descr="http://www.cryogenius.com/hardware/rng/rngbo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447800"/>
            <a:ext cx="3352800" cy="2526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609600" y="3974471"/>
            <a:ext cx="8229600" cy="312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      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… in a “black box” manner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547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lowchart: Process 23"/>
          <p:cNvSpPr/>
          <p:nvPr/>
        </p:nvSpPr>
        <p:spPr>
          <a:xfrm>
            <a:off x="1662317" y="5773237"/>
            <a:ext cx="2421928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  <p:cxnSp>
        <p:nvCxnSpPr>
          <p:cNvPr id="26" name="Curved Connector 25"/>
          <p:cNvCxnSpPr>
            <a:stCxn id="24" idx="2"/>
          </p:cNvCxnSpPr>
          <p:nvPr/>
        </p:nvCxnSpPr>
        <p:spPr>
          <a:xfrm rot="5400000" flipH="1" flipV="1">
            <a:off x="2173616" y="1623525"/>
            <a:ext cx="5382777" cy="3983448"/>
          </a:xfrm>
          <a:prstGeom prst="curvedConnector4">
            <a:avLst>
              <a:gd name="adj1" fmla="val -4247"/>
              <a:gd name="adj2" fmla="val 652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103293" y="180886"/>
            <a:ext cx="4419600" cy="88591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Compose?</a:t>
            </a:r>
            <a:endParaRPr lang="en-US" dirty="0"/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806079"/>
              </p:ext>
            </p:extLst>
          </p:nvPr>
        </p:nvGraphicFramePr>
        <p:xfrm>
          <a:off x="609600" y="2330186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53744"/>
              </p:ext>
            </p:extLst>
          </p:nvPr>
        </p:nvGraphicFramePr>
        <p:xfrm>
          <a:off x="2667000" y="2318516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317057"/>
              </p:ext>
            </p:extLst>
          </p:nvPr>
        </p:nvGraphicFramePr>
        <p:xfrm>
          <a:off x="1295400" y="2318513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735612"/>
              </p:ext>
            </p:extLst>
          </p:nvPr>
        </p:nvGraphicFramePr>
        <p:xfrm>
          <a:off x="2049698" y="2318518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4" name="Straight Arrow Connector 33"/>
          <p:cNvCxnSpPr/>
          <p:nvPr/>
        </p:nvCxnSpPr>
        <p:spPr>
          <a:xfrm>
            <a:off x="2292818" y="1276443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390222" y="1071544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67384" y="1005894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820" y="661764"/>
            <a:ext cx="785446" cy="762000"/>
          </a:xfrm>
          <a:prstGeom prst="rect">
            <a:avLst/>
          </a:prstGeom>
        </p:spPr>
      </p:pic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095623"/>
              </p:ext>
            </p:extLst>
          </p:nvPr>
        </p:nvGraphicFramePr>
        <p:xfrm>
          <a:off x="285975" y="152400"/>
          <a:ext cx="1298862" cy="3810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298862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Input Seed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1" name="Picture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163" y="1615038"/>
            <a:ext cx="654237" cy="715145"/>
          </a:xfrm>
          <a:prstGeom prst="rect">
            <a:avLst/>
          </a:prstGeom>
        </p:spPr>
      </p:pic>
      <p:cxnSp>
        <p:nvCxnSpPr>
          <p:cNvPr id="42" name="Straight Arrow Connector 41"/>
          <p:cNvCxnSpPr/>
          <p:nvPr/>
        </p:nvCxnSpPr>
        <p:spPr>
          <a:xfrm flipH="1">
            <a:off x="813179" y="1265529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63" y="1615038"/>
            <a:ext cx="654237" cy="715145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533400" y="17205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62073" y="17205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6" name="Down Arrow 45"/>
          <p:cNvSpPr/>
          <p:nvPr/>
        </p:nvSpPr>
        <p:spPr>
          <a:xfrm>
            <a:off x="2711630" y="5638800"/>
            <a:ext cx="241345" cy="29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2682321" y="5888800"/>
            <a:ext cx="336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3696716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lowchart: Process 23"/>
          <p:cNvSpPr/>
          <p:nvPr/>
        </p:nvSpPr>
        <p:spPr>
          <a:xfrm>
            <a:off x="1662317" y="5773237"/>
            <a:ext cx="2421928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  <p:cxnSp>
        <p:nvCxnSpPr>
          <p:cNvPr id="26" name="Curved Connector 25"/>
          <p:cNvCxnSpPr>
            <a:stCxn id="24" idx="2"/>
            <a:endCxn id="50" idx="1"/>
          </p:cNvCxnSpPr>
          <p:nvPr/>
        </p:nvCxnSpPr>
        <p:spPr>
          <a:xfrm rot="5400000" flipH="1" flipV="1">
            <a:off x="2173616" y="1623525"/>
            <a:ext cx="5382777" cy="3983448"/>
          </a:xfrm>
          <a:prstGeom prst="curvedConnector4">
            <a:avLst>
              <a:gd name="adj1" fmla="val -4247"/>
              <a:gd name="adj2" fmla="val 652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103293" y="180886"/>
            <a:ext cx="4419600" cy="88591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Compose?</a:t>
            </a:r>
            <a:endParaRPr lang="en-US" dirty="0"/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153880"/>
              </p:ext>
            </p:extLst>
          </p:nvPr>
        </p:nvGraphicFramePr>
        <p:xfrm>
          <a:off x="609600" y="2330186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157673"/>
              </p:ext>
            </p:extLst>
          </p:nvPr>
        </p:nvGraphicFramePr>
        <p:xfrm>
          <a:off x="2667000" y="2318516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884319"/>
              </p:ext>
            </p:extLst>
          </p:nvPr>
        </p:nvGraphicFramePr>
        <p:xfrm>
          <a:off x="1295400" y="2318513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546074"/>
              </p:ext>
            </p:extLst>
          </p:nvPr>
        </p:nvGraphicFramePr>
        <p:xfrm>
          <a:off x="2049698" y="2318518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4" name="Straight Arrow Connector 33"/>
          <p:cNvCxnSpPr/>
          <p:nvPr/>
        </p:nvCxnSpPr>
        <p:spPr>
          <a:xfrm>
            <a:off x="2292818" y="1276443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390222" y="1071544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67384" y="1005894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820" y="661764"/>
            <a:ext cx="785446" cy="762000"/>
          </a:xfrm>
          <a:prstGeom prst="rect">
            <a:avLst/>
          </a:prstGeom>
        </p:spPr>
      </p:pic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015970"/>
              </p:ext>
            </p:extLst>
          </p:nvPr>
        </p:nvGraphicFramePr>
        <p:xfrm>
          <a:off x="285975" y="152400"/>
          <a:ext cx="1298862" cy="3810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298862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Input Seed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1" name="Picture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163" y="1615038"/>
            <a:ext cx="654237" cy="715145"/>
          </a:xfrm>
          <a:prstGeom prst="rect">
            <a:avLst/>
          </a:prstGeom>
        </p:spPr>
      </p:pic>
      <p:cxnSp>
        <p:nvCxnSpPr>
          <p:cNvPr id="42" name="Straight Arrow Connector 41"/>
          <p:cNvCxnSpPr/>
          <p:nvPr/>
        </p:nvCxnSpPr>
        <p:spPr>
          <a:xfrm flipH="1">
            <a:off x="813179" y="1265529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63" y="1615038"/>
            <a:ext cx="654237" cy="715145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533400" y="17205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62073" y="17205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6" name="Down Arrow 45"/>
          <p:cNvSpPr/>
          <p:nvPr/>
        </p:nvSpPr>
        <p:spPr>
          <a:xfrm>
            <a:off x="2711630" y="5638800"/>
            <a:ext cx="241345" cy="29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2682321" y="5888800"/>
            <a:ext cx="336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</a:t>
            </a:r>
          </a:p>
        </p:txBody>
      </p:sp>
      <p:sp>
        <p:nvSpPr>
          <p:cNvPr id="50" name="Flowchart: Process 49"/>
          <p:cNvSpPr/>
          <p:nvPr/>
        </p:nvSpPr>
        <p:spPr>
          <a:xfrm>
            <a:off x="6856729" y="657160"/>
            <a:ext cx="443084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  <p:graphicFrame>
        <p:nvGraphicFramePr>
          <p:cNvPr id="59" name="Table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425852"/>
              </p:ext>
            </p:extLst>
          </p:nvPr>
        </p:nvGraphicFramePr>
        <p:xfrm>
          <a:off x="6227394" y="2307440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989477"/>
              </p:ext>
            </p:extLst>
          </p:nvPr>
        </p:nvGraphicFramePr>
        <p:xfrm>
          <a:off x="8284794" y="2295770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004986"/>
              </p:ext>
            </p:extLst>
          </p:nvPr>
        </p:nvGraphicFramePr>
        <p:xfrm>
          <a:off x="6913194" y="2295767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2" name="Table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780744"/>
              </p:ext>
            </p:extLst>
          </p:nvPr>
        </p:nvGraphicFramePr>
        <p:xfrm>
          <a:off x="7667492" y="2295772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3" name="Straight Arrow Connector 62"/>
          <p:cNvCxnSpPr/>
          <p:nvPr/>
        </p:nvCxnSpPr>
        <p:spPr>
          <a:xfrm>
            <a:off x="7910612" y="1253697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8008016" y="1048798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6385178" y="983148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66" name="Picture 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7808" y="599128"/>
            <a:ext cx="785446" cy="762000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3957" y="1592292"/>
            <a:ext cx="654237" cy="715145"/>
          </a:xfrm>
          <a:prstGeom prst="rect">
            <a:avLst/>
          </a:prstGeom>
        </p:spPr>
      </p:pic>
      <p:cxnSp>
        <p:nvCxnSpPr>
          <p:cNvPr id="69" name="Straight Arrow Connector 68"/>
          <p:cNvCxnSpPr/>
          <p:nvPr/>
        </p:nvCxnSpPr>
        <p:spPr>
          <a:xfrm flipH="1">
            <a:off x="6430973" y="1242783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Picture 6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557" y="1592292"/>
            <a:ext cx="654237" cy="715145"/>
          </a:xfrm>
          <a:prstGeom prst="rect">
            <a:avLst/>
          </a:prstGeom>
        </p:spPr>
      </p:pic>
      <p:sp>
        <p:nvSpPr>
          <p:cNvPr id="71" name="TextBox 70"/>
          <p:cNvSpPr txBox="1"/>
          <p:nvPr/>
        </p:nvSpPr>
        <p:spPr>
          <a:xfrm>
            <a:off x="6151194" y="1697837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8179867" y="1697837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3" name="Down Arrow 72"/>
          <p:cNvSpPr/>
          <p:nvPr/>
        </p:nvSpPr>
        <p:spPr>
          <a:xfrm>
            <a:off x="8329424" y="5616054"/>
            <a:ext cx="241345" cy="29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8300115" y="5866054"/>
            <a:ext cx="336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3205064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63" y="2905923"/>
            <a:ext cx="654237" cy="715145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163" y="2905923"/>
            <a:ext cx="654237" cy="715145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76200" y="2362429"/>
            <a:ext cx="3550845" cy="1715839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Process 23"/>
          <p:cNvSpPr/>
          <p:nvPr/>
        </p:nvSpPr>
        <p:spPr>
          <a:xfrm>
            <a:off x="1691738" y="4370054"/>
            <a:ext cx="2421928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  <p:cxnSp>
        <p:nvCxnSpPr>
          <p:cNvPr id="26" name="Curved Connector 25"/>
          <p:cNvCxnSpPr>
            <a:stCxn id="24" idx="2"/>
            <a:endCxn id="55" idx="1"/>
          </p:cNvCxnSpPr>
          <p:nvPr/>
        </p:nvCxnSpPr>
        <p:spPr>
          <a:xfrm rot="5400000" flipH="1" flipV="1">
            <a:off x="2947172" y="1676439"/>
            <a:ext cx="3182544" cy="3271485"/>
          </a:xfrm>
          <a:prstGeom prst="curvedConnector4">
            <a:avLst>
              <a:gd name="adj1" fmla="val -7183"/>
              <a:gd name="adj2" fmla="val 6850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103293" y="180886"/>
            <a:ext cx="4419600" cy="88591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Compose?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149522" y="2207387"/>
            <a:ext cx="613118" cy="6421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820" y="1346325"/>
            <a:ext cx="785446" cy="762000"/>
          </a:xfrm>
          <a:prstGeom prst="rect">
            <a:avLst/>
          </a:prstGeom>
        </p:spPr>
      </p:pic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89856"/>
              </p:ext>
            </p:extLst>
          </p:nvPr>
        </p:nvGraphicFramePr>
        <p:xfrm>
          <a:off x="419100" y="1536574"/>
          <a:ext cx="685800" cy="38150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685800"/>
              </a:tblGrid>
              <a:tr h="381502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S</a:t>
                      </a:r>
                      <a:r>
                        <a:rPr lang="en-US" baseline="-25000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2" name="Straight Arrow Connector 41"/>
          <p:cNvCxnSpPr/>
          <p:nvPr/>
        </p:nvCxnSpPr>
        <p:spPr>
          <a:xfrm flipH="1">
            <a:off x="813180" y="2194705"/>
            <a:ext cx="647297" cy="598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33400" y="301146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62073" y="301146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6" name="Down Arrow 45"/>
          <p:cNvSpPr/>
          <p:nvPr/>
        </p:nvSpPr>
        <p:spPr>
          <a:xfrm>
            <a:off x="2762640" y="4108745"/>
            <a:ext cx="241345" cy="29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2704805" y="4534122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775327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Group 1</a:t>
            </a:r>
            <a:endParaRPr lang="en-US" sz="3200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897" y="2892596"/>
            <a:ext cx="654237" cy="715145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297" y="2892596"/>
            <a:ext cx="654237" cy="715145"/>
          </a:xfrm>
          <a:prstGeom prst="rect">
            <a:avLst/>
          </a:prstGeom>
        </p:spPr>
      </p:pic>
      <p:cxnSp>
        <p:nvCxnSpPr>
          <p:cNvPr id="53" name="Straight Arrow Connector 52"/>
          <p:cNvCxnSpPr/>
          <p:nvPr/>
        </p:nvCxnSpPr>
        <p:spPr>
          <a:xfrm>
            <a:off x="7484656" y="2194060"/>
            <a:ext cx="613118" cy="6421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5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4954" y="1332998"/>
            <a:ext cx="785446" cy="762000"/>
          </a:xfrm>
          <a:prstGeom prst="rect">
            <a:avLst/>
          </a:prstGeom>
        </p:spPr>
      </p:pic>
      <p:graphicFrame>
        <p:nvGraphicFramePr>
          <p:cNvPr id="55" name="Table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325754"/>
              </p:ext>
            </p:extLst>
          </p:nvPr>
        </p:nvGraphicFramePr>
        <p:xfrm>
          <a:off x="6174187" y="1523496"/>
          <a:ext cx="595550" cy="394829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595550"/>
              </a:tblGrid>
              <a:tr h="394829">
                <a:tc>
                  <a:txBody>
                    <a:bodyPr/>
                    <a:lstStyle/>
                    <a:p>
                      <a:r>
                        <a:rPr lang="en-US" dirty="0" smtClean="0"/>
                        <a:t>  S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6" name="Straight Arrow Connector 55"/>
          <p:cNvCxnSpPr/>
          <p:nvPr/>
        </p:nvCxnSpPr>
        <p:spPr>
          <a:xfrm flipH="1">
            <a:off x="6148314" y="2181378"/>
            <a:ext cx="647297" cy="598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868534" y="2998141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897207" y="2998141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7" name="Down Arrow 66"/>
          <p:cNvSpPr/>
          <p:nvPr/>
        </p:nvSpPr>
        <p:spPr>
          <a:xfrm>
            <a:off x="8097774" y="4095418"/>
            <a:ext cx="241345" cy="29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8039939" y="4520795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6097134" y="7620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Group 2</a:t>
            </a:r>
            <a:endParaRPr lang="en-US" sz="3200" dirty="0"/>
          </a:p>
        </p:txBody>
      </p:sp>
      <p:sp>
        <p:nvSpPr>
          <p:cNvPr id="51" name="Rounded Rectangle 50"/>
          <p:cNvSpPr/>
          <p:nvPr/>
        </p:nvSpPr>
        <p:spPr>
          <a:xfrm>
            <a:off x="5411334" y="2349102"/>
            <a:ext cx="3550845" cy="1715839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495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63" y="2905923"/>
            <a:ext cx="654237" cy="715145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163" y="2905923"/>
            <a:ext cx="654237" cy="715145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76200" y="2362429"/>
            <a:ext cx="3550845" cy="1715839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Process 23"/>
          <p:cNvSpPr/>
          <p:nvPr/>
        </p:nvSpPr>
        <p:spPr>
          <a:xfrm>
            <a:off x="1691738" y="4370054"/>
            <a:ext cx="2421928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  <p:cxnSp>
        <p:nvCxnSpPr>
          <p:cNvPr id="26" name="Curved Connector 25"/>
          <p:cNvCxnSpPr>
            <a:stCxn id="24" idx="2"/>
            <a:endCxn id="55" idx="1"/>
          </p:cNvCxnSpPr>
          <p:nvPr/>
        </p:nvCxnSpPr>
        <p:spPr>
          <a:xfrm rot="5400000" flipH="1" flipV="1">
            <a:off x="2947172" y="1676439"/>
            <a:ext cx="3182544" cy="3271485"/>
          </a:xfrm>
          <a:prstGeom prst="curvedConnector4">
            <a:avLst>
              <a:gd name="adj1" fmla="val -7183"/>
              <a:gd name="adj2" fmla="val 6850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103293" y="180886"/>
            <a:ext cx="4419600" cy="88591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Compose?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363819" y="5290865"/>
            <a:ext cx="4025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Secure Against Eavesdropper</a:t>
            </a:r>
            <a:endParaRPr lang="en-US" sz="24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149522" y="2207387"/>
            <a:ext cx="613118" cy="6421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820" y="1346325"/>
            <a:ext cx="785446" cy="762000"/>
          </a:xfrm>
          <a:prstGeom prst="rect">
            <a:avLst/>
          </a:prstGeom>
        </p:spPr>
      </p:pic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33042"/>
              </p:ext>
            </p:extLst>
          </p:nvPr>
        </p:nvGraphicFramePr>
        <p:xfrm>
          <a:off x="419100" y="1536574"/>
          <a:ext cx="685800" cy="38150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685800"/>
              </a:tblGrid>
              <a:tr h="381502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S</a:t>
                      </a:r>
                      <a:r>
                        <a:rPr lang="en-US" baseline="-25000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2" name="Straight Arrow Connector 41"/>
          <p:cNvCxnSpPr/>
          <p:nvPr/>
        </p:nvCxnSpPr>
        <p:spPr>
          <a:xfrm flipH="1">
            <a:off x="813180" y="2194705"/>
            <a:ext cx="647297" cy="598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33400" y="301146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62073" y="301146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6" name="Down Arrow 45"/>
          <p:cNvSpPr/>
          <p:nvPr/>
        </p:nvSpPr>
        <p:spPr>
          <a:xfrm>
            <a:off x="2762640" y="4108745"/>
            <a:ext cx="241345" cy="29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2704805" y="4534122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775327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Group 1</a:t>
            </a:r>
            <a:endParaRPr lang="en-US" sz="3200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897" y="2892596"/>
            <a:ext cx="654237" cy="715145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297" y="2892596"/>
            <a:ext cx="654237" cy="715145"/>
          </a:xfrm>
          <a:prstGeom prst="rect">
            <a:avLst/>
          </a:prstGeom>
        </p:spPr>
      </p:pic>
      <p:cxnSp>
        <p:nvCxnSpPr>
          <p:cNvPr id="53" name="Straight Arrow Connector 52"/>
          <p:cNvCxnSpPr/>
          <p:nvPr/>
        </p:nvCxnSpPr>
        <p:spPr>
          <a:xfrm>
            <a:off x="7484656" y="2194060"/>
            <a:ext cx="613118" cy="6421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5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4954" y="1332998"/>
            <a:ext cx="785446" cy="762000"/>
          </a:xfrm>
          <a:prstGeom prst="rect">
            <a:avLst/>
          </a:prstGeom>
        </p:spPr>
      </p:pic>
      <p:graphicFrame>
        <p:nvGraphicFramePr>
          <p:cNvPr id="55" name="Table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151556"/>
              </p:ext>
            </p:extLst>
          </p:nvPr>
        </p:nvGraphicFramePr>
        <p:xfrm>
          <a:off x="6174187" y="1523496"/>
          <a:ext cx="595550" cy="394829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595550"/>
              </a:tblGrid>
              <a:tr h="394829">
                <a:tc>
                  <a:txBody>
                    <a:bodyPr/>
                    <a:lstStyle/>
                    <a:p>
                      <a:r>
                        <a:rPr lang="en-US" dirty="0" smtClean="0"/>
                        <a:t>  S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6" name="Straight Arrow Connector 55"/>
          <p:cNvCxnSpPr/>
          <p:nvPr/>
        </p:nvCxnSpPr>
        <p:spPr>
          <a:xfrm flipH="1">
            <a:off x="6148314" y="2181378"/>
            <a:ext cx="647297" cy="598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868534" y="2998141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897207" y="2998141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7" name="Down Arrow 66"/>
          <p:cNvSpPr/>
          <p:nvPr/>
        </p:nvSpPr>
        <p:spPr>
          <a:xfrm>
            <a:off x="8097774" y="4095418"/>
            <a:ext cx="241345" cy="29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8039939" y="4520795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6097134" y="7620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Group 2</a:t>
            </a:r>
            <a:endParaRPr lang="en-US" sz="3200" dirty="0"/>
          </a:p>
        </p:txBody>
      </p:sp>
      <p:sp>
        <p:nvSpPr>
          <p:cNvPr id="51" name="Rounded Rectangle 50"/>
          <p:cNvSpPr/>
          <p:nvPr/>
        </p:nvSpPr>
        <p:spPr>
          <a:xfrm>
            <a:off x="5411334" y="2349102"/>
            <a:ext cx="3550845" cy="1715839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56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Picture 2" descr="http://sr.photos2.fotosearch.com/bthumb/CSP/CSP079/k07908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571749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TextBox 78"/>
          <p:cNvSpPr txBox="1"/>
          <p:nvPr/>
        </p:nvSpPr>
        <p:spPr>
          <a:xfrm>
            <a:off x="6991350" y="3504149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63" y="2905923"/>
            <a:ext cx="654237" cy="715145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163" y="2905923"/>
            <a:ext cx="654237" cy="715145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76200" y="2362429"/>
            <a:ext cx="3550845" cy="1715839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Process 23"/>
          <p:cNvSpPr/>
          <p:nvPr/>
        </p:nvSpPr>
        <p:spPr>
          <a:xfrm>
            <a:off x="1691738" y="4370054"/>
            <a:ext cx="2421928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  <p:cxnSp>
        <p:nvCxnSpPr>
          <p:cNvPr id="26" name="Curved Connector 25"/>
          <p:cNvCxnSpPr>
            <a:stCxn id="24" idx="2"/>
            <a:endCxn id="55" idx="1"/>
          </p:cNvCxnSpPr>
          <p:nvPr/>
        </p:nvCxnSpPr>
        <p:spPr>
          <a:xfrm rot="5400000" flipH="1" flipV="1">
            <a:off x="2947172" y="1676439"/>
            <a:ext cx="3182544" cy="3271485"/>
          </a:xfrm>
          <a:prstGeom prst="curvedConnector4">
            <a:avLst>
              <a:gd name="adj1" fmla="val -7183"/>
              <a:gd name="adj2" fmla="val 6850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103293" y="180886"/>
            <a:ext cx="4419600" cy="88591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Compose?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363819" y="5290865"/>
            <a:ext cx="4025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Secure Against Eavesdropper</a:t>
            </a:r>
            <a:endParaRPr lang="en-US" sz="24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149522" y="2207387"/>
            <a:ext cx="613118" cy="6421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820" y="1346325"/>
            <a:ext cx="785446" cy="762000"/>
          </a:xfrm>
          <a:prstGeom prst="rect">
            <a:avLst/>
          </a:prstGeom>
        </p:spPr>
      </p:pic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339082"/>
              </p:ext>
            </p:extLst>
          </p:nvPr>
        </p:nvGraphicFramePr>
        <p:xfrm>
          <a:off x="419100" y="1536574"/>
          <a:ext cx="685800" cy="38150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685800"/>
              </a:tblGrid>
              <a:tr h="381502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S</a:t>
                      </a:r>
                      <a:r>
                        <a:rPr lang="en-US" baseline="-25000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2" name="Straight Arrow Connector 41"/>
          <p:cNvCxnSpPr/>
          <p:nvPr/>
        </p:nvCxnSpPr>
        <p:spPr>
          <a:xfrm flipH="1">
            <a:off x="813180" y="2194705"/>
            <a:ext cx="647297" cy="598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33400" y="301146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62073" y="301146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6" name="Down Arrow 45"/>
          <p:cNvSpPr/>
          <p:nvPr/>
        </p:nvSpPr>
        <p:spPr>
          <a:xfrm>
            <a:off x="2762640" y="4108745"/>
            <a:ext cx="241345" cy="29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2704805" y="4534122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775327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Group 1</a:t>
            </a:r>
            <a:endParaRPr lang="en-US" sz="3200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897" y="2892596"/>
            <a:ext cx="654237" cy="715145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297" y="2892596"/>
            <a:ext cx="654237" cy="715145"/>
          </a:xfrm>
          <a:prstGeom prst="rect">
            <a:avLst/>
          </a:prstGeom>
        </p:spPr>
      </p:pic>
      <p:sp>
        <p:nvSpPr>
          <p:cNvPr id="51" name="Rounded Rectangle 50"/>
          <p:cNvSpPr/>
          <p:nvPr/>
        </p:nvSpPr>
        <p:spPr>
          <a:xfrm>
            <a:off x="5411334" y="2349102"/>
            <a:ext cx="3550845" cy="1715839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84656" y="2194060"/>
            <a:ext cx="613118" cy="6421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5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4954" y="1332998"/>
            <a:ext cx="785446" cy="762000"/>
          </a:xfrm>
          <a:prstGeom prst="rect">
            <a:avLst/>
          </a:prstGeom>
        </p:spPr>
      </p:pic>
      <p:graphicFrame>
        <p:nvGraphicFramePr>
          <p:cNvPr id="55" name="Table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428700"/>
              </p:ext>
            </p:extLst>
          </p:nvPr>
        </p:nvGraphicFramePr>
        <p:xfrm>
          <a:off x="6174187" y="1523496"/>
          <a:ext cx="595550" cy="394829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595550"/>
              </a:tblGrid>
              <a:tr h="394829">
                <a:tc>
                  <a:txBody>
                    <a:bodyPr/>
                    <a:lstStyle/>
                    <a:p>
                      <a:r>
                        <a:rPr lang="en-US" dirty="0" smtClean="0"/>
                        <a:t>  S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6" name="Straight Arrow Connector 55"/>
          <p:cNvCxnSpPr/>
          <p:nvPr/>
        </p:nvCxnSpPr>
        <p:spPr>
          <a:xfrm flipH="1">
            <a:off x="6148314" y="2181378"/>
            <a:ext cx="647297" cy="598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868534" y="2998141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897207" y="2998141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7" name="Down Arrow 66"/>
          <p:cNvSpPr/>
          <p:nvPr/>
        </p:nvSpPr>
        <p:spPr>
          <a:xfrm>
            <a:off x="8097774" y="4095418"/>
            <a:ext cx="241345" cy="29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8039939" y="4520795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6097134" y="7620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Group 2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72971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Picture 2" descr="http://sr.photos2.fotosearch.com/bthumb/CSP/CSP079/k07908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571749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TextBox 78"/>
          <p:cNvSpPr txBox="1"/>
          <p:nvPr/>
        </p:nvSpPr>
        <p:spPr>
          <a:xfrm>
            <a:off x="6991350" y="3504149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63" y="2905923"/>
            <a:ext cx="654237" cy="715145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163" y="2905923"/>
            <a:ext cx="654237" cy="715145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76200" y="2362429"/>
            <a:ext cx="3550845" cy="1715839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Process 23"/>
          <p:cNvSpPr/>
          <p:nvPr/>
        </p:nvSpPr>
        <p:spPr>
          <a:xfrm>
            <a:off x="1691738" y="4370054"/>
            <a:ext cx="2421928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  <p:cxnSp>
        <p:nvCxnSpPr>
          <p:cNvPr id="26" name="Curved Connector 25"/>
          <p:cNvCxnSpPr>
            <a:stCxn id="24" idx="2"/>
            <a:endCxn id="55" idx="1"/>
          </p:cNvCxnSpPr>
          <p:nvPr/>
        </p:nvCxnSpPr>
        <p:spPr>
          <a:xfrm rot="5400000" flipH="1" flipV="1">
            <a:off x="2947172" y="1676439"/>
            <a:ext cx="3182544" cy="3271485"/>
          </a:xfrm>
          <a:prstGeom prst="curvedConnector4">
            <a:avLst>
              <a:gd name="adj1" fmla="val -7183"/>
              <a:gd name="adj2" fmla="val 6850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103293" y="180886"/>
            <a:ext cx="4419600" cy="88591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Compose?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363819" y="5290865"/>
            <a:ext cx="4025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Secure Against Eavesdropper</a:t>
            </a:r>
            <a:endParaRPr lang="en-US" sz="24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149522" y="2207387"/>
            <a:ext cx="613118" cy="6421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820" y="1346325"/>
            <a:ext cx="785446" cy="762000"/>
          </a:xfrm>
          <a:prstGeom prst="rect">
            <a:avLst/>
          </a:prstGeom>
        </p:spPr>
      </p:pic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737308"/>
              </p:ext>
            </p:extLst>
          </p:nvPr>
        </p:nvGraphicFramePr>
        <p:xfrm>
          <a:off x="419100" y="1536574"/>
          <a:ext cx="685800" cy="38150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685800"/>
              </a:tblGrid>
              <a:tr h="381502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S</a:t>
                      </a:r>
                      <a:r>
                        <a:rPr lang="en-US" baseline="-25000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2" name="Straight Arrow Connector 41"/>
          <p:cNvCxnSpPr/>
          <p:nvPr/>
        </p:nvCxnSpPr>
        <p:spPr>
          <a:xfrm flipH="1">
            <a:off x="813180" y="2194705"/>
            <a:ext cx="647297" cy="598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33400" y="301146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62073" y="301146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6" name="Down Arrow 45"/>
          <p:cNvSpPr/>
          <p:nvPr/>
        </p:nvSpPr>
        <p:spPr>
          <a:xfrm>
            <a:off x="2762640" y="4108745"/>
            <a:ext cx="241345" cy="29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2704805" y="4534122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775327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Group 1</a:t>
            </a:r>
            <a:endParaRPr lang="en-US" sz="3200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897" y="2892596"/>
            <a:ext cx="654237" cy="715145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297" y="2892596"/>
            <a:ext cx="654237" cy="715145"/>
          </a:xfrm>
          <a:prstGeom prst="rect">
            <a:avLst/>
          </a:prstGeom>
        </p:spPr>
      </p:pic>
      <p:sp>
        <p:nvSpPr>
          <p:cNvPr id="51" name="Rounded Rectangle 50"/>
          <p:cNvSpPr/>
          <p:nvPr/>
        </p:nvSpPr>
        <p:spPr>
          <a:xfrm>
            <a:off x="5411334" y="2349102"/>
            <a:ext cx="3550845" cy="1715839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84656" y="2194060"/>
            <a:ext cx="613118" cy="6421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5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4954" y="1332998"/>
            <a:ext cx="785446" cy="762000"/>
          </a:xfrm>
          <a:prstGeom prst="rect">
            <a:avLst/>
          </a:prstGeom>
        </p:spPr>
      </p:pic>
      <p:graphicFrame>
        <p:nvGraphicFramePr>
          <p:cNvPr id="55" name="Table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385965"/>
              </p:ext>
            </p:extLst>
          </p:nvPr>
        </p:nvGraphicFramePr>
        <p:xfrm>
          <a:off x="6174187" y="1523496"/>
          <a:ext cx="595550" cy="394829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595550"/>
              </a:tblGrid>
              <a:tr h="394829">
                <a:tc>
                  <a:txBody>
                    <a:bodyPr/>
                    <a:lstStyle/>
                    <a:p>
                      <a:r>
                        <a:rPr lang="en-US" dirty="0" smtClean="0"/>
                        <a:t>  S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6" name="Straight Arrow Connector 55"/>
          <p:cNvCxnSpPr/>
          <p:nvPr/>
        </p:nvCxnSpPr>
        <p:spPr>
          <a:xfrm flipH="1">
            <a:off x="6148314" y="2181378"/>
            <a:ext cx="647297" cy="598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868534" y="2998141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897207" y="2998141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7" name="Down Arrow 66"/>
          <p:cNvSpPr/>
          <p:nvPr/>
        </p:nvSpPr>
        <p:spPr>
          <a:xfrm>
            <a:off x="8097774" y="4095418"/>
            <a:ext cx="241345" cy="29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8039939" y="4520795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6097134" y="7620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Group 2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33985" y="5775881"/>
                <a:ext cx="8828194" cy="6463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dirty="0" smtClean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sSub>
                          <m:sSubPr>
                            <m:ctrlPr>
                              <a:rPr lang="en-US" sz="320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3200" dirty="0"/>
                  <a:t> ≈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sz="3200" dirty="0"/>
                  <a:t> ⊗</a:t>
                </a:r>
                <a:r>
                  <a:rPr lang="en-US" sz="3200" dirty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sSub>
                          <m:sSubPr>
                            <m:ctrlPr>
                              <a:rPr lang="en-US" sz="32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3200" dirty="0">
                    <a:ea typeface="Cambria Math"/>
                  </a:rPr>
                  <a:t>        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sSub>
                          <m:sSubPr>
                            <m:ctrlPr>
                              <a:rPr lang="en-US" sz="32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𝑂</m:t>
                            </m:r>
                          </m:e>
                          <m:sub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3200" dirty="0"/>
                  <a:t> ≈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sz="3200" dirty="0"/>
                  <a:t> ⊗</a:t>
                </a:r>
                <a:r>
                  <a:rPr lang="en-US" sz="3200" dirty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sSub>
                          <m:sSubPr>
                            <m:ctrlPr>
                              <a:rPr lang="en-US" sz="32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>
                    <a:ea typeface="Cambria Math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985" y="5775881"/>
                <a:ext cx="8828194" cy="646395"/>
              </a:xfrm>
              <a:prstGeom prst="rect">
                <a:avLst/>
              </a:prstGeom>
              <a:blipFill rotWithShape="1">
                <a:blip r:embed="rId5"/>
                <a:stretch>
                  <a:fillRect t="-13084" b="-21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Right Arrow 79"/>
          <p:cNvSpPr/>
          <p:nvPr/>
        </p:nvSpPr>
        <p:spPr>
          <a:xfrm>
            <a:off x="4136079" y="6013606"/>
            <a:ext cx="481118" cy="3113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089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63" y="2905923"/>
            <a:ext cx="654237" cy="715145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163" y="2905923"/>
            <a:ext cx="654237" cy="715145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76200" y="2362429"/>
            <a:ext cx="3550845" cy="1715839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Process 23"/>
          <p:cNvSpPr/>
          <p:nvPr/>
        </p:nvSpPr>
        <p:spPr>
          <a:xfrm>
            <a:off x="7007482" y="4391162"/>
            <a:ext cx="2421928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2103293" y="180886"/>
            <a:ext cx="4419600" cy="88591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Alternate?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149522" y="2207387"/>
            <a:ext cx="613118" cy="6421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820" y="1346325"/>
            <a:ext cx="785446" cy="762000"/>
          </a:xfrm>
          <a:prstGeom prst="rect">
            <a:avLst/>
          </a:prstGeom>
        </p:spPr>
      </p:pic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309581"/>
              </p:ext>
            </p:extLst>
          </p:nvPr>
        </p:nvGraphicFramePr>
        <p:xfrm>
          <a:off x="5982834" y="1523246"/>
          <a:ext cx="685800" cy="38150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685800"/>
              </a:tblGrid>
              <a:tr h="381502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S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2" name="Straight Arrow Connector 41"/>
          <p:cNvCxnSpPr/>
          <p:nvPr/>
        </p:nvCxnSpPr>
        <p:spPr>
          <a:xfrm flipH="1">
            <a:off x="813180" y="2194705"/>
            <a:ext cx="647297" cy="598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33400" y="301146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62073" y="301146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775327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Group 1</a:t>
            </a:r>
            <a:endParaRPr lang="en-US" sz="3200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897" y="2892596"/>
            <a:ext cx="654237" cy="715145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297" y="2892596"/>
            <a:ext cx="654237" cy="715145"/>
          </a:xfrm>
          <a:prstGeom prst="rect">
            <a:avLst/>
          </a:prstGeom>
        </p:spPr>
      </p:pic>
      <p:sp>
        <p:nvSpPr>
          <p:cNvPr id="51" name="Rounded Rectangle 50"/>
          <p:cNvSpPr/>
          <p:nvPr/>
        </p:nvSpPr>
        <p:spPr>
          <a:xfrm>
            <a:off x="5411334" y="2349102"/>
            <a:ext cx="3550845" cy="1715839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84656" y="2194060"/>
            <a:ext cx="613118" cy="6421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5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4954" y="1332998"/>
            <a:ext cx="785446" cy="762000"/>
          </a:xfrm>
          <a:prstGeom prst="rect">
            <a:avLst/>
          </a:prstGeom>
        </p:spPr>
      </p:pic>
      <p:cxnSp>
        <p:nvCxnSpPr>
          <p:cNvPr id="56" name="Straight Arrow Connector 55"/>
          <p:cNvCxnSpPr/>
          <p:nvPr/>
        </p:nvCxnSpPr>
        <p:spPr>
          <a:xfrm flipH="1">
            <a:off x="6148314" y="2181378"/>
            <a:ext cx="647297" cy="598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868534" y="2998141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897207" y="2998141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7" name="Down Arrow 66"/>
          <p:cNvSpPr/>
          <p:nvPr/>
        </p:nvSpPr>
        <p:spPr>
          <a:xfrm>
            <a:off x="8097774" y="4095418"/>
            <a:ext cx="241345" cy="29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8039939" y="4520795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6097134" y="7620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Group 2</a:t>
            </a:r>
            <a:endParaRPr lang="en-US" sz="3200" dirty="0"/>
          </a:p>
        </p:txBody>
      </p:sp>
      <p:sp>
        <p:nvSpPr>
          <p:cNvPr id="50" name="Flowchart: Process 49"/>
          <p:cNvSpPr/>
          <p:nvPr/>
        </p:nvSpPr>
        <p:spPr>
          <a:xfrm>
            <a:off x="2184379" y="1460625"/>
            <a:ext cx="606294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022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63" y="2905923"/>
            <a:ext cx="654237" cy="715145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163" y="2905923"/>
            <a:ext cx="654237" cy="715145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76200" y="2362429"/>
            <a:ext cx="3550845" cy="1715839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Process 23"/>
          <p:cNvSpPr/>
          <p:nvPr/>
        </p:nvSpPr>
        <p:spPr>
          <a:xfrm>
            <a:off x="7007482" y="4391162"/>
            <a:ext cx="2421928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  <p:cxnSp>
        <p:nvCxnSpPr>
          <p:cNvPr id="26" name="Curved Connector 25"/>
          <p:cNvCxnSpPr>
            <a:stCxn id="24" idx="2"/>
            <a:endCxn id="50" idx="3"/>
          </p:cNvCxnSpPr>
          <p:nvPr/>
        </p:nvCxnSpPr>
        <p:spPr>
          <a:xfrm rot="5400000" flipH="1">
            <a:off x="3905941" y="612058"/>
            <a:ext cx="3197237" cy="5427773"/>
          </a:xfrm>
          <a:prstGeom prst="curvedConnector4">
            <a:avLst>
              <a:gd name="adj1" fmla="val -7150"/>
              <a:gd name="adj2" fmla="val 61155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103293" y="180886"/>
            <a:ext cx="4419600" cy="88591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Alternate?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149522" y="2207387"/>
            <a:ext cx="613118" cy="6421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820" y="1346325"/>
            <a:ext cx="785446" cy="762000"/>
          </a:xfrm>
          <a:prstGeom prst="rect">
            <a:avLst/>
          </a:prstGeom>
        </p:spPr>
      </p:pic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751529"/>
              </p:ext>
            </p:extLst>
          </p:nvPr>
        </p:nvGraphicFramePr>
        <p:xfrm>
          <a:off x="5982834" y="1523246"/>
          <a:ext cx="685800" cy="38150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685800"/>
              </a:tblGrid>
              <a:tr h="381502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S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2" name="Straight Arrow Connector 41"/>
          <p:cNvCxnSpPr/>
          <p:nvPr/>
        </p:nvCxnSpPr>
        <p:spPr>
          <a:xfrm flipH="1">
            <a:off x="813180" y="2194705"/>
            <a:ext cx="647297" cy="598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33400" y="301146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62073" y="301146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775327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Group 1</a:t>
            </a:r>
            <a:endParaRPr lang="en-US" sz="3200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897" y="2892596"/>
            <a:ext cx="654237" cy="715145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297" y="2892596"/>
            <a:ext cx="654237" cy="715145"/>
          </a:xfrm>
          <a:prstGeom prst="rect">
            <a:avLst/>
          </a:prstGeom>
        </p:spPr>
      </p:pic>
      <p:sp>
        <p:nvSpPr>
          <p:cNvPr id="51" name="Rounded Rectangle 50"/>
          <p:cNvSpPr/>
          <p:nvPr/>
        </p:nvSpPr>
        <p:spPr>
          <a:xfrm>
            <a:off x="5411334" y="2349102"/>
            <a:ext cx="3550845" cy="1715839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84656" y="2194060"/>
            <a:ext cx="613118" cy="6421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5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4954" y="1332998"/>
            <a:ext cx="785446" cy="762000"/>
          </a:xfrm>
          <a:prstGeom prst="rect">
            <a:avLst/>
          </a:prstGeom>
        </p:spPr>
      </p:pic>
      <p:cxnSp>
        <p:nvCxnSpPr>
          <p:cNvPr id="56" name="Straight Arrow Connector 55"/>
          <p:cNvCxnSpPr/>
          <p:nvPr/>
        </p:nvCxnSpPr>
        <p:spPr>
          <a:xfrm flipH="1">
            <a:off x="6148314" y="2181378"/>
            <a:ext cx="647297" cy="598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868534" y="2998141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897207" y="2998141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7" name="Down Arrow 66"/>
          <p:cNvSpPr/>
          <p:nvPr/>
        </p:nvSpPr>
        <p:spPr>
          <a:xfrm>
            <a:off x="8097774" y="4095418"/>
            <a:ext cx="241345" cy="29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8039939" y="4520795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6097134" y="7620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Group 2</a:t>
            </a:r>
            <a:endParaRPr lang="en-US" sz="3200" dirty="0"/>
          </a:p>
        </p:txBody>
      </p:sp>
      <p:sp>
        <p:nvSpPr>
          <p:cNvPr id="50" name="Flowchart: Process 49"/>
          <p:cNvSpPr/>
          <p:nvPr/>
        </p:nvSpPr>
        <p:spPr>
          <a:xfrm>
            <a:off x="2184379" y="1460625"/>
            <a:ext cx="606294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416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63" y="2905923"/>
            <a:ext cx="654237" cy="715145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163" y="2905923"/>
            <a:ext cx="654237" cy="715145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76200" y="2362429"/>
            <a:ext cx="3550845" cy="1715839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Process 23"/>
          <p:cNvSpPr/>
          <p:nvPr/>
        </p:nvSpPr>
        <p:spPr>
          <a:xfrm>
            <a:off x="7007482" y="4391162"/>
            <a:ext cx="2421928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  <p:cxnSp>
        <p:nvCxnSpPr>
          <p:cNvPr id="26" name="Curved Connector 25"/>
          <p:cNvCxnSpPr>
            <a:stCxn id="24" idx="2"/>
            <a:endCxn id="50" idx="3"/>
          </p:cNvCxnSpPr>
          <p:nvPr/>
        </p:nvCxnSpPr>
        <p:spPr>
          <a:xfrm rot="5400000" flipH="1">
            <a:off x="3905941" y="612058"/>
            <a:ext cx="3197237" cy="5427773"/>
          </a:xfrm>
          <a:prstGeom prst="curvedConnector4">
            <a:avLst>
              <a:gd name="adj1" fmla="val -7150"/>
              <a:gd name="adj2" fmla="val 61155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103293" y="180886"/>
            <a:ext cx="4419600" cy="88591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Alternate?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363819" y="5290865"/>
            <a:ext cx="4025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Secure Against Eavesdropper</a:t>
            </a:r>
            <a:endParaRPr lang="en-US" sz="24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149522" y="2207387"/>
            <a:ext cx="613118" cy="6421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820" y="1346325"/>
            <a:ext cx="785446" cy="762000"/>
          </a:xfrm>
          <a:prstGeom prst="rect">
            <a:avLst/>
          </a:prstGeom>
        </p:spPr>
      </p:pic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821691"/>
              </p:ext>
            </p:extLst>
          </p:nvPr>
        </p:nvGraphicFramePr>
        <p:xfrm>
          <a:off x="5982834" y="1523246"/>
          <a:ext cx="685800" cy="38150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685800"/>
              </a:tblGrid>
              <a:tr h="381502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S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2" name="Straight Arrow Connector 41"/>
          <p:cNvCxnSpPr/>
          <p:nvPr/>
        </p:nvCxnSpPr>
        <p:spPr>
          <a:xfrm flipH="1">
            <a:off x="813180" y="2194705"/>
            <a:ext cx="647297" cy="598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33400" y="301146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62073" y="301146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775327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Group 1</a:t>
            </a:r>
            <a:endParaRPr lang="en-US" sz="3200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897" y="2892596"/>
            <a:ext cx="654237" cy="715145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297" y="2892596"/>
            <a:ext cx="654237" cy="715145"/>
          </a:xfrm>
          <a:prstGeom prst="rect">
            <a:avLst/>
          </a:prstGeom>
        </p:spPr>
      </p:pic>
      <p:sp>
        <p:nvSpPr>
          <p:cNvPr id="51" name="Rounded Rectangle 50"/>
          <p:cNvSpPr/>
          <p:nvPr/>
        </p:nvSpPr>
        <p:spPr>
          <a:xfrm>
            <a:off x="5411334" y="2349102"/>
            <a:ext cx="3550845" cy="1715839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84656" y="2194060"/>
            <a:ext cx="613118" cy="6421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5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4954" y="1332998"/>
            <a:ext cx="785446" cy="762000"/>
          </a:xfrm>
          <a:prstGeom prst="rect">
            <a:avLst/>
          </a:prstGeom>
        </p:spPr>
      </p:pic>
      <p:cxnSp>
        <p:nvCxnSpPr>
          <p:cNvPr id="56" name="Straight Arrow Connector 55"/>
          <p:cNvCxnSpPr/>
          <p:nvPr/>
        </p:nvCxnSpPr>
        <p:spPr>
          <a:xfrm flipH="1">
            <a:off x="6148314" y="2181378"/>
            <a:ext cx="647297" cy="598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868534" y="2998141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897207" y="2998141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7" name="Down Arrow 66"/>
          <p:cNvSpPr/>
          <p:nvPr/>
        </p:nvSpPr>
        <p:spPr>
          <a:xfrm>
            <a:off x="8097774" y="4095418"/>
            <a:ext cx="241345" cy="29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8039939" y="4520795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6097134" y="7620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Group 2</a:t>
            </a:r>
            <a:endParaRPr lang="en-US" sz="3200" dirty="0"/>
          </a:p>
        </p:txBody>
      </p:sp>
      <p:sp>
        <p:nvSpPr>
          <p:cNvPr id="50" name="Flowchart: Process 49"/>
          <p:cNvSpPr/>
          <p:nvPr/>
        </p:nvSpPr>
        <p:spPr>
          <a:xfrm>
            <a:off x="2184379" y="1460625"/>
            <a:ext cx="606294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510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Picture 2" descr="http://sr.photos2.fotosearch.com/bthumb/CSP/CSP079/k07908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571749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63" y="2905923"/>
            <a:ext cx="654237" cy="715145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163" y="2905923"/>
            <a:ext cx="654237" cy="715145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76200" y="2362429"/>
            <a:ext cx="3550845" cy="1715839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Process 23"/>
          <p:cNvSpPr/>
          <p:nvPr/>
        </p:nvSpPr>
        <p:spPr>
          <a:xfrm>
            <a:off x="7007482" y="4391162"/>
            <a:ext cx="2421928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  <p:cxnSp>
        <p:nvCxnSpPr>
          <p:cNvPr id="26" name="Curved Connector 25"/>
          <p:cNvCxnSpPr>
            <a:stCxn id="24" idx="2"/>
            <a:endCxn id="50" idx="3"/>
          </p:cNvCxnSpPr>
          <p:nvPr/>
        </p:nvCxnSpPr>
        <p:spPr>
          <a:xfrm rot="5400000" flipH="1">
            <a:off x="3905941" y="612058"/>
            <a:ext cx="3197237" cy="5427773"/>
          </a:xfrm>
          <a:prstGeom prst="curvedConnector4">
            <a:avLst>
              <a:gd name="adj1" fmla="val -7150"/>
              <a:gd name="adj2" fmla="val 61155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103293" y="180886"/>
            <a:ext cx="4419600" cy="88591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Alternate?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363819" y="5290865"/>
            <a:ext cx="4025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Secure Against Eavesdropper</a:t>
            </a:r>
            <a:endParaRPr lang="en-US" sz="24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149522" y="2207387"/>
            <a:ext cx="613118" cy="6421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820" y="1346325"/>
            <a:ext cx="785446" cy="762000"/>
          </a:xfrm>
          <a:prstGeom prst="rect">
            <a:avLst/>
          </a:prstGeom>
        </p:spPr>
      </p:pic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764657"/>
              </p:ext>
            </p:extLst>
          </p:nvPr>
        </p:nvGraphicFramePr>
        <p:xfrm>
          <a:off x="5982834" y="1523246"/>
          <a:ext cx="685800" cy="38150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685800"/>
              </a:tblGrid>
              <a:tr h="381502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S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2" name="Straight Arrow Connector 41"/>
          <p:cNvCxnSpPr/>
          <p:nvPr/>
        </p:nvCxnSpPr>
        <p:spPr>
          <a:xfrm flipH="1">
            <a:off x="813180" y="2194705"/>
            <a:ext cx="647297" cy="598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33400" y="301146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62073" y="301146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775327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Group 1</a:t>
            </a:r>
            <a:endParaRPr lang="en-US" sz="3200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897" y="2892596"/>
            <a:ext cx="654237" cy="715145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297" y="2892596"/>
            <a:ext cx="654237" cy="715145"/>
          </a:xfrm>
          <a:prstGeom prst="rect">
            <a:avLst/>
          </a:prstGeom>
        </p:spPr>
      </p:pic>
      <p:sp>
        <p:nvSpPr>
          <p:cNvPr id="51" name="Rounded Rectangle 50"/>
          <p:cNvSpPr/>
          <p:nvPr/>
        </p:nvSpPr>
        <p:spPr>
          <a:xfrm>
            <a:off x="5411334" y="2349102"/>
            <a:ext cx="3550845" cy="1715839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84656" y="2194060"/>
            <a:ext cx="613118" cy="6421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5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4954" y="1332998"/>
            <a:ext cx="785446" cy="762000"/>
          </a:xfrm>
          <a:prstGeom prst="rect">
            <a:avLst/>
          </a:prstGeom>
        </p:spPr>
      </p:pic>
      <p:cxnSp>
        <p:nvCxnSpPr>
          <p:cNvPr id="56" name="Straight Arrow Connector 55"/>
          <p:cNvCxnSpPr/>
          <p:nvPr/>
        </p:nvCxnSpPr>
        <p:spPr>
          <a:xfrm flipH="1">
            <a:off x="6148314" y="2181378"/>
            <a:ext cx="647297" cy="598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868534" y="2998141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897207" y="2998141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7" name="Down Arrow 66"/>
          <p:cNvSpPr/>
          <p:nvPr/>
        </p:nvSpPr>
        <p:spPr>
          <a:xfrm>
            <a:off x="8097774" y="4095418"/>
            <a:ext cx="241345" cy="29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8039939" y="4520795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6097134" y="7620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Group 2</a:t>
            </a:r>
            <a:endParaRPr lang="en-US" sz="3200" dirty="0"/>
          </a:p>
        </p:txBody>
      </p:sp>
      <p:sp>
        <p:nvSpPr>
          <p:cNvPr id="79" name="TextBox 78"/>
          <p:cNvSpPr txBox="1"/>
          <p:nvPr/>
        </p:nvSpPr>
        <p:spPr>
          <a:xfrm>
            <a:off x="1504950" y="3504149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</a:p>
        </p:txBody>
      </p:sp>
      <p:sp>
        <p:nvSpPr>
          <p:cNvPr id="50" name="Flowchart: Process 49"/>
          <p:cNvSpPr/>
          <p:nvPr/>
        </p:nvSpPr>
        <p:spPr>
          <a:xfrm>
            <a:off x="2184379" y="1460625"/>
            <a:ext cx="606294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885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Goal:  Testing RNG’s …</a:t>
            </a:r>
            <a:endParaRPr lang="en-US" dirty="0"/>
          </a:p>
        </p:txBody>
      </p:sp>
      <p:pic>
        <p:nvPicPr>
          <p:cNvPr id="1026" name="Picture 2" descr="http://www.cryogenius.com/hardware/rng/rngbo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447800"/>
            <a:ext cx="3352800" cy="2526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609600" y="3974471"/>
            <a:ext cx="8229600" cy="312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      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… in a “black box” manner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“Stealthy Dopant-Level Hardware Trojans”</a:t>
            </a:r>
          </a:p>
          <a:p>
            <a:pPr marL="457200" lvl="1" indent="0">
              <a:buNone/>
            </a:pPr>
            <a:r>
              <a:rPr lang="en-US" dirty="0" smtClean="0"/>
              <a:t>[Becker, </a:t>
            </a:r>
            <a:r>
              <a:rPr lang="en-US" dirty="0" err="1" smtClean="0"/>
              <a:t>Regazzoni</a:t>
            </a:r>
            <a:r>
              <a:rPr lang="en-US" dirty="0" smtClean="0"/>
              <a:t>, </a:t>
            </a:r>
            <a:r>
              <a:rPr lang="en-US" dirty="0" err="1" smtClean="0"/>
              <a:t>Paar</a:t>
            </a:r>
            <a:r>
              <a:rPr lang="en-US" dirty="0" smtClean="0"/>
              <a:t>, Burleson 2013]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815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Picture 2" descr="http://sr.photos2.fotosearch.com/bthumb/CSP/CSP079/k07908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571749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63" y="2905923"/>
            <a:ext cx="654237" cy="715145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163" y="2905923"/>
            <a:ext cx="654237" cy="715145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76200" y="2362429"/>
            <a:ext cx="3550845" cy="1715839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Process 23"/>
          <p:cNvSpPr/>
          <p:nvPr/>
        </p:nvSpPr>
        <p:spPr>
          <a:xfrm>
            <a:off x="7007482" y="4391162"/>
            <a:ext cx="2421928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  <p:cxnSp>
        <p:nvCxnSpPr>
          <p:cNvPr id="26" name="Curved Connector 25"/>
          <p:cNvCxnSpPr>
            <a:stCxn id="24" idx="2"/>
            <a:endCxn id="50" idx="3"/>
          </p:cNvCxnSpPr>
          <p:nvPr/>
        </p:nvCxnSpPr>
        <p:spPr>
          <a:xfrm rot="5400000" flipH="1">
            <a:off x="3905941" y="612058"/>
            <a:ext cx="3197237" cy="5427773"/>
          </a:xfrm>
          <a:prstGeom prst="curvedConnector4">
            <a:avLst>
              <a:gd name="adj1" fmla="val -7150"/>
              <a:gd name="adj2" fmla="val 61155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103293" y="180886"/>
            <a:ext cx="4419600" cy="88591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Alternate?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363819" y="5290865"/>
            <a:ext cx="4025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Secure Against Eavesdropper</a:t>
            </a:r>
            <a:endParaRPr lang="en-US" sz="24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149522" y="2207387"/>
            <a:ext cx="613118" cy="6421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820" y="1346325"/>
            <a:ext cx="785446" cy="762000"/>
          </a:xfrm>
          <a:prstGeom prst="rect">
            <a:avLst/>
          </a:prstGeom>
        </p:spPr>
      </p:pic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357854"/>
              </p:ext>
            </p:extLst>
          </p:nvPr>
        </p:nvGraphicFramePr>
        <p:xfrm>
          <a:off x="5982834" y="1523246"/>
          <a:ext cx="685800" cy="38150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685800"/>
              </a:tblGrid>
              <a:tr h="381502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S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2" name="Straight Arrow Connector 41"/>
          <p:cNvCxnSpPr/>
          <p:nvPr/>
        </p:nvCxnSpPr>
        <p:spPr>
          <a:xfrm flipH="1">
            <a:off x="813180" y="2194705"/>
            <a:ext cx="647297" cy="598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33400" y="301146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62073" y="301146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775327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Group 1</a:t>
            </a:r>
            <a:endParaRPr lang="en-US" sz="3200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897" y="2892596"/>
            <a:ext cx="654237" cy="715145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297" y="2892596"/>
            <a:ext cx="654237" cy="715145"/>
          </a:xfrm>
          <a:prstGeom prst="rect">
            <a:avLst/>
          </a:prstGeom>
        </p:spPr>
      </p:pic>
      <p:sp>
        <p:nvSpPr>
          <p:cNvPr id="51" name="Rounded Rectangle 50"/>
          <p:cNvSpPr/>
          <p:nvPr/>
        </p:nvSpPr>
        <p:spPr>
          <a:xfrm>
            <a:off x="5411334" y="2349102"/>
            <a:ext cx="3550845" cy="1715839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84656" y="2194060"/>
            <a:ext cx="613118" cy="6421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5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4954" y="1332998"/>
            <a:ext cx="785446" cy="762000"/>
          </a:xfrm>
          <a:prstGeom prst="rect">
            <a:avLst/>
          </a:prstGeom>
        </p:spPr>
      </p:pic>
      <p:cxnSp>
        <p:nvCxnSpPr>
          <p:cNvPr id="56" name="Straight Arrow Connector 55"/>
          <p:cNvCxnSpPr/>
          <p:nvPr/>
        </p:nvCxnSpPr>
        <p:spPr>
          <a:xfrm flipH="1">
            <a:off x="6148314" y="2181378"/>
            <a:ext cx="647297" cy="598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868534" y="2998141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897207" y="2998141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7" name="Down Arrow 66"/>
          <p:cNvSpPr/>
          <p:nvPr/>
        </p:nvSpPr>
        <p:spPr>
          <a:xfrm>
            <a:off x="8097774" y="4095418"/>
            <a:ext cx="241345" cy="29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8039939" y="4520795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6097134" y="7620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Group 2</a:t>
            </a:r>
            <a:endParaRPr lang="en-US" sz="3200" dirty="0"/>
          </a:p>
        </p:txBody>
      </p:sp>
      <p:sp>
        <p:nvSpPr>
          <p:cNvPr id="79" name="TextBox 78"/>
          <p:cNvSpPr txBox="1"/>
          <p:nvPr/>
        </p:nvSpPr>
        <p:spPr>
          <a:xfrm>
            <a:off x="1504950" y="3504149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33985" y="5775881"/>
                <a:ext cx="8828194" cy="6463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dirty="0" smtClean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sSub>
                          <m:sSubPr>
                            <m:ctrlPr>
                              <a:rPr lang="en-US" sz="320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3200" dirty="0"/>
                  <a:t> ≈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sz="3200" dirty="0"/>
                  <a:t> ⊗</a:t>
                </a:r>
                <a:r>
                  <a:rPr lang="en-US" sz="3200" dirty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sSub>
                          <m:sSubPr>
                            <m:ctrlPr>
                              <a:rPr lang="en-US" sz="32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3200" dirty="0">
                    <a:ea typeface="Cambria Math"/>
                  </a:rPr>
                  <a:t>        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sSub>
                          <m:sSubPr>
                            <m:ctrlPr>
                              <a:rPr lang="en-US" sz="32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𝑂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3200" dirty="0"/>
                  <a:t> ≈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sz="3200" dirty="0"/>
                  <a:t> ⊗</a:t>
                </a:r>
                <a:r>
                  <a:rPr lang="en-US" sz="3200" dirty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sSub>
                          <m:sSubPr>
                            <m:ctrlPr>
                              <a:rPr lang="en-US" sz="32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>
                    <a:ea typeface="Cambria Math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985" y="5775881"/>
                <a:ext cx="8828194" cy="646395"/>
              </a:xfrm>
              <a:prstGeom prst="rect">
                <a:avLst/>
              </a:prstGeom>
              <a:blipFill rotWithShape="1">
                <a:blip r:embed="rId5"/>
                <a:stretch>
                  <a:fillRect t="-13084" b="-21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Right Arrow 79"/>
          <p:cNvSpPr/>
          <p:nvPr/>
        </p:nvSpPr>
        <p:spPr>
          <a:xfrm>
            <a:off x="4038600" y="6013228"/>
            <a:ext cx="481118" cy="3113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lowchart: Process 49"/>
          <p:cNvSpPr/>
          <p:nvPr/>
        </p:nvSpPr>
        <p:spPr>
          <a:xfrm>
            <a:off x="2184379" y="1460625"/>
            <a:ext cx="606294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260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Picture 2" descr="http://sr.photos2.fotosearch.com/bthumb/CSP/CSP079/k07908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571749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63" y="2905923"/>
            <a:ext cx="654237" cy="715145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163" y="2905923"/>
            <a:ext cx="654237" cy="715145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76200" y="2362429"/>
            <a:ext cx="3550845" cy="1715839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Process 23"/>
          <p:cNvSpPr/>
          <p:nvPr/>
        </p:nvSpPr>
        <p:spPr>
          <a:xfrm>
            <a:off x="7007482" y="4391162"/>
            <a:ext cx="2421928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  <p:cxnSp>
        <p:nvCxnSpPr>
          <p:cNvPr id="26" name="Curved Connector 25"/>
          <p:cNvCxnSpPr>
            <a:stCxn id="24" idx="2"/>
            <a:endCxn id="50" idx="3"/>
          </p:cNvCxnSpPr>
          <p:nvPr/>
        </p:nvCxnSpPr>
        <p:spPr>
          <a:xfrm rot="5400000" flipH="1">
            <a:off x="3905941" y="612058"/>
            <a:ext cx="3197237" cy="5427773"/>
          </a:xfrm>
          <a:prstGeom prst="curvedConnector4">
            <a:avLst>
              <a:gd name="adj1" fmla="val -7150"/>
              <a:gd name="adj2" fmla="val 61155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103293" y="180886"/>
            <a:ext cx="4419600" cy="88591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Alternate?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363819" y="5290865"/>
            <a:ext cx="4025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Secure Against Eavesdropper</a:t>
            </a:r>
            <a:endParaRPr lang="en-US" sz="24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149522" y="2207387"/>
            <a:ext cx="613118" cy="6421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820" y="1346325"/>
            <a:ext cx="785446" cy="762000"/>
          </a:xfrm>
          <a:prstGeom prst="rect">
            <a:avLst/>
          </a:prstGeom>
        </p:spPr>
      </p:pic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066935"/>
              </p:ext>
            </p:extLst>
          </p:nvPr>
        </p:nvGraphicFramePr>
        <p:xfrm>
          <a:off x="5982834" y="1523246"/>
          <a:ext cx="685800" cy="38150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685800"/>
              </a:tblGrid>
              <a:tr h="381502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S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2" name="Straight Arrow Connector 41"/>
          <p:cNvCxnSpPr/>
          <p:nvPr/>
        </p:nvCxnSpPr>
        <p:spPr>
          <a:xfrm flipH="1">
            <a:off x="813180" y="2194705"/>
            <a:ext cx="647297" cy="598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33400" y="301146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62073" y="301146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775327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Group 1</a:t>
            </a:r>
            <a:endParaRPr lang="en-US" sz="3200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897" y="2892596"/>
            <a:ext cx="654237" cy="715145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297" y="2892596"/>
            <a:ext cx="654237" cy="715145"/>
          </a:xfrm>
          <a:prstGeom prst="rect">
            <a:avLst/>
          </a:prstGeom>
        </p:spPr>
      </p:pic>
      <p:sp>
        <p:nvSpPr>
          <p:cNvPr id="51" name="Rounded Rectangle 50"/>
          <p:cNvSpPr/>
          <p:nvPr/>
        </p:nvSpPr>
        <p:spPr>
          <a:xfrm>
            <a:off x="5411334" y="2349102"/>
            <a:ext cx="3550845" cy="1715839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84656" y="2194060"/>
            <a:ext cx="613118" cy="6421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5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4954" y="1332998"/>
            <a:ext cx="785446" cy="762000"/>
          </a:xfrm>
          <a:prstGeom prst="rect">
            <a:avLst/>
          </a:prstGeom>
        </p:spPr>
      </p:pic>
      <p:cxnSp>
        <p:nvCxnSpPr>
          <p:cNvPr id="56" name="Straight Arrow Connector 55"/>
          <p:cNvCxnSpPr/>
          <p:nvPr/>
        </p:nvCxnSpPr>
        <p:spPr>
          <a:xfrm flipH="1">
            <a:off x="6148314" y="2181378"/>
            <a:ext cx="647297" cy="598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868534" y="2998141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897207" y="2998141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7" name="Down Arrow 66"/>
          <p:cNvSpPr/>
          <p:nvPr/>
        </p:nvSpPr>
        <p:spPr>
          <a:xfrm>
            <a:off x="8097774" y="4095418"/>
            <a:ext cx="241345" cy="29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8039939" y="4520795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6097134" y="7620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Group 2</a:t>
            </a:r>
            <a:endParaRPr lang="en-US" sz="3200" dirty="0"/>
          </a:p>
        </p:txBody>
      </p:sp>
      <p:sp>
        <p:nvSpPr>
          <p:cNvPr id="79" name="TextBox 78"/>
          <p:cNvSpPr txBox="1"/>
          <p:nvPr/>
        </p:nvSpPr>
        <p:spPr>
          <a:xfrm>
            <a:off x="1504950" y="3504149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33985" y="5775881"/>
                <a:ext cx="8828194" cy="6463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dirty="0" smtClean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sSub>
                          <m:sSubPr>
                            <m:ctrlPr>
                              <a:rPr lang="en-US" sz="320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3200" dirty="0"/>
                  <a:t> ≈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sz="3200" dirty="0"/>
                  <a:t> ⊗</a:t>
                </a:r>
                <a:r>
                  <a:rPr lang="en-US" sz="3200" dirty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sSub>
                          <m:sSubPr>
                            <m:ctrlPr>
                              <a:rPr lang="en-US" sz="32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3200" dirty="0">
                    <a:ea typeface="Cambria Math"/>
                  </a:rPr>
                  <a:t>        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sSub>
                          <m:sSubPr>
                            <m:ctrlPr>
                              <a:rPr lang="en-US" sz="32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𝑂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3200" dirty="0"/>
                  <a:t> ≈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sz="3200" dirty="0"/>
                  <a:t> ⊗</a:t>
                </a:r>
                <a:r>
                  <a:rPr lang="en-US" sz="3200" dirty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sSub>
                          <m:sSubPr>
                            <m:ctrlPr>
                              <a:rPr lang="en-US" sz="32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>
                    <a:ea typeface="Cambria Math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985" y="5775881"/>
                <a:ext cx="8828194" cy="646395"/>
              </a:xfrm>
              <a:prstGeom prst="rect">
                <a:avLst/>
              </a:prstGeom>
              <a:blipFill rotWithShape="1">
                <a:blip r:embed="rId5"/>
                <a:stretch>
                  <a:fillRect t="-13084" b="-21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Right Arrow 79"/>
          <p:cNvSpPr/>
          <p:nvPr/>
        </p:nvSpPr>
        <p:spPr>
          <a:xfrm>
            <a:off x="4038600" y="6013228"/>
            <a:ext cx="481118" cy="3113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lowchart: Process 49"/>
          <p:cNvSpPr/>
          <p:nvPr/>
        </p:nvSpPr>
        <p:spPr>
          <a:xfrm>
            <a:off x="2184379" y="1460625"/>
            <a:ext cx="606294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  <p:sp>
        <p:nvSpPr>
          <p:cNvPr id="13" name="Multiply 12"/>
          <p:cNvSpPr/>
          <p:nvPr/>
        </p:nvSpPr>
        <p:spPr>
          <a:xfrm>
            <a:off x="133984" y="5806563"/>
            <a:ext cx="4242653" cy="899037"/>
          </a:xfrm>
          <a:prstGeom prst="mathMultiply">
            <a:avLst/>
          </a:prstGeom>
          <a:solidFill>
            <a:srgbClr val="FF0000">
              <a:alpha val="40000"/>
            </a:srgbClr>
          </a:solidFill>
          <a:ln>
            <a:solidFill>
              <a:srgbClr val="FF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22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63" y="2905923"/>
            <a:ext cx="654237" cy="715145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163" y="2905923"/>
            <a:ext cx="654237" cy="715145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76200" y="2362429"/>
            <a:ext cx="3550845" cy="1715839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Process 23"/>
          <p:cNvSpPr/>
          <p:nvPr/>
        </p:nvSpPr>
        <p:spPr>
          <a:xfrm>
            <a:off x="1691738" y="4370054"/>
            <a:ext cx="2421928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  <p:cxnSp>
        <p:nvCxnSpPr>
          <p:cNvPr id="26" name="Curved Connector 25"/>
          <p:cNvCxnSpPr>
            <a:stCxn id="24" idx="2"/>
            <a:endCxn id="55" idx="1"/>
          </p:cNvCxnSpPr>
          <p:nvPr/>
        </p:nvCxnSpPr>
        <p:spPr>
          <a:xfrm rot="5400000" flipH="1" flipV="1">
            <a:off x="2947172" y="1676439"/>
            <a:ext cx="3182544" cy="3271485"/>
          </a:xfrm>
          <a:prstGeom prst="curvedConnector4">
            <a:avLst>
              <a:gd name="adj1" fmla="val -7183"/>
              <a:gd name="adj2" fmla="val 6850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103293" y="180886"/>
            <a:ext cx="4419600" cy="88591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Compose?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149522" y="2207387"/>
            <a:ext cx="613118" cy="6421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820" y="1346325"/>
            <a:ext cx="785446" cy="762000"/>
          </a:xfrm>
          <a:prstGeom prst="rect">
            <a:avLst/>
          </a:prstGeom>
        </p:spPr>
      </p:pic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877095"/>
              </p:ext>
            </p:extLst>
          </p:nvPr>
        </p:nvGraphicFramePr>
        <p:xfrm>
          <a:off x="419100" y="1536574"/>
          <a:ext cx="685800" cy="38150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685800"/>
              </a:tblGrid>
              <a:tr h="381502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S</a:t>
                      </a:r>
                      <a:r>
                        <a:rPr lang="en-US" baseline="-25000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2" name="Straight Arrow Connector 41"/>
          <p:cNvCxnSpPr/>
          <p:nvPr/>
        </p:nvCxnSpPr>
        <p:spPr>
          <a:xfrm flipH="1">
            <a:off x="813180" y="2194705"/>
            <a:ext cx="647297" cy="598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33400" y="301146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62073" y="301146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6" name="Down Arrow 45"/>
          <p:cNvSpPr/>
          <p:nvPr/>
        </p:nvSpPr>
        <p:spPr>
          <a:xfrm>
            <a:off x="2762640" y="4108745"/>
            <a:ext cx="241345" cy="29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2704805" y="4534122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775327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Group 1</a:t>
            </a:r>
            <a:endParaRPr lang="en-US" sz="3200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897" y="2892596"/>
            <a:ext cx="654237" cy="715145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297" y="2892596"/>
            <a:ext cx="654237" cy="715145"/>
          </a:xfrm>
          <a:prstGeom prst="rect">
            <a:avLst/>
          </a:prstGeom>
        </p:spPr>
      </p:pic>
      <p:cxnSp>
        <p:nvCxnSpPr>
          <p:cNvPr id="53" name="Straight Arrow Connector 52"/>
          <p:cNvCxnSpPr/>
          <p:nvPr/>
        </p:nvCxnSpPr>
        <p:spPr>
          <a:xfrm>
            <a:off x="7484656" y="2194060"/>
            <a:ext cx="613118" cy="6421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5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4954" y="1332998"/>
            <a:ext cx="785446" cy="762000"/>
          </a:xfrm>
          <a:prstGeom prst="rect">
            <a:avLst/>
          </a:prstGeom>
        </p:spPr>
      </p:pic>
      <p:graphicFrame>
        <p:nvGraphicFramePr>
          <p:cNvPr id="55" name="Table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317718"/>
              </p:ext>
            </p:extLst>
          </p:nvPr>
        </p:nvGraphicFramePr>
        <p:xfrm>
          <a:off x="6174187" y="1523496"/>
          <a:ext cx="595550" cy="394829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595550"/>
              </a:tblGrid>
              <a:tr h="394829">
                <a:tc>
                  <a:txBody>
                    <a:bodyPr/>
                    <a:lstStyle/>
                    <a:p>
                      <a:r>
                        <a:rPr lang="en-US" dirty="0" smtClean="0"/>
                        <a:t>  S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6" name="Straight Arrow Connector 55"/>
          <p:cNvCxnSpPr/>
          <p:nvPr/>
        </p:nvCxnSpPr>
        <p:spPr>
          <a:xfrm flipH="1">
            <a:off x="6148314" y="2181378"/>
            <a:ext cx="647297" cy="598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868534" y="2998141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897207" y="2998141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7" name="Down Arrow 66"/>
          <p:cNvSpPr/>
          <p:nvPr/>
        </p:nvSpPr>
        <p:spPr>
          <a:xfrm>
            <a:off x="8097774" y="4095418"/>
            <a:ext cx="241345" cy="29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8039939" y="4520795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6097134" y="7620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Group 2</a:t>
            </a:r>
            <a:endParaRPr lang="en-US" sz="3200" dirty="0"/>
          </a:p>
        </p:txBody>
      </p:sp>
      <p:sp>
        <p:nvSpPr>
          <p:cNvPr id="51" name="Rounded Rectangle 50"/>
          <p:cNvSpPr/>
          <p:nvPr/>
        </p:nvSpPr>
        <p:spPr>
          <a:xfrm>
            <a:off x="5411334" y="2349102"/>
            <a:ext cx="3550845" cy="1715839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320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Picture 2" descr="http://sr.photos2.fotosearch.com/bthumb/CSP/CSP079/k07908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571749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63" y="2905923"/>
            <a:ext cx="654237" cy="715145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163" y="2905923"/>
            <a:ext cx="654237" cy="715145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76200" y="2362429"/>
            <a:ext cx="3550845" cy="1715839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Process 23"/>
          <p:cNvSpPr/>
          <p:nvPr/>
        </p:nvSpPr>
        <p:spPr>
          <a:xfrm>
            <a:off x="7007482" y="4391162"/>
            <a:ext cx="2421928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  <p:cxnSp>
        <p:nvCxnSpPr>
          <p:cNvPr id="26" name="Curved Connector 25"/>
          <p:cNvCxnSpPr>
            <a:stCxn id="24" idx="2"/>
            <a:endCxn id="50" idx="3"/>
          </p:cNvCxnSpPr>
          <p:nvPr/>
        </p:nvCxnSpPr>
        <p:spPr>
          <a:xfrm rot="5400000" flipH="1">
            <a:off x="3905941" y="612058"/>
            <a:ext cx="3197237" cy="5427773"/>
          </a:xfrm>
          <a:prstGeom prst="curvedConnector4">
            <a:avLst>
              <a:gd name="adj1" fmla="val -7150"/>
              <a:gd name="adj2" fmla="val 61155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103293" y="180886"/>
            <a:ext cx="4419600" cy="88591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Alternate?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363819" y="5290865"/>
            <a:ext cx="4025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Secure Against Eavesdropper</a:t>
            </a:r>
            <a:endParaRPr lang="en-US" sz="24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149522" y="2207387"/>
            <a:ext cx="613118" cy="6421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820" y="1346325"/>
            <a:ext cx="785446" cy="762000"/>
          </a:xfrm>
          <a:prstGeom prst="rect">
            <a:avLst/>
          </a:prstGeom>
        </p:spPr>
      </p:pic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961139"/>
              </p:ext>
            </p:extLst>
          </p:nvPr>
        </p:nvGraphicFramePr>
        <p:xfrm>
          <a:off x="5982834" y="1523246"/>
          <a:ext cx="685800" cy="38150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685800"/>
              </a:tblGrid>
              <a:tr h="381502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S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2" name="Straight Arrow Connector 41"/>
          <p:cNvCxnSpPr/>
          <p:nvPr/>
        </p:nvCxnSpPr>
        <p:spPr>
          <a:xfrm flipH="1">
            <a:off x="813180" y="2194705"/>
            <a:ext cx="647297" cy="598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33400" y="301146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62073" y="301146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775327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Group 1</a:t>
            </a:r>
            <a:endParaRPr lang="en-US" sz="3200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897" y="2892596"/>
            <a:ext cx="654237" cy="715145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297" y="2892596"/>
            <a:ext cx="654237" cy="715145"/>
          </a:xfrm>
          <a:prstGeom prst="rect">
            <a:avLst/>
          </a:prstGeom>
        </p:spPr>
      </p:pic>
      <p:sp>
        <p:nvSpPr>
          <p:cNvPr id="51" name="Rounded Rectangle 50"/>
          <p:cNvSpPr/>
          <p:nvPr/>
        </p:nvSpPr>
        <p:spPr>
          <a:xfrm>
            <a:off x="5411334" y="2349102"/>
            <a:ext cx="3550845" cy="1715839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84656" y="2194060"/>
            <a:ext cx="613118" cy="6421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5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4954" y="1332998"/>
            <a:ext cx="785446" cy="762000"/>
          </a:xfrm>
          <a:prstGeom prst="rect">
            <a:avLst/>
          </a:prstGeom>
        </p:spPr>
      </p:pic>
      <p:cxnSp>
        <p:nvCxnSpPr>
          <p:cNvPr id="56" name="Straight Arrow Connector 55"/>
          <p:cNvCxnSpPr/>
          <p:nvPr/>
        </p:nvCxnSpPr>
        <p:spPr>
          <a:xfrm flipH="1">
            <a:off x="6148314" y="2181378"/>
            <a:ext cx="647297" cy="598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868534" y="2998141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897207" y="2998141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7" name="Down Arrow 66"/>
          <p:cNvSpPr/>
          <p:nvPr/>
        </p:nvSpPr>
        <p:spPr>
          <a:xfrm>
            <a:off x="8097774" y="4095418"/>
            <a:ext cx="241345" cy="29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8039939" y="4520795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6097134" y="7620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Group 2</a:t>
            </a:r>
            <a:endParaRPr lang="en-US" sz="3200" dirty="0"/>
          </a:p>
        </p:txBody>
      </p:sp>
      <p:sp>
        <p:nvSpPr>
          <p:cNvPr id="79" name="TextBox 78"/>
          <p:cNvSpPr txBox="1"/>
          <p:nvPr/>
        </p:nvSpPr>
        <p:spPr>
          <a:xfrm>
            <a:off x="1504950" y="3504149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33985" y="5775881"/>
                <a:ext cx="8828194" cy="6463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dirty="0" smtClean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sSub>
                          <m:sSubPr>
                            <m:ctrlPr>
                              <a:rPr lang="en-US" sz="320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3200" dirty="0"/>
                  <a:t> ≈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sz="3200" dirty="0"/>
                  <a:t> ⊗</a:t>
                </a:r>
                <a:r>
                  <a:rPr lang="en-US" sz="3200" dirty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sSub>
                          <m:sSubPr>
                            <m:ctrlPr>
                              <a:rPr lang="en-US" sz="32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3200" dirty="0">
                    <a:ea typeface="Cambria Math"/>
                  </a:rPr>
                  <a:t>        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sSub>
                          <m:sSubPr>
                            <m:ctrlPr>
                              <a:rPr lang="en-US" sz="32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𝑂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3200" dirty="0"/>
                  <a:t> ≈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sz="3200" dirty="0"/>
                  <a:t> ⊗</a:t>
                </a:r>
                <a:r>
                  <a:rPr lang="en-US" sz="3200" dirty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sSub>
                          <m:sSubPr>
                            <m:ctrlPr>
                              <a:rPr lang="en-US" sz="32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>
                    <a:ea typeface="Cambria Math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985" y="5775881"/>
                <a:ext cx="8828194" cy="646395"/>
              </a:xfrm>
              <a:prstGeom prst="rect">
                <a:avLst/>
              </a:prstGeom>
              <a:blipFill rotWithShape="1">
                <a:blip r:embed="rId5"/>
                <a:stretch>
                  <a:fillRect t="-13084" b="-21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Right Arrow 79"/>
          <p:cNvSpPr/>
          <p:nvPr/>
        </p:nvSpPr>
        <p:spPr>
          <a:xfrm>
            <a:off x="4038600" y="6013228"/>
            <a:ext cx="481118" cy="3113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lowchart: Process 49"/>
          <p:cNvSpPr/>
          <p:nvPr/>
        </p:nvSpPr>
        <p:spPr>
          <a:xfrm>
            <a:off x="2184379" y="1460625"/>
            <a:ext cx="606294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  <p:sp>
        <p:nvSpPr>
          <p:cNvPr id="13" name="Multiply 12"/>
          <p:cNvSpPr/>
          <p:nvPr/>
        </p:nvSpPr>
        <p:spPr>
          <a:xfrm>
            <a:off x="133984" y="5806563"/>
            <a:ext cx="4242653" cy="899037"/>
          </a:xfrm>
          <a:prstGeom prst="mathMultiply">
            <a:avLst/>
          </a:prstGeom>
          <a:solidFill>
            <a:srgbClr val="FF0000">
              <a:alpha val="40000"/>
            </a:srgbClr>
          </a:solidFill>
          <a:ln>
            <a:solidFill>
              <a:srgbClr val="FF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81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Picture 2" descr="http://sr.photos2.fotosearch.com/bthumb/CSP/CSP079/k07908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571749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63" y="2905923"/>
            <a:ext cx="654237" cy="715145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163" y="2905923"/>
            <a:ext cx="654237" cy="715145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76200" y="2362429"/>
            <a:ext cx="3550845" cy="1715839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Process 23"/>
          <p:cNvSpPr/>
          <p:nvPr/>
        </p:nvSpPr>
        <p:spPr>
          <a:xfrm>
            <a:off x="7007482" y="4391162"/>
            <a:ext cx="2421928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  <p:cxnSp>
        <p:nvCxnSpPr>
          <p:cNvPr id="26" name="Curved Connector 25"/>
          <p:cNvCxnSpPr>
            <a:stCxn id="24" idx="2"/>
            <a:endCxn id="50" idx="3"/>
          </p:cNvCxnSpPr>
          <p:nvPr/>
        </p:nvCxnSpPr>
        <p:spPr>
          <a:xfrm rot="5400000" flipH="1">
            <a:off x="3905941" y="612058"/>
            <a:ext cx="3197237" cy="5427773"/>
          </a:xfrm>
          <a:prstGeom prst="curvedConnector4">
            <a:avLst>
              <a:gd name="adj1" fmla="val -7150"/>
              <a:gd name="adj2" fmla="val 61155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>
          <a:xfrm>
            <a:off x="2103293" y="180886"/>
            <a:ext cx="4419600" cy="88591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Alternate?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363819" y="5290865"/>
            <a:ext cx="40256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Secure Against Eavesdropper</a:t>
            </a:r>
            <a:endParaRPr lang="en-US" sz="24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149522" y="2207387"/>
            <a:ext cx="613118" cy="6421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820" y="1346325"/>
            <a:ext cx="785446" cy="762000"/>
          </a:xfrm>
          <a:prstGeom prst="rect">
            <a:avLst/>
          </a:prstGeom>
        </p:spPr>
      </p:pic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961139"/>
              </p:ext>
            </p:extLst>
          </p:nvPr>
        </p:nvGraphicFramePr>
        <p:xfrm>
          <a:off x="5982834" y="1523246"/>
          <a:ext cx="685800" cy="381502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685800"/>
              </a:tblGrid>
              <a:tr h="381502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S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2" name="Straight Arrow Connector 41"/>
          <p:cNvCxnSpPr/>
          <p:nvPr/>
        </p:nvCxnSpPr>
        <p:spPr>
          <a:xfrm flipH="1">
            <a:off x="813180" y="2194705"/>
            <a:ext cx="647297" cy="598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33400" y="301146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562073" y="301146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775327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Group 1</a:t>
            </a:r>
            <a:endParaRPr lang="en-US" sz="3200" dirty="0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3897" y="2892596"/>
            <a:ext cx="654237" cy="715145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1297" y="2892596"/>
            <a:ext cx="654237" cy="715145"/>
          </a:xfrm>
          <a:prstGeom prst="rect">
            <a:avLst/>
          </a:prstGeom>
        </p:spPr>
      </p:pic>
      <p:sp>
        <p:nvSpPr>
          <p:cNvPr id="51" name="Rounded Rectangle 50"/>
          <p:cNvSpPr/>
          <p:nvPr/>
        </p:nvSpPr>
        <p:spPr>
          <a:xfrm>
            <a:off x="5411334" y="2349102"/>
            <a:ext cx="3550845" cy="1715839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84656" y="2194060"/>
            <a:ext cx="613118" cy="64211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5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4954" y="1332998"/>
            <a:ext cx="785446" cy="762000"/>
          </a:xfrm>
          <a:prstGeom prst="rect">
            <a:avLst/>
          </a:prstGeom>
        </p:spPr>
      </p:pic>
      <p:cxnSp>
        <p:nvCxnSpPr>
          <p:cNvPr id="56" name="Straight Arrow Connector 55"/>
          <p:cNvCxnSpPr/>
          <p:nvPr/>
        </p:nvCxnSpPr>
        <p:spPr>
          <a:xfrm flipH="1">
            <a:off x="6148314" y="2181378"/>
            <a:ext cx="647297" cy="5983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868534" y="2998141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897207" y="2998141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7" name="Down Arrow 66"/>
          <p:cNvSpPr/>
          <p:nvPr/>
        </p:nvSpPr>
        <p:spPr>
          <a:xfrm>
            <a:off x="8097774" y="4095418"/>
            <a:ext cx="241345" cy="29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8039939" y="4520795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6097134" y="7620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Group 2</a:t>
            </a:r>
            <a:endParaRPr lang="en-US" sz="3200" dirty="0"/>
          </a:p>
        </p:txBody>
      </p:sp>
      <p:sp>
        <p:nvSpPr>
          <p:cNvPr id="79" name="TextBox 78"/>
          <p:cNvSpPr txBox="1"/>
          <p:nvPr/>
        </p:nvSpPr>
        <p:spPr>
          <a:xfrm>
            <a:off x="1504950" y="3504149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33985" y="5775881"/>
                <a:ext cx="8828194" cy="6463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dirty="0" smtClean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sSub>
                          <m:sSubPr>
                            <m:ctrlPr>
                              <a:rPr lang="en-US" sz="320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3200" dirty="0"/>
                  <a:t> ≈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sz="3200" dirty="0"/>
                  <a:t> ⊗</a:t>
                </a:r>
                <a:r>
                  <a:rPr lang="en-US" sz="3200" dirty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sSub>
                          <m:sSubPr>
                            <m:ctrlPr>
                              <a:rPr lang="en-US" sz="32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3200" dirty="0">
                    <a:ea typeface="Cambria Math"/>
                  </a:rPr>
                  <a:t>        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sSub>
                          <m:sSubPr>
                            <m:ctrlPr>
                              <a:rPr lang="en-US" sz="32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𝑂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32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3200" dirty="0"/>
                  <a:t> ≈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sz="3200" dirty="0"/>
                  <a:t> ⊗</a:t>
                </a:r>
                <a:r>
                  <a:rPr lang="en-US" sz="3200" dirty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sSub>
                          <m:sSubPr>
                            <m:ctrlPr>
                              <a:rPr lang="en-US" sz="32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latin typeface="Cambria Math"/>
                                <a:ea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dirty="0">
                    <a:ea typeface="Cambria Math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985" y="5775881"/>
                <a:ext cx="8828194" cy="646395"/>
              </a:xfrm>
              <a:prstGeom prst="rect">
                <a:avLst/>
              </a:prstGeom>
              <a:blipFill rotWithShape="1">
                <a:blip r:embed="rId5"/>
                <a:stretch>
                  <a:fillRect t="-13084" b="-21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Right Arrow 79"/>
          <p:cNvSpPr/>
          <p:nvPr/>
        </p:nvSpPr>
        <p:spPr>
          <a:xfrm>
            <a:off x="4038600" y="6013228"/>
            <a:ext cx="481118" cy="3113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lowchart: Process 49"/>
          <p:cNvSpPr/>
          <p:nvPr/>
        </p:nvSpPr>
        <p:spPr>
          <a:xfrm>
            <a:off x="2184379" y="1460625"/>
            <a:ext cx="606294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  <p:sp>
        <p:nvSpPr>
          <p:cNvPr id="13" name="Multiply 12"/>
          <p:cNvSpPr/>
          <p:nvPr/>
        </p:nvSpPr>
        <p:spPr>
          <a:xfrm>
            <a:off x="133984" y="5806563"/>
            <a:ext cx="4242653" cy="899037"/>
          </a:xfrm>
          <a:prstGeom prst="mathMultiply">
            <a:avLst/>
          </a:prstGeom>
          <a:solidFill>
            <a:srgbClr val="FF0000">
              <a:alpha val="40000"/>
            </a:srgbClr>
          </a:solidFill>
          <a:ln>
            <a:solidFill>
              <a:srgbClr val="FF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Multiply 32"/>
          <p:cNvSpPr/>
          <p:nvPr/>
        </p:nvSpPr>
        <p:spPr>
          <a:xfrm>
            <a:off x="3965074" y="5752530"/>
            <a:ext cx="4242653" cy="899037"/>
          </a:xfrm>
          <a:prstGeom prst="mathMultiply">
            <a:avLst/>
          </a:prstGeom>
          <a:solidFill>
            <a:srgbClr val="FF0000">
              <a:alpha val="40000"/>
            </a:srgbClr>
          </a:solidFill>
          <a:ln>
            <a:solidFill>
              <a:srgbClr val="FF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81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Security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6930" y="3047999"/>
            <a:ext cx="8229600" cy="34013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P</a:t>
            </a:r>
            <a:r>
              <a:rPr lang="en-US" dirty="0" smtClean="0"/>
              <a:t>rovably input secure randomness expansion protocol         Infinite randomness expansion.</a:t>
            </a:r>
          </a:p>
          <a:p>
            <a:r>
              <a:rPr lang="en-US" dirty="0"/>
              <a:t>C</a:t>
            </a:r>
            <a:r>
              <a:rPr lang="en-US" dirty="0" smtClean="0"/>
              <a:t>an </a:t>
            </a:r>
            <a:r>
              <a:rPr lang="en-US" dirty="0"/>
              <a:t>we obtain input security in a randomness expansion protocol</a:t>
            </a:r>
            <a:r>
              <a:rPr lang="en-US" dirty="0" smtClean="0"/>
              <a:t>?</a:t>
            </a:r>
          </a:p>
          <a:p>
            <a:r>
              <a:rPr lang="en-US" dirty="0" smtClean="0"/>
              <a:t>Randomness Extractors are provably not input secure.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15806" y="1752599"/>
                <a:ext cx="341799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dirty="0" smtClean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𝑆𝐷𝐸</m:t>
                        </m:r>
                      </m:sub>
                    </m:sSub>
                  </m:oMath>
                </a14:m>
                <a:r>
                  <a:rPr lang="en-US" sz="3200" dirty="0"/>
                  <a:t> ≈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sz="3200" dirty="0"/>
                  <a:t> ⊗</a:t>
                </a:r>
                <a:r>
                  <a:rPr lang="en-US" sz="3200" dirty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𝐷</m:t>
                        </m:r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𝐸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806" y="1752599"/>
                <a:ext cx="3417994" cy="584775"/>
              </a:xfrm>
              <a:prstGeom prst="rect">
                <a:avLst/>
              </a:prstGeom>
              <a:blipFill rotWithShape="1">
                <a:blip r:embed="rId2"/>
                <a:stretch>
                  <a:fillRect t="-14583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ight Arrow 1"/>
          <p:cNvSpPr/>
          <p:nvPr/>
        </p:nvSpPr>
        <p:spPr>
          <a:xfrm>
            <a:off x="2449207" y="4191000"/>
            <a:ext cx="3810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43552" y="2814851"/>
                <a:ext cx="3048000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𝑂</m:t>
                          </m:r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𝐸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3200" dirty="0"/>
                        <m:t> ≈ </m:t>
                      </m:r>
                      <m:sSub>
                        <m:sSubPr>
                          <m:ctrlPr>
                            <a:rPr lang="en-US" sz="32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𝑈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3200" dirty="0"/>
                        <m:t> ⊗</m:t>
                      </m:r>
                      <m:r>
                        <m:rPr>
                          <m:nor/>
                        </m:rPr>
                        <a:rPr lang="en-US" sz="3200" dirty="0">
                          <a:ea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32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𝐸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3200" dirty="0"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en-US" sz="32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552" y="2814851"/>
                <a:ext cx="3048000" cy="86177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Down Arrow 6"/>
          <p:cNvSpPr/>
          <p:nvPr/>
        </p:nvSpPr>
        <p:spPr>
          <a:xfrm>
            <a:off x="1676400" y="2514600"/>
            <a:ext cx="348403" cy="3002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181600" y="1752599"/>
                <a:ext cx="341799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dirty="0" smtClean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𝑆𝐷</m:t>
                        </m:r>
                      </m:sub>
                    </m:sSub>
                  </m:oMath>
                </a14:m>
                <a:r>
                  <a:rPr lang="en-US" sz="3200" dirty="0"/>
                  <a:t> ≈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sz="3200" dirty="0"/>
                  <a:t> ⊗</a:t>
                </a:r>
                <a:r>
                  <a:rPr lang="en-US" sz="3200" dirty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𝐷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1752599"/>
                <a:ext cx="3417994" cy="584775"/>
              </a:xfrm>
              <a:prstGeom prst="rect">
                <a:avLst/>
              </a:prstGeom>
              <a:blipFill rotWithShape="1">
                <a:blip r:embed="rId4"/>
                <a:stretch>
                  <a:fillRect t="-14583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181600" y="2814851"/>
                <a:ext cx="3048000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𝑂</m:t>
                          </m:r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𝐸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3200" dirty="0"/>
                        <m:t> ≈ </m:t>
                      </m:r>
                      <m:sSub>
                        <m:sSubPr>
                          <m:ctrlPr>
                            <a:rPr lang="en-US" sz="32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𝑈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3200" dirty="0"/>
                        <m:t> ⊗</m:t>
                      </m:r>
                      <m:r>
                        <m:rPr>
                          <m:nor/>
                        </m:rPr>
                        <a:rPr lang="en-US" sz="3200" dirty="0">
                          <a:ea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32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𝐸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3200" dirty="0"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en-US" sz="32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2814851"/>
                <a:ext cx="3048000" cy="86177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Down Arrow 9"/>
          <p:cNvSpPr/>
          <p:nvPr/>
        </p:nvSpPr>
        <p:spPr>
          <a:xfrm>
            <a:off x="6357197" y="2516874"/>
            <a:ext cx="348403" cy="3002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48017" y="1253319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Secure Against Q. Eavesdropper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905500" y="1264692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“Input Secure”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3429000"/>
            <a:ext cx="8447194" cy="32004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10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Security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6930" y="3047999"/>
            <a:ext cx="8229600" cy="34013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P</a:t>
            </a:r>
            <a:r>
              <a:rPr lang="en-US" dirty="0" smtClean="0"/>
              <a:t>rovably input secure randomness expansion protocol         Infinite randomness expansion.</a:t>
            </a:r>
          </a:p>
          <a:p>
            <a:r>
              <a:rPr lang="en-US" dirty="0"/>
              <a:t>C</a:t>
            </a:r>
            <a:r>
              <a:rPr lang="en-US" dirty="0" smtClean="0"/>
              <a:t>an </a:t>
            </a:r>
            <a:r>
              <a:rPr lang="en-US" dirty="0"/>
              <a:t>we obtain input security in a randomness expansion protocol</a:t>
            </a:r>
            <a:r>
              <a:rPr lang="en-US" dirty="0" smtClean="0"/>
              <a:t>?</a:t>
            </a:r>
          </a:p>
          <a:p>
            <a:r>
              <a:rPr lang="en-US" dirty="0" smtClean="0"/>
              <a:t>Randomness Extractors are provably not input secure.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15806" y="1752599"/>
                <a:ext cx="341799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dirty="0" smtClean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𝑆𝐷𝐸</m:t>
                        </m:r>
                      </m:sub>
                    </m:sSub>
                  </m:oMath>
                </a14:m>
                <a:r>
                  <a:rPr lang="en-US" sz="3200" dirty="0"/>
                  <a:t> ≈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sz="3200" dirty="0"/>
                  <a:t> ⊗</a:t>
                </a:r>
                <a:r>
                  <a:rPr lang="en-US" sz="3200" dirty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𝐷</m:t>
                        </m:r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𝐸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806" y="1752599"/>
                <a:ext cx="3417994" cy="584775"/>
              </a:xfrm>
              <a:prstGeom prst="rect">
                <a:avLst/>
              </a:prstGeom>
              <a:blipFill rotWithShape="1">
                <a:blip r:embed="rId2"/>
                <a:stretch>
                  <a:fillRect t="-14583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ight Arrow 1"/>
          <p:cNvSpPr/>
          <p:nvPr/>
        </p:nvSpPr>
        <p:spPr>
          <a:xfrm>
            <a:off x="2449207" y="4191000"/>
            <a:ext cx="3810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43552" y="2814851"/>
                <a:ext cx="3048000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𝑂</m:t>
                          </m:r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𝐸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3200" dirty="0"/>
                        <m:t> ≈ </m:t>
                      </m:r>
                      <m:sSub>
                        <m:sSubPr>
                          <m:ctrlPr>
                            <a:rPr lang="en-US" sz="32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𝑈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3200" dirty="0"/>
                        <m:t> ⊗</m:t>
                      </m:r>
                      <m:r>
                        <m:rPr>
                          <m:nor/>
                        </m:rPr>
                        <a:rPr lang="en-US" sz="3200" dirty="0">
                          <a:ea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32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𝐸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3200" dirty="0"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en-US" sz="32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552" y="2814851"/>
                <a:ext cx="3048000" cy="86177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Down Arrow 6"/>
          <p:cNvSpPr/>
          <p:nvPr/>
        </p:nvSpPr>
        <p:spPr>
          <a:xfrm>
            <a:off x="1676400" y="2514600"/>
            <a:ext cx="348403" cy="3002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181600" y="1752599"/>
                <a:ext cx="341799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dirty="0" smtClean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𝑆𝐷</m:t>
                        </m:r>
                      </m:sub>
                    </m:sSub>
                  </m:oMath>
                </a14:m>
                <a:r>
                  <a:rPr lang="en-US" sz="3200" dirty="0"/>
                  <a:t> ≈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sz="3200" dirty="0"/>
                  <a:t> ⊗</a:t>
                </a:r>
                <a:r>
                  <a:rPr lang="en-US" sz="3200" dirty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𝐷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1752599"/>
                <a:ext cx="3417994" cy="584775"/>
              </a:xfrm>
              <a:prstGeom prst="rect">
                <a:avLst/>
              </a:prstGeom>
              <a:blipFill rotWithShape="1">
                <a:blip r:embed="rId4"/>
                <a:stretch>
                  <a:fillRect t="-14583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181600" y="2814851"/>
                <a:ext cx="3048000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𝑂</m:t>
                          </m:r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𝐸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3200" dirty="0"/>
                        <m:t> ≈ </m:t>
                      </m:r>
                      <m:sSub>
                        <m:sSubPr>
                          <m:ctrlPr>
                            <a:rPr lang="en-US" sz="32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𝑈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3200" dirty="0"/>
                        <m:t> ⊗</m:t>
                      </m:r>
                      <m:r>
                        <m:rPr>
                          <m:nor/>
                        </m:rPr>
                        <a:rPr lang="en-US" sz="3200" dirty="0">
                          <a:ea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32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𝐸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3200" dirty="0"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en-US" sz="32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2814851"/>
                <a:ext cx="3048000" cy="86177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Down Arrow 9"/>
          <p:cNvSpPr/>
          <p:nvPr/>
        </p:nvSpPr>
        <p:spPr>
          <a:xfrm>
            <a:off x="6357197" y="2516874"/>
            <a:ext cx="348403" cy="3002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48017" y="1253319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Secure Against Q. Eavesdropper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905500" y="1264692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“Input Secure”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4495800"/>
            <a:ext cx="8447194" cy="21336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72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Security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6930" y="3047999"/>
            <a:ext cx="8229600" cy="34013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P</a:t>
            </a:r>
            <a:r>
              <a:rPr lang="en-US" dirty="0" smtClean="0"/>
              <a:t>rovably input secure randomness expansion protocol         Infinite randomness expansion.</a:t>
            </a:r>
          </a:p>
          <a:p>
            <a:r>
              <a:rPr lang="en-US" dirty="0"/>
              <a:t>C</a:t>
            </a:r>
            <a:r>
              <a:rPr lang="en-US" dirty="0" smtClean="0"/>
              <a:t>an </a:t>
            </a:r>
            <a:r>
              <a:rPr lang="en-US" dirty="0"/>
              <a:t>we obtain input security in a randomness expansion protocol</a:t>
            </a:r>
            <a:r>
              <a:rPr lang="en-US" dirty="0" smtClean="0"/>
              <a:t>?</a:t>
            </a:r>
          </a:p>
          <a:p>
            <a:r>
              <a:rPr lang="en-US" dirty="0" smtClean="0"/>
              <a:t>Randomness Extractors are provably not input secure.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15806" y="1752599"/>
                <a:ext cx="341799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dirty="0" smtClean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𝑆𝐷𝐸</m:t>
                        </m:r>
                      </m:sub>
                    </m:sSub>
                  </m:oMath>
                </a14:m>
                <a:r>
                  <a:rPr lang="en-US" sz="3200" dirty="0"/>
                  <a:t> ≈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sz="3200" dirty="0"/>
                  <a:t> ⊗</a:t>
                </a:r>
                <a:r>
                  <a:rPr lang="en-US" sz="3200" dirty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𝐷</m:t>
                        </m:r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𝐸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806" y="1752599"/>
                <a:ext cx="3417994" cy="584775"/>
              </a:xfrm>
              <a:prstGeom prst="rect">
                <a:avLst/>
              </a:prstGeom>
              <a:blipFill rotWithShape="1">
                <a:blip r:embed="rId2"/>
                <a:stretch>
                  <a:fillRect t="-14583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ight Arrow 1"/>
          <p:cNvSpPr/>
          <p:nvPr/>
        </p:nvSpPr>
        <p:spPr>
          <a:xfrm>
            <a:off x="2449207" y="4191000"/>
            <a:ext cx="3810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43552" y="2814851"/>
                <a:ext cx="3048000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𝑂</m:t>
                          </m:r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𝐸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3200" dirty="0"/>
                        <m:t> ≈ </m:t>
                      </m:r>
                      <m:sSub>
                        <m:sSubPr>
                          <m:ctrlPr>
                            <a:rPr lang="en-US" sz="32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𝑈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3200" dirty="0"/>
                        <m:t> ⊗</m:t>
                      </m:r>
                      <m:r>
                        <m:rPr>
                          <m:nor/>
                        </m:rPr>
                        <a:rPr lang="en-US" sz="3200" dirty="0">
                          <a:ea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32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𝐸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3200" dirty="0"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en-US" sz="32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552" y="2814851"/>
                <a:ext cx="3048000" cy="86177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Down Arrow 6"/>
          <p:cNvSpPr/>
          <p:nvPr/>
        </p:nvSpPr>
        <p:spPr>
          <a:xfrm>
            <a:off x="1676400" y="2514600"/>
            <a:ext cx="348403" cy="3002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181600" y="1752599"/>
                <a:ext cx="341799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dirty="0" smtClean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𝑆𝐷</m:t>
                        </m:r>
                      </m:sub>
                    </m:sSub>
                  </m:oMath>
                </a14:m>
                <a:r>
                  <a:rPr lang="en-US" sz="3200" dirty="0"/>
                  <a:t> ≈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sz="3200" dirty="0"/>
                  <a:t> ⊗</a:t>
                </a:r>
                <a:r>
                  <a:rPr lang="en-US" sz="3200" dirty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𝐷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1752599"/>
                <a:ext cx="3417994" cy="584775"/>
              </a:xfrm>
              <a:prstGeom prst="rect">
                <a:avLst/>
              </a:prstGeom>
              <a:blipFill rotWithShape="1">
                <a:blip r:embed="rId4"/>
                <a:stretch>
                  <a:fillRect t="-14583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181600" y="2814851"/>
                <a:ext cx="3048000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𝑂</m:t>
                          </m:r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𝐸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3200" dirty="0"/>
                        <m:t> ≈ </m:t>
                      </m:r>
                      <m:sSub>
                        <m:sSubPr>
                          <m:ctrlPr>
                            <a:rPr lang="en-US" sz="32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𝑈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3200" dirty="0"/>
                        <m:t> ⊗</m:t>
                      </m:r>
                      <m:r>
                        <m:rPr>
                          <m:nor/>
                        </m:rPr>
                        <a:rPr lang="en-US" sz="3200" dirty="0">
                          <a:ea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32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𝐸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3200" dirty="0"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en-US" sz="32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2814851"/>
                <a:ext cx="3048000" cy="86177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Down Arrow 9"/>
          <p:cNvSpPr/>
          <p:nvPr/>
        </p:nvSpPr>
        <p:spPr>
          <a:xfrm>
            <a:off x="6357197" y="2516874"/>
            <a:ext cx="348403" cy="3002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48017" y="1253319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Secure Against Q. Eavesdropper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905500" y="1264692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“Input Secure”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5486400"/>
            <a:ext cx="8447194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04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New 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8288" y="1371600"/>
            <a:ext cx="5945712" cy="2819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[</a:t>
            </a:r>
            <a:r>
              <a:rPr lang="en-US" dirty="0" err="1"/>
              <a:t>Reichardt</a:t>
            </a:r>
            <a:r>
              <a:rPr lang="en-US" dirty="0"/>
              <a:t>, Unger, </a:t>
            </a:r>
            <a:r>
              <a:rPr lang="en-US" dirty="0" err="1" smtClean="0"/>
              <a:t>Vazirani</a:t>
            </a:r>
            <a:r>
              <a:rPr lang="en-US" dirty="0" smtClean="0"/>
              <a:t> 2012]</a:t>
            </a:r>
          </a:p>
          <a:p>
            <a:pPr marL="0" indent="0">
              <a:buNone/>
            </a:pPr>
            <a:r>
              <a:rPr lang="en-US" dirty="0" smtClean="0"/>
              <a:t>“RUV” Protocol</a:t>
            </a:r>
            <a:endParaRPr lang="en-US" dirty="0"/>
          </a:p>
          <a:p>
            <a:r>
              <a:rPr lang="en-US" dirty="0" smtClean="0"/>
              <a:t>Device Independent protocol</a:t>
            </a:r>
          </a:p>
          <a:p>
            <a:r>
              <a:rPr lang="en-US" dirty="0" smtClean="0"/>
              <a:t>Gives a test for special structure in the devices’ strategy.</a:t>
            </a:r>
          </a:p>
          <a:p>
            <a:r>
              <a:rPr lang="en-US" dirty="0" smtClean="0"/>
              <a:t>Certifies that devices are employing the ideal CHSH strategy in certain rounds.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4419600"/>
            <a:ext cx="5381478" cy="2034199"/>
          </a:xfrm>
          <a:prstGeom prst="rect">
            <a:avLst/>
          </a:prstGeom>
        </p:spPr>
      </p:pic>
      <p:pic>
        <p:nvPicPr>
          <p:cNvPr id="24" name="Picture 2" descr="http://upload.wikimedia.org/math/6/d/8/6d8fc4f3ca19e7915b44774e844c8b6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644618"/>
            <a:ext cx="1914525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75269"/>
              </p:ext>
            </p:extLst>
          </p:nvPr>
        </p:nvGraphicFramePr>
        <p:xfrm>
          <a:off x="387080" y="2482586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623039"/>
              </p:ext>
            </p:extLst>
          </p:nvPr>
        </p:nvGraphicFramePr>
        <p:xfrm>
          <a:off x="2444480" y="2470916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325993"/>
              </p:ext>
            </p:extLst>
          </p:nvPr>
        </p:nvGraphicFramePr>
        <p:xfrm>
          <a:off x="1072880" y="2470913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040006"/>
              </p:ext>
            </p:extLst>
          </p:nvPr>
        </p:nvGraphicFramePr>
        <p:xfrm>
          <a:off x="1827178" y="2470918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9" name="Straight Arrow Connector 28"/>
          <p:cNvCxnSpPr/>
          <p:nvPr/>
        </p:nvCxnSpPr>
        <p:spPr>
          <a:xfrm>
            <a:off x="2070298" y="1428843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167702" y="1223944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44864" y="1158294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300" y="814164"/>
            <a:ext cx="785446" cy="762000"/>
          </a:xfrm>
          <a:prstGeom prst="rect">
            <a:avLst/>
          </a:prstGeom>
        </p:spPr>
      </p:pic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130634"/>
              </p:ext>
            </p:extLst>
          </p:nvPr>
        </p:nvGraphicFramePr>
        <p:xfrm>
          <a:off x="63455" y="304800"/>
          <a:ext cx="1526568" cy="3810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526568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S = Input Seed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4" name="Picture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3643" y="1767438"/>
            <a:ext cx="654237" cy="715145"/>
          </a:xfrm>
          <a:prstGeom prst="rect">
            <a:avLst/>
          </a:prstGeom>
        </p:spPr>
      </p:pic>
      <p:cxnSp>
        <p:nvCxnSpPr>
          <p:cNvPr id="35" name="Straight Arrow Connector 34"/>
          <p:cNvCxnSpPr/>
          <p:nvPr/>
        </p:nvCxnSpPr>
        <p:spPr>
          <a:xfrm flipH="1">
            <a:off x="590659" y="1417929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3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43" y="1767438"/>
            <a:ext cx="654237" cy="715145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310880" y="18729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339553" y="18729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853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2369" y="1371600"/>
            <a:ext cx="6371631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RUV protocol seems Input Secure!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Secure?</a:t>
            </a:r>
            <a:endParaRPr lang="en-US" dirty="0"/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450929"/>
              </p:ext>
            </p:extLst>
          </p:nvPr>
        </p:nvGraphicFramePr>
        <p:xfrm>
          <a:off x="234680" y="2558786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333888"/>
              </p:ext>
            </p:extLst>
          </p:nvPr>
        </p:nvGraphicFramePr>
        <p:xfrm>
          <a:off x="2292080" y="2547116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577585"/>
              </p:ext>
            </p:extLst>
          </p:nvPr>
        </p:nvGraphicFramePr>
        <p:xfrm>
          <a:off x="920480" y="2547113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797215"/>
              </p:ext>
            </p:extLst>
          </p:nvPr>
        </p:nvGraphicFramePr>
        <p:xfrm>
          <a:off x="1674778" y="2547118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3" name="Straight Arrow Connector 32"/>
          <p:cNvCxnSpPr/>
          <p:nvPr/>
        </p:nvCxnSpPr>
        <p:spPr>
          <a:xfrm>
            <a:off x="1917898" y="1505043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015302" y="1300144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92464" y="1234494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00" y="890364"/>
            <a:ext cx="785446" cy="762000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243" y="1843638"/>
            <a:ext cx="654237" cy="715145"/>
          </a:xfrm>
          <a:prstGeom prst="rect">
            <a:avLst/>
          </a:prstGeom>
        </p:spPr>
      </p:pic>
      <p:cxnSp>
        <p:nvCxnSpPr>
          <p:cNvPr id="39" name="Straight Arrow Connector 38"/>
          <p:cNvCxnSpPr/>
          <p:nvPr/>
        </p:nvCxnSpPr>
        <p:spPr>
          <a:xfrm flipH="1">
            <a:off x="438259" y="1494129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43" y="1843638"/>
            <a:ext cx="654237" cy="715145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158480" y="19491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187153" y="19491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571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With interactive proofs …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142307"/>
            <a:ext cx="1930812" cy="2110566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170725"/>
              </p:ext>
            </p:extLst>
          </p:nvPr>
        </p:nvGraphicFramePr>
        <p:xfrm>
          <a:off x="1066466" y="1686692"/>
          <a:ext cx="1473945" cy="3810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473945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S1 =</a:t>
                      </a:r>
                      <a:r>
                        <a:rPr lang="en-US" baseline="0" dirty="0" smtClean="0"/>
                        <a:t> Input 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Brace 6"/>
          <p:cNvSpPr/>
          <p:nvPr/>
        </p:nvSpPr>
        <p:spPr>
          <a:xfrm>
            <a:off x="5227870" y="1521016"/>
            <a:ext cx="487130" cy="335578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715000" y="2914836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Test = T(S, O)</a:t>
            </a:r>
            <a:endParaRPr lang="en-US" sz="28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027276"/>
              </p:ext>
            </p:extLst>
          </p:nvPr>
        </p:nvGraphicFramePr>
        <p:xfrm>
          <a:off x="914233" y="4213363"/>
          <a:ext cx="1626179" cy="3810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626179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O1</a:t>
                      </a:r>
                      <a:r>
                        <a:rPr lang="en-US" baseline="0" dirty="0" smtClean="0"/>
                        <a:t> = Output 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>
          <a:xfrm>
            <a:off x="381000" y="4874653"/>
            <a:ext cx="82296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              … we still can’t test that (classical) </a:t>
            </a:r>
            <a:r>
              <a:rPr lang="en-US" dirty="0" err="1" smtClean="0"/>
              <a:t>provers</a:t>
            </a:r>
            <a:r>
              <a:rPr lang="en-US" dirty="0" smtClean="0"/>
              <a:t> are  producing randomness.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Problem:  </a:t>
            </a:r>
            <a:r>
              <a:rPr lang="en-US" dirty="0"/>
              <a:t>A</a:t>
            </a:r>
            <a:r>
              <a:rPr lang="en-US" dirty="0" smtClean="0"/>
              <a:t>ll </a:t>
            </a:r>
            <a:r>
              <a:rPr lang="en-US" dirty="0" err="1" smtClean="0"/>
              <a:t>prover</a:t>
            </a:r>
            <a:r>
              <a:rPr lang="en-US" dirty="0" smtClean="0"/>
              <a:t> strategies are contained in the convex hull of deterministic strategies (linearity of expectation).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142307"/>
            <a:ext cx="1930812" cy="2110566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783094"/>
              </p:ext>
            </p:extLst>
          </p:nvPr>
        </p:nvGraphicFramePr>
        <p:xfrm>
          <a:off x="3581066" y="1686692"/>
          <a:ext cx="1473945" cy="3810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473945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S2 =</a:t>
                      </a:r>
                      <a:r>
                        <a:rPr lang="en-US" baseline="0" dirty="0" smtClean="0"/>
                        <a:t> Input 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020143"/>
              </p:ext>
            </p:extLst>
          </p:nvPr>
        </p:nvGraphicFramePr>
        <p:xfrm>
          <a:off x="3428833" y="4213363"/>
          <a:ext cx="1799037" cy="3810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799037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O2</a:t>
                      </a:r>
                      <a:r>
                        <a:rPr lang="en-US" baseline="0" dirty="0" smtClean="0"/>
                        <a:t> = Output 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13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2369" y="1371600"/>
            <a:ext cx="6371631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RUV protocol seems Input Secure!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Secure?</a:t>
            </a:r>
            <a:endParaRPr lang="en-US" dirty="0"/>
          </a:p>
        </p:txBody>
      </p:sp>
      <p:pic>
        <p:nvPicPr>
          <p:cNvPr id="5122" name="Picture 2" descr="http://upload.wikimedia.org/math/6/d/8/6d8fc4f3ca19e7915b44774e844c8b6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520" y="2940797"/>
            <a:ext cx="2569278" cy="60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630958"/>
              </p:ext>
            </p:extLst>
          </p:nvPr>
        </p:nvGraphicFramePr>
        <p:xfrm>
          <a:off x="234680" y="2558786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037970"/>
              </p:ext>
            </p:extLst>
          </p:nvPr>
        </p:nvGraphicFramePr>
        <p:xfrm>
          <a:off x="2292080" y="2547116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440063"/>
              </p:ext>
            </p:extLst>
          </p:nvPr>
        </p:nvGraphicFramePr>
        <p:xfrm>
          <a:off x="920480" y="2547113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110186"/>
              </p:ext>
            </p:extLst>
          </p:nvPr>
        </p:nvGraphicFramePr>
        <p:xfrm>
          <a:off x="1674778" y="2547118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3" name="Straight Arrow Connector 32"/>
          <p:cNvCxnSpPr/>
          <p:nvPr/>
        </p:nvCxnSpPr>
        <p:spPr>
          <a:xfrm>
            <a:off x="1917898" y="1505043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015302" y="1300144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92464" y="1234494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00" y="890364"/>
            <a:ext cx="785446" cy="762000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243" y="1843638"/>
            <a:ext cx="654237" cy="715145"/>
          </a:xfrm>
          <a:prstGeom prst="rect">
            <a:avLst/>
          </a:prstGeom>
        </p:spPr>
      </p:pic>
      <p:cxnSp>
        <p:nvCxnSpPr>
          <p:cNvPr id="39" name="Straight Arrow Connector 38"/>
          <p:cNvCxnSpPr/>
          <p:nvPr/>
        </p:nvCxnSpPr>
        <p:spPr>
          <a:xfrm flipH="1">
            <a:off x="438259" y="1494129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43" y="1843638"/>
            <a:ext cx="654237" cy="715145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158480" y="19491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187153" y="19491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371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 descr="http://sr.photos2.fotosearch.com/bthumb/CSP/CSP079/k07908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022" y="315952"/>
            <a:ext cx="1325456" cy="1325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2369" y="1371600"/>
            <a:ext cx="6371631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RUV protocol seems Input Secure!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Secure?</a:t>
            </a:r>
            <a:endParaRPr lang="en-US" dirty="0"/>
          </a:p>
        </p:txBody>
      </p:sp>
      <p:pic>
        <p:nvPicPr>
          <p:cNvPr id="5122" name="Picture 2" descr="http://upload.wikimedia.org/math/6/d/8/6d8fc4f3ca19e7915b44774e844c8b6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520" y="2940797"/>
            <a:ext cx="2569278" cy="60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8114814" y="957790"/>
            <a:ext cx="311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124981"/>
              </p:ext>
            </p:extLst>
          </p:nvPr>
        </p:nvGraphicFramePr>
        <p:xfrm>
          <a:off x="234680" y="2558786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87171"/>
              </p:ext>
            </p:extLst>
          </p:nvPr>
        </p:nvGraphicFramePr>
        <p:xfrm>
          <a:off x="2292080" y="2547116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373522"/>
              </p:ext>
            </p:extLst>
          </p:nvPr>
        </p:nvGraphicFramePr>
        <p:xfrm>
          <a:off x="920480" y="2547113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774104"/>
              </p:ext>
            </p:extLst>
          </p:nvPr>
        </p:nvGraphicFramePr>
        <p:xfrm>
          <a:off x="1674778" y="2547118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3" name="Straight Arrow Connector 32"/>
          <p:cNvCxnSpPr/>
          <p:nvPr/>
        </p:nvCxnSpPr>
        <p:spPr>
          <a:xfrm>
            <a:off x="1917898" y="1505043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015302" y="1300144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92464" y="1234494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00" y="890364"/>
            <a:ext cx="785446" cy="762000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243" y="1843638"/>
            <a:ext cx="654237" cy="715145"/>
          </a:xfrm>
          <a:prstGeom prst="rect">
            <a:avLst/>
          </a:prstGeom>
        </p:spPr>
      </p:pic>
      <p:cxnSp>
        <p:nvCxnSpPr>
          <p:cNvPr id="39" name="Straight Arrow Connector 38"/>
          <p:cNvCxnSpPr/>
          <p:nvPr/>
        </p:nvCxnSpPr>
        <p:spPr>
          <a:xfrm flipH="1">
            <a:off x="438259" y="1494129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3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43" y="1843638"/>
            <a:ext cx="654237" cy="715145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158480" y="19491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187153" y="19491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933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 descr="http://sr.photos2.fotosearch.com/bthumb/CSP/CSP079/k07908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022" y="315952"/>
            <a:ext cx="1325456" cy="1325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2369" y="1371600"/>
            <a:ext cx="6371631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RUV protocol seems Input Secure!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Secure?</a:t>
            </a:r>
            <a:endParaRPr lang="en-US" dirty="0"/>
          </a:p>
        </p:txBody>
      </p:sp>
      <p:pic>
        <p:nvPicPr>
          <p:cNvPr id="5122" name="Picture 2" descr="http://upload.wikimedia.org/math/6/d/8/6d8fc4f3ca19e7915b44774e844c8b6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520" y="2940797"/>
            <a:ext cx="2569278" cy="60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573606" y="3078707"/>
                <a:ext cx="341799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dirty="0" smtClean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𝑆𝐷</m:t>
                        </m:r>
                      </m:sub>
                    </m:sSub>
                  </m:oMath>
                </a14:m>
                <a:r>
                  <a:rPr lang="en-US" sz="3200" dirty="0"/>
                  <a:t> ≈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sz="3200" dirty="0"/>
                  <a:t> ⊗</a:t>
                </a:r>
                <a:r>
                  <a:rPr lang="en-US" sz="3200" dirty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𝐷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606" y="3078707"/>
                <a:ext cx="3417994" cy="584775"/>
              </a:xfrm>
              <a:prstGeom prst="rect">
                <a:avLst/>
              </a:prstGeom>
              <a:blipFill rotWithShape="1">
                <a:blip r:embed="rId4"/>
                <a:stretch>
                  <a:fillRect t="-15625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573606" y="4140959"/>
                <a:ext cx="3048000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𝑂</m:t>
                          </m:r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𝐸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3200" dirty="0"/>
                        <m:t> ≈ </m:t>
                      </m:r>
                      <m:sSub>
                        <m:sSubPr>
                          <m:ctrlPr>
                            <a:rPr lang="en-US" sz="32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𝑈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3200" dirty="0"/>
                        <m:t> ⊗</m:t>
                      </m:r>
                      <m:r>
                        <m:rPr>
                          <m:nor/>
                        </m:rPr>
                        <a:rPr lang="en-US" sz="3200" dirty="0">
                          <a:ea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32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𝐸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3200" dirty="0"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en-US" sz="32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606" y="4140959"/>
                <a:ext cx="3048000" cy="86177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Down Arrow 24"/>
          <p:cNvSpPr/>
          <p:nvPr/>
        </p:nvSpPr>
        <p:spPr>
          <a:xfrm>
            <a:off x="6749203" y="3842982"/>
            <a:ext cx="348403" cy="3002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297506" y="2590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“Input Secure”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8114814" y="957790"/>
            <a:ext cx="311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891112"/>
              </p:ext>
            </p:extLst>
          </p:nvPr>
        </p:nvGraphicFramePr>
        <p:xfrm>
          <a:off x="234680" y="2558786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121727"/>
              </p:ext>
            </p:extLst>
          </p:nvPr>
        </p:nvGraphicFramePr>
        <p:xfrm>
          <a:off x="2292080" y="2547116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3124"/>
              </p:ext>
            </p:extLst>
          </p:nvPr>
        </p:nvGraphicFramePr>
        <p:xfrm>
          <a:off x="920480" y="2547113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624041"/>
              </p:ext>
            </p:extLst>
          </p:nvPr>
        </p:nvGraphicFramePr>
        <p:xfrm>
          <a:off x="1674778" y="2547118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3" name="Straight Arrow Connector 32"/>
          <p:cNvCxnSpPr/>
          <p:nvPr/>
        </p:nvCxnSpPr>
        <p:spPr>
          <a:xfrm>
            <a:off x="1917898" y="1505043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015302" y="1300144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92464" y="1234494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00" y="890364"/>
            <a:ext cx="785446" cy="762000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243" y="1843638"/>
            <a:ext cx="654237" cy="715145"/>
          </a:xfrm>
          <a:prstGeom prst="rect">
            <a:avLst/>
          </a:prstGeom>
        </p:spPr>
      </p:pic>
      <p:cxnSp>
        <p:nvCxnSpPr>
          <p:cNvPr id="39" name="Straight Arrow Connector 38"/>
          <p:cNvCxnSpPr/>
          <p:nvPr/>
        </p:nvCxnSpPr>
        <p:spPr>
          <a:xfrm flipH="1">
            <a:off x="438259" y="1494129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43" y="1843638"/>
            <a:ext cx="654237" cy="715145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158480" y="19491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187153" y="19491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614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 descr="http://sr.photos2.fotosearch.com/bthumb/CSP/CSP079/k07908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022" y="315952"/>
            <a:ext cx="1325456" cy="1325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2369" y="1371600"/>
            <a:ext cx="6371631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RUV protocol seems Input Secure!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However: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/>
              <a:t>1</a:t>
            </a:r>
            <a:r>
              <a:rPr lang="en-US" dirty="0" smtClean="0"/>
              <a:t>)  Not randomness </a:t>
            </a:r>
            <a:r>
              <a:rPr lang="en-US" i="1" dirty="0" smtClean="0"/>
              <a:t>expanding.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Secure?</a:t>
            </a:r>
            <a:endParaRPr lang="en-US" dirty="0"/>
          </a:p>
        </p:txBody>
      </p:sp>
      <p:pic>
        <p:nvPicPr>
          <p:cNvPr id="5122" name="Picture 2" descr="http://upload.wikimedia.org/math/6/d/8/6d8fc4f3ca19e7915b44774e844c8b6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520" y="2940797"/>
            <a:ext cx="2569278" cy="60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573606" y="3078707"/>
                <a:ext cx="341799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dirty="0" smtClean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𝑆𝐷</m:t>
                        </m:r>
                      </m:sub>
                    </m:sSub>
                  </m:oMath>
                </a14:m>
                <a:r>
                  <a:rPr lang="en-US" sz="3200" dirty="0"/>
                  <a:t> ≈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sz="3200" dirty="0"/>
                  <a:t> ⊗</a:t>
                </a:r>
                <a:r>
                  <a:rPr lang="en-US" sz="3200" dirty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𝐷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606" y="3078707"/>
                <a:ext cx="3417994" cy="584775"/>
              </a:xfrm>
              <a:prstGeom prst="rect">
                <a:avLst/>
              </a:prstGeom>
              <a:blipFill rotWithShape="1">
                <a:blip r:embed="rId4"/>
                <a:stretch>
                  <a:fillRect t="-15625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573606" y="4140959"/>
                <a:ext cx="3048000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𝑂</m:t>
                          </m:r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𝐸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3200" dirty="0"/>
                        <m:t> ≈ </m:t>
                      </m:r>
                      <m:sSub>
                        <m:sSubPr>
                          <m:ctrlPr>
                            <a:rPr lang="en-US" sz="32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𝑈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3200" dirty="0"/>
                        <m:t> ⊗</m:t>
                      </m:r>
                      <m:r>
                        <m:rPr>
                          <m:nor/>
                        </m:rPr>
                        <a:rPr lang="en-US" sz="3200" dirty="0">
                          <a:ea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32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𝐸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3200" dirty="0"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en-US" sz="32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606" y="4140959"/>
                <a:ext cx="3048000" cy="86177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Down Arrow 24"/>
          <p:cNvSpPr/>
          <p:nvPr/>
        </p:nvSpPr>
        <p:spPr>
          <a:xfrm>
            <a:off x="6749203" y="3842982"/>
            <a:ext cx="348403" cy="3002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297506" y="2590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“Input Secure”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8114814" y="957790"/>
            <a:ext cx="311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644721"/>
              </p:ext>
            </p:extLst>
          </p:nvPr>
        </p:nvGraphicFramePr>
        <p:xfrm>
          <a:off x="234680" y="2558786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042354"/>
              </p:ext>
            </p:extLst>
          </p:nvPr>
        </p:nvGraphicFramePr>
        <p:xfrm>
          <a:off x="2292080" y="2547116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491537"/>
              </p:ext>
            </p:extLst>
          </p:nvPr>
        </p:nvGraphicFramePr>
        <p:xfrm>
          <a:off x="920480" y="2547113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374373"/>
              </p:ext>
            </p:extLst>
          </p:nvPr>
        </p:nvGraphicFramePr>
        <p:xfrm>
          <a:off x="1674778" y="2547118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3" name="Straight Arrow Connector 32"/>
          <p:cNvCxnSpPr/>
          <p:nvPr/>
        </p:nvCxnSpPr>
        <p:spPr>
          <a:xfrm>
            <a:off x="1917898" y="1505043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015302" y="1300144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92464" y="1234494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00" y="890364"/>
            <a:ext cx="785446" cy="762000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243" y="1843638"/>
            <a:ext cx="654237" cy="715145"/>
          </a:xfrm>
          <a:prstGeom prst="rect">
            <a:avLst/>
          </a:prstGeom>
        </p:spPr>
      </p:pic>
      <p:cxnSp>
        <p:nvCxnSpPr>
          <p:cNvPr id="39" name="Straight Arrow Connector 38"/>
          <p:cNvCxnSpPr/>
          <p:nvPr/>
        </p:nvCxnSpPr>
        <p:spPr>
          <a:xfrm flipH="1">
            <a:off x="438259" y="1494129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43" y="1843638"/>
            <a:ext cx="654237" cy="715145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158480" y="19491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187153" y="19491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178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09520"/>
            <a:ext cx="6248400" cy="4667480"/>
          </a:xfrm>
          <a:prstGeom prst="rect">
            <a:avLst/>
          </a:prstGeom>
        </p:spPr>
      </p:pic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Obtaining Expansion</a:t>
            </a:r>
            <a:endParaRPr lang="en-US" dirty="0"/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6324600" y="1371600"/>
            <a:ext cx="28194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</p:txBody>
      </p:sp>
      <p:sp>
        <p:nvSpPr>
          <p:cNvPr id="39" name="Content Placeholder 38"/>
          <p:cNvSpPr>
            <a:spLocks noGrp="1"/>
          </p:cNvSpPr>
          <p:nvPr>
            <p:ph idx="1"/>
          </p:nvPr>
        </p:nvSpPr>
        <p:spPr>
          <a:xfrm>
            <a:off x="6049370" y="1562100"/>
            <a:ext cx="31242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VV</a:t>
            </a:r>
          </a:p>
          <a:p>
            <a:pPr lvl="1"/>
            <a:r>
              <a:rPr lang="en-US" dirty="0" smtClean="0"/>
              <a:t>Exponential Expansion</a:t>
            </a:r>
          </a:p>
          <a:p>
            <a:pPr lvl="1"/>
            <a:r>
              <a:rPr lang="en-US" dirty="0" smtClean="0"/>
              <a:t>Q. Secure</a:t>
            </a:r>
          </a:p>
          <a:p>
            <a:r>
              <a:rPr lang="en-US" dirty="0" smtClean="0"/>
              <a:t>RUV:</a:t>
            </a:r>
          </a:p>
          <a:p>
            <a:pPr lvl="1"/>
            <a:r>
              <a:rPr lang="en-US" dirty="0" smtClean="0"/>
              <a:t>Polynomial Contraction</a:t>
            </a:r>
          </a:p>
          <a:p>
            <a:r>
              <a:rPr lang="en-US" dirty="0" smtClean="0"/>
              <a:t>Net:</a:t>
            </a:r>
          </a:p>
          <a:p>
            <a:pPr lvl="1"/>
            <a:r>
              <a:rPr lang="en-US" dirty="0" smtClean="0"/>
              <a:t>Exponential Expansion</a:t>
            </a:r>
          </a:p>
        </p:txBody>
      </p:sp>
    </p:spTree>
    <p:extLst>
      <p:ext uri="{BB962C8B-B14F-4D97-AF65-F5344CB8AC3E}">
        <p14:creationId xmlns:p14="http://schemas.microsoft.com/office/powerpoint/2010/main" val="1806519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 descr="http://sr.photos2.fotosearch.com/bthumb/CSP/CSP079/k07908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022" y="315952"/>
            <a:ext cx="1325456" cy="1325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2369" y="1371600"/>
            <a:ext cx="6371631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This RUV protocol seems Input Secure!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However: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/>
              <a:t>1</a:t>
            </a:r>
            <a:r>
              <a:rPr lang="en-US" dirty="0" smtClean="0"/>
              <a:t>)  Not randomness </a:t>
            </a:r>
            <a:r>
              <a:rPr lang="en-US" i="1" dirty="0" smtClean="0"/>
              <a:t>expanding.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     2) Not input secure </a:t>
            </a:r>
            <a:r>
              <a:rPr lang="en-US" i="1" dirty="0"/>
              <a:t>conditioned 	on passing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Secure?</a:t>
            </a:r>
            <a:endParaRPr lang="en-US" dirty="0"/>
          </a:p>
        </p:txBody>
      </p:sp>
      <p:pic>
        <p:nvPicPr>
          <p:cNvPr id="5122" name="Picture 2" descr="http://upload.wikimedia.org/math/6/d/8/6d8fc4f3ca19e7915b44774e844c8b6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520" y="2940797"/>
            <a:ext cx="2569278" cy="600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573606" y="3078707"/>
                <a:ext cx="341799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dirty="0" smtClean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𝑆𝐷</m:t>
                        </m:r>
                      </m:sub>
                    </m:sSub>
                  </m:oMath>
                </a14:m>
                <a:r>
                  <a:rPr lang="en-US" sz="3200" dirty="0"/>
                  <a:t> ≈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𝑈</m:t>
                        </m:r>
                      </m:sub>
                    </m:sSub>
                  </m:oMath>
                </a14:m>
                <a:r>
                  <a:rPr lang="en-US" sz="3200" dirty="0"/>
                  <a:t> ⊗</a:t>
                </a:r>
                <a:r>
                  <a:rPr lang="en-US" sz="3200" dirty="0">
                    <a:ea typeface="Cambria Math"/>
                  </a:rPr>
                  <a:t> </a:t>
                </a:r>
                <a14:m>
                  <m:oMath xmlns:m="http://schemas.openxmlformats.org/officeDocument/2006/math" xmlns="">
                    <m:sSub>
                      <m:sSubPr>
                        <m:ctrlPr>
                          <a:rPr lang="en-US" sz="32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𝐷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606" y="3078707"/>
                <a:ext cx="3417994" cy="584775"/>
              </a:xfrm>
              <a:prstGeom prst="rect">
                <a:avLst/>
              </a:prstGeom>
              <a:blipFill rotWithShape="1">
                <a:blip r:embed="rId4"/>
                <a:stretch>
                  <a:fillRect t="-15625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573606" y="4140959"/>
                <a:ext cx="3048000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𝑂</m:t>
                          </m:r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𝐸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3200" dirty="0"/>
                        <m:t> ≈ </m:t>
                      </m:r>
                      <m:sSub>
                        <m:sSubPr>
                          <m:ctrlPr>
                            <a:rPr lang="en-US" sz="32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𝑈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3200" dirty="0"/>
                        <m:t> ⊗</m:t>
                      </m:r>
                      <m:r>
                        <m:rPr>
                          <m:nor/>
                        </m:rPr>
                        <a:rPr lang="en-US" sz="3200" dirty="0">
                          <a:ea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32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sz="3200" i="1">
                              <a:latin typeface="Cambria Math"/>
                              <a:ea typeface="Cambria Math"/>
                            </a:rPr>
                            <m:t>𝐸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3200" dirty="0"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en-US" sz="32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606" y="4140959"/>
                <a:ext cx="3048000" cy="86177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Down Arrow 24"/>
          <p:cNvSpPr/>
          <p:nvPr/>
        </p:nvSpPr>
        <p:spPr>
          <a:xfrm>
            <a:off x="6749203" y="3842982"/>
            <a:ext cx="348403" cy="3002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297506" y="2590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“Input Secure”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8114814" y="957790"/>
            <a:ext cx="311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696718"/>
              </p:ext>
            </p:extLst>
          </p:nvPr>
        </p:nvGraphicFramePr>
        <p:xfrm>
          <a:off x="158480" y="2558786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136785"/>
              </p:ext>
            </p:extLst>
          </p:nvPr>
        </p:nvGraphicFramePr>
        <p:xfrm>
          <a:off x="2215880" y="2547116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676317"/>
              </p:ext>
            </p:extLst>
          </p:nvPr>
        </p:nvGraphicFramePr>
        <p:xfrm>
          <a:off x="844280" y="2547113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599934"/>
              </p:ext>
            </p:extLst>
          </p:nvPr>
        </p:nvGraphicFramePr>
        <p:xfrm>
          <a:off x="1598578" y="2547118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3" name="Straight Arrow Connector 32"/>
          <p:cNvCxnSpPr/>
          <p:nvPr/>
        </p:nvCxnSpPr>
        <p:spPr>
          <a:xfrm>
            <a:off x="1841698" y="1505043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939102" y="1300144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16264" y="1234494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700" y="890364"/>
            <a:ext cx="785446" cy="762000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043" y="1843638"/>
            <a:ext cx="654237" cy="715145"/>
          </a:xfrm>
          <a:prstGeom prst="rect">
            <a:avLst/>
          </a:prstGeom>
        </p:spPr>
      </p:pic>
      <p:cxnSp>
        <p:nvCxnSpPr>
          <p:cNvPr id="39" name="Straight Arrow Connector 38"/>
          <p:cNvCxnSpPr/>
          <p:nvPr/>
        </p:nvCxnSpPr>
        <p:spPr>
          <a:xfrm flipH="1">
            <a:off x="362059" y="1494129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43" y="1843638"/>
            <a:ext cx="654237" cy="715145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82280" y="19491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110953" y="19491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39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Input Security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9626" y="1220705"/>
            <a:ext cx="6371631" cy="335129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only use the output of RUV in the event that the protocol passes</a:t>
            </a:r>
          </a:p>
          <a:p>
            <a:r>
              <a:rPr lang="en-US" dirty="0" smtClean="0"/>
              <a:t>In general conditioning on this event can reveal output information to the eavesdropper</a:t>
            </a:r>
          </a:p>
          <a:p>
            <a:r>
              <a:rPr lang="en-US" dirty="0" smtClean="0"/>
              <a:t>This would invalidate the Input Security gained from RUV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199399"/>
              </p:ext>
            </p:extLst>
          </p:nvPr>
        </p:nvGraphicFramePr>
        <p:xfrm>
          <a:off x="171225" y="2634986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322734"/>
              </p:ext>
            </p:extLst>
          </p:nvPr>
        </p:nvGraphicFramePr>
        <p:xfrm>
          <a:off x="2228625" y="2623316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369365"/>
              </p:ext>
            </p:extLst>
          </p:nvPr>
        </p:nvGraphicFramePr>
        <p:xfrm>
          <a:off x="857025" y="2623313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125847"/>
              </p:ext>
            </p:extLst>
          </p:nvPr>
        </p:nvGraphicFramePr>
        <p:xfrm>
          <a:off x="1611323" y="2623318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1" name="Straight Arrow Connector 30"/>
          <p:cNvCxnSpPr/>
          <p:nvPr/>
        </p:nvCxnSpPr>
        <p:spPr>
          <a:xfrm>
            <a:off x="1854443" y="1581243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51847" y="1376344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29009" y="1310694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445" y="966564"/>
            <a:ext cx="785446" cy="76200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7788" y="1919838"/>
            <a:ext cx="654237" cy="715145"/>
          </a:xfrm>
          <a:prstGeom prst="rect">
            <a:avLst/>
          </a:prstGeom>
        </p:spPr>
      </p:pic>
      <p:cxnSp>
        <p:nvCxnSpPr>
          <p:cNvPr id="37" name="Straight Arrow Connector 36"/>
          <p:cNvCxnSpPr/>
          <p:nvPr/>
        </p:nvCxnSpPr>
        <p:spPr>
          <a:xfrm flipH="1">
            <a:off x="374804" y="1570329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8" y="1919838"/>
            <a:ext cx="654237" cy="715145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95025" y="20253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123698" y="20253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62025" y="2133600"/>
            <a:ext cx="6077175" cy="2514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74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Input Security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9626" y="1220705"/>
            <a:ext cx="6371631" cy="335129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only use the output of RUV in the event that the protocol passes</a:t>
            </a:r>
          </a:p>
          <a:p>
            <a:r>
              <a:rPr lang="en-US" dirty="0" smtClean="0"/>
              <a:t>In general conditioning on this event can reveal output information to the eavesdropper</a:t>
            </a:r>
          </a:p>
          <a:p>
            <a:r>
              <a:rPr lang="en-US" dirty="0" smtClean="0"/>
              <a:t>This would invalidate the Input Security gained from RUV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24" name="Picture 2" descr="http://sr.photos2.fotosearch.com/bthumb/CSP/CSP079/k07908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4781549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6238875" y="5750429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767455"/>
              </p:ext>
            </p:extLst>
          </p:nvPr>
        </p:nvGraphicFramePr>
        <p:xfrm>
          <a:off x="171225" y="2634986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991189"/>
              </p:ext>
            </p:extLst>
          </p:nvPr>
        </p:nvGraphicFramePr>
        <p:xfrm>
          <a:off x="2228625" y="2623316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836122"/>
              </p:ext>
            </p:extLst>
          </p:nvPr>
        </p:nvGraphicFramePr>
        <p:xfrm>
          <a:off x="857025" y="2623313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008206"/>
              </p:ext>
            </p:extLst>
          </p:nvPr>
        </p:nvGraphicFramePr>
        <p:xfrm>
          <a:off x="1611323" y="2623318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1" name="Straight Arrow Connector 30"/>
          <p:cNvCxnSpPr/>
          <p:nvPr/>
        </p:nvCxnSpPr>
        <p:spPr>
          <a:xfrm>
            <a:off x="1854443" y="1581243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51847" y="1376344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29009" y="1310694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445" y="966564"/>
            <a:ext cx="785446" cy="76200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7788" y="1919838"/>
            <a:ext cx="654237" cy="715145"/>
          </a:xfrm>
          <a:prstGeom prst="rect">
            <a:avLst/>
          </a:prstGeom>
        </p:spPr>
      </p:pic>
      <p:cxnSp>
        <p:nvCxnSpPr>
          <p:cNvPr id="37" name="Straight Arrow Connector 36"/>
          <p:cNvCxnSpPr/>
          <p:nvPr/>
        </p:nvCxnSpPr>
        <p:spPr>
          <a:xfrm flipH="1">
            <a:off x="374804" y="1570329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8" y="1919838"/>
            <a:ext cx="654237" cy="715145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95025" y="20253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123698" y="20253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62025" y="3581400"/>
            <a:ext cx="6077175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139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Input Security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9626" y="1220705"/>
            <a:ext cx="6371631" cy="335129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only use the output of RUV in the event that the protocol passes</a:t>
            </a:r>
          </a:p>
          <a:p>
            <a:r>
              <a:rPr lang="en-US" dirty="0" smtClean="0"/>
              <a:t>In general conditioning on this event can reveal output information to the eavesdropper</a:t>
            </a:r>
          </a:p>
          <a:p>
            <a:r>
              <a:rPr lang="en-US" dirty="0" smtClean="0"/>
              <a:t>This would invalidate the Input Security gained from RUV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24" name="Picture 2" descr="http://sr.photos2.fotosearch.com/bthumb/CSP/CSP079/k07908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4781549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6238875" y="5750429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416305"/>
              </p:ext>
            </p:extLst>
          </p:nvPr>
        </p:nvGraphicFramePr>
        <p:xfrm>
          <a:off x="171225" y="2634986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642368"/>
              </p:ext>
            </p:extLst>
          </p:nvPr>
        </p:nvGraphicFramePr>
        <p:xfrm>
          <a:off x="2228625" y="2623316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282762"/>
              </p:ext>
            </p:extLst>
          </p:nvPr>
        </p:nvGraphicFramePr>
        <p:xfrm>
          <a:off x="857025" y="2623313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085155"/>
              </p:ext>
            </p:extLst>
          </p:nvPr>
        </p:nvGraphicFramePr>
        <p:xfrm>
          <a:off x="1611323" y="2623318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1" name="Straight Arrow Connector 30"/>
          <p:cNvCxnSpPr/>
          <p:nvPr/>
        </p:nvCxnSpPr>
        <p:spPr>
          <a:xfrm>
            <a:off x="1854443" y="1581243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951847" y="1376344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29009" y="1310694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445" y="966564"/>
            <a:ext cx="785446" cy="76200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7788" y="1919838"/>
            <a:ext cx="654237" cy="715145"/>
          </a:xfrm>
          <a:prstGeom prst="rect">
            <a:avLst/>
          </a:prstGeom>
        </p:spPr>
      </p:pic>
      <p:cxnSp>
        <p:nvCxnSpPr>
          <p:cNvPr id="37" name="Straight Arrow Connector 36"/>
          <p:cNvCxnSpPr/>
          <p:nvPr/>
        </p:nvCxnSpPr>
        <p:spPr>
          <a:xfrm flipH="1">
            <a:off x="374804" y="1570329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8" y="1919838"/>
            <a:ext cx="654237" cy="715145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95025" y="20253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123698" y="2025383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094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Security:  The Solution</a:t>
            </a:r>
            <a:endParaRPr lang="en-US" dirty="0"/>
          </a:p>
        </p:txBody>
      </p:sp>
      <p:pic>
        <p:nvPicPr>
          <p:cNvPr id="23" name="Picture 2" descr="http://sr.photos2.fotosearch.com/bthumb/CSP/CSP079/k07908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169702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62400" y="4495800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895600" y="3128757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 smtClean="0"/>
              <a:t>1</a:t>
            </a:r>
            <a:endParaRPr lang="en-US" sz="3600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2922327" y="5654703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929151" y="4523371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934325" y="4523371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E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5910618" y="4523371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F</a:t>
            </a:r>
            <a:endParaRPr lang="en-US" sz="44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232775"/>
              </p:ext>
            </p:extLst>
          </p:nvPr>
        </p:nvGraphicFramePr>
        <p:xfrm>
          <a:off x="5216288" y="5412203"/>
          <a:ext cx="1845860" cy="1010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2930"/>
                <a:gridCol w="922930"/>
              </a:tblGrid>
              <a:tr h="505042">
                <a:tc>
                  <a:txBody>
                    <a:bodyPr/>
                    <a:lstStyle/>
                    <a:p>
                      <a:r>
                        <a:rPr lang="en-US" dirty="0" smtClean="0"/>
                        <a:t>Pass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Fail</a:t>
                      </a:r>
                      <a:endParaRPr lang="en-US" dirty="0"/>
                    </a:p>
                  </a:txBody>
                  <a:tcPr/>
                </a:tc>
              </a:tr>
              <a:tr h="505042">
                <a:tc>
                  <a:txBody>
                    <a:bodyPr/>
                    <a:lstStyle/>
                    <a:p>
                      <a:r>
                        <a:rPr lang="en-US" dirty="0" smtClean="0"/>
                        <a:t>F =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 = 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3733800" y="1219200"/>
            <a:ext cx="5276850" cy="3302665"/>
          </a:xfrm>
        </p:spPr>
        <p:txBody>
          <a:bodyPr>
            <a:normAutofit/>
          </a:bodyPr>
          <a:lstStyle/>
          <a:p>
            <a:r>
              <a:rPr lang="en-US" dirty="0" smtClean="0"/>
              <a:t>Divide the output X into blocks</a:t>
            </a:r>
          </a:p>
          <a:p>
            <a:r>
              <a:rPr lang="en-US" dirty="0" smtClean="0"/>
              <a:t>On average</a:t>
            </a:r>
            <a:r>
              <a:rPr lang="en-US" dirty="0"/>
              <a:t> </a:t>
            </a:r>
            <a:r>
              <a:rPr lang="en-US" dirty="0" smtClean="0"/>
              <a:t>each block will be nearly </a:t>
            </a:r>
            <a:r>
              <a:rPr lang="en-US" dirty="0" err="1" smtClean="0"/>
              <a:t>unentangled</a:t>
            </a:r>
            <a:r>
              <a:rPr lang="en-US" dirty="0" smtClean="0"/>
              <a:t> with the combined system FE</a:t>
            </a:r>
          </a:p>
          <a:p>
            <a:r>
              <a:rPr lang="en-US" dirty="0" smtClean="0"/>
              <a:t>Output a random block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876833"/>
              </p:ext>
            </p:extLst>
          </p:nvPr>
        </p:nvGraphicFramePr>
        <p:xfrm>
          <a:off x="234680" y="2887622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920565"/>
              </p:ext>
            </p:extLst>
          </p:nvPr>
        </p:nvGraphicFramePr>
        <p:xfrm>
          <a:off x="2292080" y="2875952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155940"/>
              </p:ext>
            </p:extLst>
          </p:nvPr>
        </p:nvGraphicFramePr>
        <p:xfrm>
          <a:off x="920480" y="2875949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093127"/>
              </p:ext>
            </p:extLst>
          </p:nvPr>
        </p:nvGraphicFramePr>
        <p:xfrm>
          <a:off x="1674778" y="2875954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4" name="Straight Arrow Connector 33"/>
          <p:cNvCxnSpPr/>
          <p:nvPr/>
        </p:nvCxnSpPr>
        <p:spPr>
          <a:xfrm>
            <a:off x="1917898" y="1833879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015302" y="1628980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92464" y="1563330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00" y="1219200"/>
            <a:ext cx="785446" cy="76200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243" y="2172474"/>
            <a:ext cx="654237" cy="715145"/>
          </a:xfrm>
          <a:prstGeom prst="rect">
            <a:avLst/>
          </a:prstGeom>
        </p:spPr>
      </p:pic>
      <p:cxnSp>
        <p:nvCxnSpPr>
          <p:cNvPr id="42" name="Straight Arrow Connector 41"/>
          <p:cNvCxnSpPr/>
          <p:nvPr/>
        </p:nvCxnSpPr>
        <p:spPr>
          <a:xfrm flipH="1">
            <a:off x="438259" y="1822965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4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43" y="2172474"/>
            <a:ext cx="654237" cy="715145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158480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187153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ight Bracket 2"/>
          <p:cNvSpPr/>
          <p:nvPr/>
        </p:nvSpPr>
        <p:spPr>
          <a:xfrm>
            <a:off x="2666999" y="3204957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Bracket 48"/>
          <p:cNvSpPr/>
          <p:nvPr/>
        </p:nvSpPr>
        <p:spPr>
          <a:xfrm>
            <a:off x="2667000" y="4343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ight Bracket 49"/>
          <p:cNvSpPr/>
          <p:nvPr/>
        </p:nvSpPr>
        <p:spPr>
          <a:xfrm>
            <a:off x="2667000" y="5486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Brace 3"/>
          <p:cNvSpPr/>
          <p:nvPr/>
        </p:nvSpPr>
        <p:spPr>
          <a:xfrm>
            <a:off x="3371850" y="3128757"/>
            <a:ext cx="509801" cy="3496086"/>
          </a:xfrm>
          <a:prstGeom prst="righ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848101" y="1219200"/>
            <a:ext cx="5162550" cy="33679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70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CHSH game </a:t>
            </a:r>
            <a:br>
              <a:rPr lang="en-US" dirty="0" smtClean="0"/>
            </a:br>
            <a:r>
              <a:rPr lang="en-US" dirty="0" smtClean="0"/>
              <a:t>(Bell’s Theorem - 1964)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42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Security:  The Solution</a:t>
            </a:r>
            <a:endParaRPr lang="en-US" dirty="0"/>
          </a:p>
        </p:txBody>
      </p:sp>
      <p:pic>
        <p:nvPicPr>
          <p:cNvPr id="23" name="Picture 2" descr="http://sr.photos2.fotosearch.com/bthumb/CSP/CSP079/k07908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169702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62400" y="4495800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895600" y="3128757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 smtClean="0"/>
              <a:t>1</a:t>
            </a:r>
            <a:endParaRPr lang="en-US" sz="3600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2922327" y="5654703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929151" y="4523371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934325" y="4523371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E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5910618" y="4523371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F</a:t>
            </a:r>
            <a:endParaRPr lang="en-US" sz="44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801260"/>
              </p:ext>
            </p:extLst>
          </p:nvPr>
        </p:nvGraphicFramePr>
        <p:xfrm>
          <a:off x="5216288" y="5412203"/>
          <a:ext cx="1845860" cy="1010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2930"/>
                <a:gridCol w="922930"/>
              </a:tblGrid>
              <a:tr h="505042">
                <a:tc>
                  <a:txBody>
                    <a:bodyPr/>
                    <a:lstStyle/>
                    <a:p>
                      <a:r>
                        <a:rPr lang="en-US" dirty="0" smtClean="0"/>
                        <a:t>Pass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Fail</a:t>
                      </a:r>
                      <a:endParaRPr lang="en-US" dirty="0"/>
                    </a:p>
                  </a:txBody>
                  <a:tcPr/>
                </a:tc>
              </a:tr>
              <a:tr h="505042">
                <a:tc>
                  <a:txBody>
                    <a:bodyPr/>
                    <a:lstStyle/>
                    <a:p>
                      <a:r>
                        <a:rPr lang="en-US" dirty="0" smtClean="0"/>
                        <a:t>F =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 = 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3733800" y="1219200"/>
            <a:ext cx="5276850" cy="3302665"/>
          </a:xfrm>
        </p:spPr>
        <p:txBody>
          <a:bodyPr>
            <a:normAutofit/>
          </a:bodyPr>
          <a:lstStyle/>
          <a:p>
            <a:r>
              <a:rPr lang="en-US" dirty="0" smtClean="0"/>
              <a:t>Divide the output X into blocks</a:t>
            </a:r>
          </a:p>
          <a:p>
            <a:r>
              <a:rPr lang="en-US" dirty="0" smtClean="0"/>
              <a:t>On average</a:t>
            </a:r>
            <a:r>
              <a:rPr lang="en-US" dirty="0"/>
              <a:t> </a:t>
            </a:r>
            <a:r>
              <a:rPr lang="en-US" dirty="0" smtClean="0"/>
              <a:t>each block will be nearly </a:t>
            </a:r>
            <a:r>
              <a:rPr lang="en-US" dirty="0" err="1" smtClean="0"/>
              <a:t>unentangled</a:t>
            </a:r>
            <a:r>
              <a:rPr lang="en-US" dirty="0" smtClean="0"/>
              <a:t> with the combined system FE</a:t>
            </a:r>
          </a:p>
          <a:p>
            <a:r>
              <a:rPr lang="en-US" dirty="0" smtClean="0"/>
              <a:t>Output a random block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446556"/>
              </p:ext>
            </p:extLst>
          </p:nvPr>
        </p:nvGraphicFramePr>
        <p:xfrm>
          <a:off x="234680" y="2887622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538890"/>
              </p:ext>
            </p:extLst>
          </p:nvPr>
        </p:nvGraphicFramePr>
        <p:xfrm>
          <a:off x="2292080" y="2875952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768870"/>
              </p:ext>
            </p:extLst>
          </p:nvPr>
        </p:nvGraphicFramePr>
        <p:xfrm>
          <a:off x="920480" y="2875949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495061"/>
              </p:ext>
            </p:extLst>
          </p:nvPr>
        </p:nvGraphicFramePr>
        <p:xfrm>
          <a:off x="1674778" y="2875954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4" name="Straight Arrow Connector 33"/>
          <p:cNvCxnSpPr/>
          <p:nvPr/>
        </p:nvCxnSpPr>
        <p:spPr>
          <a:xfrm>
            <a:off x="1917898" y="1833879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015302" y="1628980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92464" y="1563330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00" y="1219200"/>
            <a:ext cx="785446" cy="76200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243" y="2172474"/>
            <a:ext cx="654237" cy="715145"/>
          </a:xfrm>
          <a:prstGeom prst="rect">
            <a:avLst/>
          </a:prstGeom>
        </p:spPr>
      </p:pic>
      <p:cxnSp>
        <p:nvCxnSpPr>
          <p:cNvPr id="42" name="Straight Arrow Connector 41"/>
          <p:cNvCxnSpPr/>
          <p:nvPr/>
        </p:nvCxnSpPr>
        <p:spPr>
          <a:xfrm flipH="1">
            <a:off x="438259" y="1822965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4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43" y="2172474"/>
            <a:ext cx="654237" cy="715145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158480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187153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ight Bracket 2"/>
          <p:cNvSpPr/>
          <p:nvPr/>
        </p:nvSpPr>
        <p:spPr>
          <a:xfrm>
            <a:off x="2666999" y="3204957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Bracket 48"/>
          <p:cNvSpPr/>
          <p:nvPr/>
        </p:nvSpPr>
        <p:spPr>
          <a:xfrm>
            <a:off x="2667000" y="4343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ight Bracket 49"/>
          <p:cNvSpPr/>
          <p:nvPr/>
        </p:nvSpPr>
        <p:spPr>
          <a:xfrm>
            <a:off x="2667000" y="5486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Brace 3"/>
          <p:cNvSpPr/>
          <p:nvPr/>
        </p:nvSpPr>
        <p:spPr>
          <a:xfrm>
            <a:off x="3371850" y="3128757"/>
            <a:ext cx="509801" cy="3496086"/>
          </a:xfrm>
          <a:prstGeom prst="righ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848101" y="2172474"/>
            <a:ext cx="5162550" cy="24146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762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Security:  The Solution</a:t>
            </a:r>
            <a:endParaRPr lang="en-US" dirty="0"/>
          </a:p>
        </p:txBody>
      </p:sp>
      <p:pic>
        <p:nvPicPr>
          <p:cNvPr id="23" name="Picture 2" descr="http://sr.photos2.fotosearch.com/bthumb/CSP/CSP079/k07908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169702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62400" y="4495800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895600" y="3128757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 smtClean="0"/>
              <a:t>1</a:t>
            </a:r>
            <a:endParaRPr lang="en-US" sz="3600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2922327" y="5654703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929151" y="4523371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934325" y="4523371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E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5910618" y="4523371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F</a:t>
            </a:r>
            <a:endParaRPr lang="en-US" sz="44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706111"/>
              </p:ext>
            </p:extLst>
          </p:nvPr>
        </p:nvGraphicFramePr>
        <p:xfrm>
          <a:off x="5216288" y="5412203"/>
          <a:ext cx="1845860" cy="1010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2930"/>
                <a:gridCol w="922930"/>
              </a:tblGrid>
              <a:tr h="505042">
                <a:tc>
                  <a:txBody>
                    <a:bodyPr/>
                    <a:lstStyle/>
                    <a:p>
                      <a:r>
                        <a:rPr lang="en-US" dirty="0" smtClean="0"/>
                        <a:t>Pass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Fail</a:t>
                      </a:r>
                      <a:endParaRPr lang="en-US" dirty="0"/>
                    </a:p>
                  </a:txBody>
                  <a:tcPr/>
                </a:tc>
              </a:tr>
              <a:tr h="505042">
                <a:tc>
                  <a:txBody>
                    <a:bodyPr/>
                    <a:lstStyle/>
                    <a:p>
                      <a:r>
                        <a:rPr lang="en-US" dirty="0" smtClean="0"/>
                        <a:t>F =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 = 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3733800" y="1219200"/>
            <a:ext cx="5276850" cy="3302665"/>
          </a:xfrm>
        </p:spPr>
        <p:txBody>
          <a:bodyPr>
            <a:normAutofit/>
          </a:bodyPr>
          <a:lstStyle/>
          <a:p>
            <a:r>
              <a:rPr lang="en-US" dirty="0" smtClean="0"/>
              <a:t>Divide the output X into blocks</a:t>
            </a:r>
          </a:p>
          <a:p>
            <a:r>
              <a:rPr lang="en-US" dirty="0" smtClean="0"/>
              <a:t>On average</a:t>
            </a:r>
            <a:r>
              <a:rPr lang="en-US" dirty="0"/>
              <a:t> </a:t>
            </a:r>
            <a:r>
              <a:rPr lang="en-US" dirty="0" smtClean="0"/>
              <a:t>each block will be nearly </a:t>
            </a:r>
            <a:r>
              <a:rPr lang="en-US" dirty="0" err="1" smtClean="0"/>
              <a:t>unentangled</a:t>
            </a:r>
            <a:r>
              <a:rPr lang="en-US" dirty="0" smtClean="0"/>
              <a:t> with the combined system FE</a:t>
            </a:r>
          </a:p>
          <a:p>
            <a:r>
              <a:rPr lang="en-US" dirty="0" smtClean="0"/>
              <a:t>Output a random block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085166"/>
              </p:ext>
            </p:extLst>
          </p:nvPr>
        </p:nvGraphicFramePr>
        <p:xfrm>
          <a:off x="234680" y="2887622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442604"/>
              </p:ext>
            </p:extLst>
          </p:nvPr>
        </p:nvGraphicFramePr>
        <p:xfrm>
          <a:off x="2292080" y="2875952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538010"/>
              </p:ext>
            </p:extLst>
          </p:nvPr>
        </p:nvGraphicFramePr>
        <p:xfrm>
          <a:off x="920480" y="2875949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609090"/>
              </p:ext>
            </p:extLst>
          </p:nvPr>
        </p:nvGraphicFramePr>
        <p:xfrm>
          <a:off x="1674778" y="2875954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4" name="Straight Arrow Connector 33"/>
          <p:cNvCxnSpPr/>
          <p:nvPr/>
        </p:nvCxnSpPr>
        <p:spPr>
          <a:xfrm>
            <a:off x="1917898" y="1833879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015302" y="1628980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92464" y="1563330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00" y="1219200"/>
            <a:ext cx="785446" cy="76200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243" y="2172474"/>
            <a:ext cx="654237" cy="715145"/>
          </a:xfrm>
          <a:prstGeom prst="rect">
            <a:avLst/>
          </a:prstGeom>
        </p:spPr>
      </p:pic>
      <p:cxnSp>
        <p:nvCxnSpPr>
          <p:cNvPr id="42" name="Straight Arrow Connector 41"/>
          <p:cNvCxnSpPr/>
          <p:nvPr/>
        </p:nvCxnSpPr>
        <p:spPr>
          <a:xfrm flipH="1">
            <a:off x="438259" y="1822965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4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43" y="2172474"/>
            <a:ext cx="654237" cy="715145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158480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187153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ight Bracket 2"/>
          <p:cNvSpPr/>
          <p:nvPr/>
        </p:nvSpPr>
        <p:spPr>
          <a:xfrm>
            <a:off x="2666999" y="3204957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Bracket 48"/>
          <p:cNvSpPr/>
          <p:nvPr/>
        </p:nvSpPr>
        <p:spPr>
          <a:xfrm>
            <a:off x="2667000" y="4343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ight Bracket 49"/>
          <p:cNvSpPr/>
          <p:nvPr/>
        </p:nvSpPr>
        <p:spPr>
          <a:xfrm>
            <a:off x="2667000" y="5486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Brace 3"/>
          <p:cNvSpPr/>
          <p:nvPr/>
        </p:nvSpPr>
        <p:spPr>
          <a:xfrm>
            <a:off x="3371850" y="3128757"/>
            <a:ext cx="509801" cy="3496086"/>
          </a:xfrm>
          <a:prstGeom prst="righ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848101" y="3775088"/>
            <a:ext cx="5162550" cy="81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752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Security:  The Solution</a:t>
            </a:r>
            <a:endParaRPr lang="en-US" dirty="0"/>
          </a:p>
        </p:txBody>
      </p:sp>
      <p:pic>
        <p:nvPicPr>
          <p:cNvPr id="23" name="Picture 2" descr="http://sr.photos2.fotosearch.com/bthumb/CSP/CSP079/k07908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169702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62400" y="4495800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895600" y="3128757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 smtClean="0"/>
              <a:t>1</a:t>
            </a:r>
            <a:endParaRPr lang="en-US" sz="3600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2922327" y="5654703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929151" y="4523371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934325" y="4523371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E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5910618" y="4523371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F</a:t>
            </a:r>
            <a:endParaRPr lang="en-US" sz="44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451548"/>
              </p:ext>
            </p:extLst>
          </p:nvPr>
        </p:nvGraphicFramePr>
        <p:xfrm>
          <a:off x="5216288" y="5412203"/>
          <a:ext cx="1845860" cy="1010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2930"/>
                <a:gridCol w="922930"/>
              </a:tblGrid>
              <a:tr h="505042">
                <a:tc>
                  <a:txBody>
                    <a:bodyPr/>
                    <a:lstStyle/>
                    <a:p>
                      <a:r>
                        <a:rPr lang="en-US" dirty="0" smtClean="0"/>
                        <a:t>Pass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Fail</a:t>
                      </a:r>
                      <a:endParaRPr lang="en-US" dirty="0"/>
                    </a:p>
                  </a:txBody>
                  <a:tcPr/>
                </a:tc>
              </a:tr>
              <a:tr h="505042">
                <a:tc>
                  <a:txBody>
                    <a:bodyPr/>
                    <a:lstStyle/>
                    <a:p>
                      <a:r>
                        <a:rPr lang="en-US" dirty="0" smtClean="0"/>
                        <a:t>F =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 = 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3733800" y="1219200"/>
            <a:ext cx="5276850" cy="3302665"/>
          </a:xfrm>
        </p:spPr>
        <p:txBody>
          <a:bodyPr>
            <a:normAutofit/>
          </a:bodyPr>
          <a:lstStyle/>
          <a:p>
            <a:r>
              <a:rPr lang="en-US" dirty="0" smtClean="0"/>
              <a:t>Divide the output X into blocks</a:t>
            </a:r>
          </a:p>
          <a:p>
            <a:r>
              <a:rPr lang="en-US" dirty="0" smtClean="0"/>
              <a:t>On average</a:t>
            </a:r>
            <a:r>
              <a:rPr lang="en-US" dirty="0"/>
              <a:t> </a:t>
            </a:r>
            <a:r>
              <a:rPr lang="en-US" dirty="0" smtClean="0"/>
              <a:t>each block will be nearly </a:t>
            </a:r>
            <a:r>
              <a:rPr lang="en-US" dirty="0" err="1" smtClean="0"/>
              <a:t>unentangled</a:t>
            </a:r>
            <a:r>
              <a:rPr lang="en-US" dirty="0" smtClean="0"/>
              <a:t> with the combined system FE</a:t>
            </a:r>
          </a:p>
          <a:p>
            <a:r>
              <a:rPr lang="en-US" dirty="0" smtClean="0"/>
              <a:t>Output a random block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595869"/>
              </p:ext>
            </p:extLst>
          </p:nvPr>
        </p:nvGraphicFramePr>
        <p:xfrm>
          <a:off x="234680" y="2887622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169060"/>
              </p:ext>
            </p:extLst>
          </p:nvPr>
        </p:nvGraphicFramePr>
        <p:xfrm>
          <a:off x="2292080" y="2875952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713093"/>
              </p:ext>
            </p:extLst>
          </p:nvPr>
        </p:nvGraphicFramePr>
        <p:xfrm>
          <a:off x="920480" y="2875949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974387"/>
              </p:ext>
            </p:extLst>
          </p:nvPr>
        </p:nvGraphicFramePr>
        <p:xfrm>
          <a:off x="1674778" y="2875954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4" name="Straight Arrow Connector 33"/>
          <p:cNvCxnSpPr/>
          <p:nvPr/>
        </p:nvCxnSpPr>
        <p:spPr>
          <a:xfrm>
            <a:off x="1917898" y="1833879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015302" y="1628980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92464" y="1563330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00" y="1219200"/>
            <a:ext cx="785446" cy="76200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243" y="2172474"/>
            <a:ext cx="654237" cy="715145"/>
          </a:xfrm>
          <a:prstGeom prst="rect">
            <a:avLst/>
          </a:prstGeom>
        </p:spPr>
      </p:pic>
      <p:cxnSp>
        <p:nvCxnSpPr>
          <p:cNvPr id="42" name="Straight Arrow Connector 41"/>
          <p:cNvCxnSpPr/>
          <p:nvPr/>
        </p:nvCxnSpPr>
        <p:spPr>
          <a:xfrm flipH="1">
            <a:off x="438259" y="1822965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4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43" y="2172474"/>
            <a:ext cx="654237" cy="715145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158480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187153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ight Bracket 2"/>
          <p:cNvSpPr/>
          <p:nvPr/>
        </p:nvSpPr>
        <p:spPr>
          <a:xfrm>
            <a:off x="2666999" y="3204957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Bracket 48"/>
          <p:cNvSpPr/>
          <p:nvPr/>
        </p:nvSpPr>
        <p:spPr>
          <a:xfrm>
            <a:off x="2667000" y="4343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ight Bracket 49"/>
          <p:cNvSpPr/>
          <p:nvPr/>
        </p:nvSpPr>
        <p:spPr>
          <a:xfrm>
            <a:off x="2667000" y="5486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Brace 3"/>
          <p:cNvSpPr/>
          <p:nvPr/>
        </p:nvSpPr>
        <p:spPr>
          <a:xfrm>
            <a:off x="3371850" y="3128757"/>
            <a:ext cx="509801" cy="3496086"/>
          </a:xfrm>
          <a:prstGeom prst="righ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51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Security:  The Solution</a:t>
            </a:r>
            <a:endParaRPr lang="en-US" dirty="0"/>
          </a:p>
        </p:txBody>
      </p:sp>
      <p:pic>
        <p:nvPicPr>
          <p:cNvPr id="23" name="Picture 2" descr="http://sr.photos2.fotosearch.com/bthumb/CSP/CSP079/k07908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169702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62400" y="4495800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895600" y="3128757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 smtClean="0"/>
              <a:t>1</a:t>
            </a:r>
            <a:endParaRPr lang="en-US" sz="3600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2922327" y="5654703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929151" y="4523371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934325" y="4523371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E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5910618" y="4523371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F</a:t>
            </a:r>
            <a:endParaRPr lang="en-US" sz="44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255282"/>
              </p:ext>
            </p:extLst>
          </p:nvPr>
        </p:nvGraphicFramePr>
        <p:xfrm>
          <a:off x="5216288" y="5412203"/>
          <a:ext cx="1845860" cy="1010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2930"/>
                <a:gridCol w="922930"/>
              </a:tblGrid>
              <a:tr h="505042">
                <a:tc>
                  <a:txBody>
                    <a:bodyPr/>
                    <a:lstStyle/>
                    <a:p>
                      <a:r>
                        <a:rPr lang="en-US" dirty="0" smtClean="0"/>
                        <a:t>Pass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Fail</a:t>
                      </a:r>
                      <a:endParaRPr lang="en-US" dirty="0"/>
                    </a:p>
                  </a:txBody>
                  <a:tcPr/>
                </a:tc>
              </a:tr>
              <a:tr h="505042">
                <a:tc>
                  <a:txBody>
                    <a:bodyPr/>
                    <a:lstStyle/>
                    <a:p>
                      <a:r>
                        <a:rPr lang="en-US" dirty="0" smtClean="0"/>
                        <a:t>F =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 = 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441059"/>
              </p:ext>
            </p:extLst>
          </p:nvPr>
        </p:nvGraphicFramePr>
        <p:xfrm>
          <a:off x="234680" y="2887622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599466"/>
              </p:ext>
            </p:extLst>
          </p:nvPr>
        </p:nvGraphicFramePr>
        <p:xfrm>
          <a:off x="2292080" y="2875952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760096"/>
              </p:ext>
            </p:extLst>
          </p:nvPr>
        </p:nvGraphicFramePr>
        <p:xfrm>
          <a:off x="920480" y="2875949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136462"/>
              </p:ext>
            </p:extLst>
          </p:nvPr>
        </p:nvGraphicFramePr>
        <p:xfrm>
          <a:off x="1674778" y="2875954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4" name="Straight Arrow Connector 33"/>
          <p:cNvCxnSpPr/>
          <p:nvPr/>
        </p:nvCxnSpPr>
        <p:spPr>
          <a:xfrm>
            <a:off x="1917898" y="1833879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015302" y="1628980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92464" y="1563330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00" y="1219200"/>
            <a:ext cx="785446" cy="76200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243" y="2172474"/>
            <a:ext cx="654237" cy="715145"/>
          </a:xfrm>
          <a:prstGeom prst="rect">
            <a:avLst/>
          </a:prstGeom>
        </p:spPr>
      </p:pic>
      <p:cxnSp>
        <p:nvCxnSpPr>
          <p:cNvPr id="42" name="Straight Arrow Connector 41"/>
          <p:cNvCxnSpPr/>
          <p:nvPr/>
        </p:nvCxnSpPr>
        <p:spPr>
          <a:xfrm flipH="1">
            <a:off x="438259" y="1822965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4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43" y="2172474"/>
            <a:ext cx="654237" cy="715145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158480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187153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ight Bracket 2"/>
          <p:cNvSpPr/>
          <p:nvPr/>
        </p:nvSpPr>
        <p:spPr>
          <a:xfrm>
            <a:off x="2666999" y="3204957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Bracket 48"/>
          <p:cNvSpPr/>
          <p:nvPr/>
        </p:nvSpPr>
        <p:spPr>
          <a:xfrm>
            <a:off x="2667000" y="4343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ight Bracket 49"/>
          <p:cNvSpPr/>
          <p:nvPr/>
        </p:nvSpPr>
        <p:spPr>
          <a:xfrm>
            <a:off x="2667000" y="5486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Brace 3"/>
          <p:cNvSpPr/>
          <p:nvPr/>
        </p:nvSpPr>
        <p:spPr>
          <a:xfrm>
            <a:off x="3371850" y="3128757"/>
            <a:ext cx="509801" cy="3496086"/>
          </a:xfrm>
          <a:prstGeom prst="righ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Content Placeholder 2"/>
              <p:cNvSpPr txBox="1">
                <a:spLocks/>
              </p:cNvSpPr>
              <p:nvPr/>
            </p:nvSpPr>
            <p:spPr>
              <a:xfrm>
                <a:off x="3398577" y="1220705"/>
                <a:ext cx="5752680" cy="335129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00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𝐼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𝑋</m:t>
                          </m:r>
                          <m:r>
                            <a:rPr lang="en-US" i="1">
                              <a:latin typeface="Cambria Math"/>
                            </a:rPr>
                            <m:t>:</m:t>
                          </m:r>
                          <m:r>
                            <a:rPr lang="en-US" i="1">
                              <a:latin typeface="Cambria Math"/>
                            </a:rPr>
                            <m:t>𝐸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≈0</m:t>
                      </m:r>
                    </m:oMath>
                  </m:oMathPara>
                </a14:m>
                <a:endParaRPr lang="pt-BR" dirty="0" smtClean="0"/>
              </a:p>
              <a:p>
                <a:pPr marL="0" indent="0">
                  <a:buNone/>
                </a:pPr>
                <a:endParaRPr lang="pt-BR" dirty="0"/>
              </a:p>
              <a:p>
                <a:pPr marL="0" indent="0">
                  <a:buNone/>
                </a:pPr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𝐼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𝑋</m:t>
                          </m:r>
                          <m:r>
                            <a:rPr lang="en-US" i="1">
                              <a:latin typeface="Cambria Math"/>
                            </a:rPr>
                            <m:t>: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𝐹𝐸</m:t>
                          </m:r>
                        </m:e>
                      </m:d>
                      <m:r>
                        <a:rPr lang="en-US" b="0" i="1" dirty="0" smtClean="0">
                          <a:latin typeface="Cambria Math"/>
                        </a:rPr>
                        <m:t>≤2 </m:t>
                      </m:r>
                      <m:r>
                        <a:rPr lang="en-US" b="0" i="1" dirty="0" smtClean="0">
                          <a:latin typeface="Cambria Math"/>
                        </a:rPr>
                        <m:t>𝐻</m:t>
                      </m:r>
                      <m:d>
                        <m:dPr>
                          <m:ctrlPr>
                            <a:rPr lang="en-US" b="0" i="1" dirty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/>
                            </a:rPr>
                            <m:t>𝐹</m:t>
                          </m:r>
                        </m:e>
                      </m:d>
                      <m:r>
                        <a:rPr lang="en-US" b="0" i="1" dirty="0" smtClean="0">
                          <a:latin typeface="Cambria Math"/>
                        </a:rPr>
                        <m:t>≤2</m:t>
                      </m:r>
                    </m:oMath>
                  </m:oMathPara>
                </a14:m>
                <a:endParaRPr lang="pt-BR" dirty="0" smtClean="0"/>
              </a:p>
              <a:p>
                <a:pPr marL="0" indent="0">
                  <a:buNone/>
                </a:pPr>
                <a:endParaRPr lang="pt-BR" dirty="0"/>
              </a:p>
              <a:p>
                <a:pPr marL="0" indent="0">
                  <a:buNone/>
                </a:pPr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 2≥</m:t>
                      </m:r>
                      <m:r>
                        <a:rPr lang="en-US" i="1">
                          <a:latin typeface="Cambria Math"/>
                        </a:rPr>
                        <m:t>𝐼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𝑋</m:t>
                          </m:r>
                          <m:r>
                            <a:rPr lang="en-US" i="1">
                              <a:latin typeface="Cambria Math"/>
                            </a:rPr>
                            <m:t>:</m:t>
                          </m:r>
                          <m:r>
                            <a:rPr lang="en-US" i="1">
                              <a:latin typeface="Cambria Math"/>
                            </a:rPr>
                            <m:t>𝐹𝐸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𝐼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: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𝐹𝐸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&lt;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  <m:r>
                        <a:rPr lang="en-US" i="1">
                          <a:latin typeface="Cambria Math"/>
                          <a:ea typeface="Cambria Math"/>
                        </a:rPr>
                        <m:t>≥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b>
                        <m:sup/>
                        <m:e>
                          <m:r>
                            <a:rPr lang="en-US" i="1">
                              <a:latin typeface="Cambria Math"/>
                            </a:rPr>
                            <m:t>𝐼</m:t>
                          </m:r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:</m:t>
                          </m:r>
                          <m:r>
                            <a:rPr lang="en-US" i="1">
                              <a:latin typeface="Cambria Math"/>
                            </a:rPr>
                            <m:t>𝐹𝐸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pt-BR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nn-NO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pt-BR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pt-BR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pt-BR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4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577" y="1220705"/>
                <a:ext cx="5752680" cy="335129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/>
          <p:cNvSpPr/>
          <p:nvPr/>
        </p:nvSpPr>
        <p:spPr>
          <a:xfrm>
            <a:off x="4202942" y="1220705"/>
            <a:ext cx="4781550" cy="30442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236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Security:  The Solution</a:t>
            </a:r>
            <a:endParaRPr lang="en-US" dirty="0"/>
          </a:p>
        </p:txBody>
      </p:sp>
      <p:pic>
        <p:nvPicPr>
          <p:cNvPr id="23" name="Picture 2" descr="http://sr.photos2.fotosearch.com/bthumb/CSP/CSP079/k07908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169702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62400" y="4495800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895600" y="3128757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 smtClean="0"/>
              <a:t>1</a:t>
            </a:r>
            <a:endParaRPr lang="en-US" sz="3600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2922327" y="5654703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929151" y="4523371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934325" y="4523371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E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5910618" y="4523371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F</a:t>
            </a:r>
            <a:endParaRPr lang="en-US" sz="44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417325"/>
              </p:ext>
            </p:extLst>
          </p:nvPr>
        </p:nvGraphicFramePr>
        <p:xfrm>
          <a:off x="5216288" y="5412203"/>
          <a:ext cx="1845860" cy="1010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2930"/>
                <a:gridCol w="922930"/>
              </a:tblGrid>
              <a:tr h="505042">
                <a:tc>
                  <a:txBody>
                    <a:bodyPr/>
                    <a:lstStyle/>
                    <a:p>
                      <a:r>
                        <a:rPr lang="en-US" dirty="0" smtClean="0"/>
                        <a:t>Pass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Fail</a:t>
                      </a:r>
                      <a:endParaRPr lang="en-US" dirty="0"/>
                    </a:p>
                  </a:txBody>
                  <a:tcPr/>
                </a:tc>
              </a:tr>
              <a:tr h="505042">
                <a:tc>
                  <a:txBody>
                    <a:bodyPr/>
                    <a:lstStyle/>
                    <a:p>
                      <a:r>
                        <a:rPr lang="en-US" dirty="0" smtClean="0"/>
                        <a:t>F =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 = 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904128"/>
              </p:ext>
            </p:extLst>
          </p:nvPr>
        </p:nvGraphicFramePr>
        <p:xfrm>
          <a:off x="234680" y="2887622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879238"/>
              </p:ext>
            </p:extLst>
          </p:nvPr>
        </p:nvGraphicFramePr>
        <p:xfrm>
          <a:off x="2292080" y="2875952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657365"/>
              </p:ext>
            </p:extLst>
          </p:nvPr>
        </p:nvGraphicFramePr>
        <p:xfrm>
          <a:off x="920480" y="2875949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252707"/>
              </p:ext>
            </p:extLst>
          </p:nvPr>
        </p:nvGraphicFramePr>
        <p:xfrm>
          <a:off x="1674778" y="2875954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4" name="Straight Arrow Connector 33"/>
          <p:cNvCxnSpPr/>
          <p:nvPr/>
        </p:nvCxnSpPr>
        <p:spPr>
          <a:xfrm>
            <a:off x="1917898" y="1833879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015302" y="1628980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92464" y="1563330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00" y="1219200"/>
            <a:ext cx="785446" cy="76200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243" y="2172474"/>
            <a:ext cx="654237" cy="715145"/>
          </a:xfrm>
          <a:prstGeom prst="rect">
            <a:avLst/>
          </a:prstGeom>
        </p:spPr>
      </p:pic>
      <p:cxnSp>
        <p:nvCxnSpPr>
          <p:cNvPr id="42" name="Straight Arrow Connector 41"/>
          <p:cNvCxnSpPr/>
          <p:nvPr/>
        </p:nvCxnSpPr>
        <p:spPr>
          <a:xfrm flipH="1">
            <a:off x="438259" y="1822965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4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43" y="2172474"/>
            <a:ext cx="654237" cy="715145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158480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187153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ight Bracket 2"/>
          <p:cNvSpPr/>
          <p:nvPr/>
        </p:nvSpPr>
        <p:spPr>
          <a:xfrm>
            <a:off x="2666999" y="3204957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Bracket 48"/>
          <p:cNvSpPr/>
          <p:nvPr/>
        </p:nvSpPr>
        <p:spPr>
          <a:xfrm>
            <a:off x="2667000" y="4343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ight Bracket 49"/>
          <p:cNvSpPr/>
          <p:nvPr/>
        </p:nvSpPr>
        <p:spPr>
          <a:xfrm>
            <a:off x="2667000" y="5486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Brace 3"/>
          <p:cNvSpPr/>
          <p:nvPr/>
        </p:nvSpPr>
        <p:spPr>
          <a:xfrm>
            <a:off x="3371850" y="3128757"/>
            <a:ext cx="509801" cy="3496086"/>
          </a:xfrm>
          <a:prstGeom prst="righ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Content Placeholder 2"/>
              <p:cNvSpPr txBox="1">
                <a:spLocks/>
              </p:cNvSpPr>
              <p:nvPr/>
            </p:nvSpPr>
            <p:spPr>
              <a:xfrm>
                <a:off x="3398577" y="1220705"/>
                <a:ext cx="5752680" cy="335129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00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𝐼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𝑋</m:t>
                          </m:r>
                          <m:r>
                            <a:rPr lang="en-US" i="1">
                              <a:latin typeface="Cambria Math"/>
                            </a:rPr>
                            <m:t>:</m:t>
                          </m:r>
                          <m:r>
                            <a:rPr lang="en-US" i="1">
                              <a:latin typeface="Cambria Math"/>
                            </a:rPr>
                            <m:t>𝐸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≈0</m:t>
                      </m:r>
                    </m:oMath>
                  </m:oMathPara>
                </a14:m>
                <a:endParaRPr lang="pt-BR" dirty="0" smtClean="0"/>
              </a:p>
              <a:p>
                <a:pPr marL="0" indent="0">
                  <a:buNone/>
                </a:pPr>
                <a:endParaRPr lang="pt-BR" dirty="0"/>
              </a:p>
              <a:p>
                <a:pPr marL="0" indent="0">
                  <a:buNone/>
                </a:pPr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𝐼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𝑋</m:t>
                          </m:r>
                          <m:r>
                            <a:rPr lang="en-US" i="1">
                              <a:latin typeface="Cambria Math"/>
                            </a:rPr>
                            <m:t>: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𝐹𝐸</m:t>
                          </m:r>
                        </m:e>
                      </m:d>
                      <m:r>
                        <a:rPr lang="en-US" b="0" i="1" dirty="0" smtClean="0">
                          <a:latin typeface="Cambria Math"/>
                        </a:rPr>
                        <m:t>≤2 </m:t>
                      </m:r>
                      <m:r>
                        <a:rPr lang="en-US" b="0" i="1" dirty="0" smtClean="0">
                          <a:latin typeface="Cambria Math"/>
                        </a:rPr>
                        <m:t>𝐻</m:t>
                      </m:r>
                      <m:d>
                        <m:dPr>
                          <m:ctrlPr>
                            <a:rPr lang="en-US" b="0" i="1" dirty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/>
                            </a:rPr>
                            <m:t>𝐹</m:t>
                          </m:r>
                        </m:e>
                      </m:d>
                      <m:r>
                        <a:rPr lang="en-US" b="0" i="1" dirty="0" smtClean="0">
                          <a:latin typeface="Cambria Math"/>
                        </a:rPr>
                        <m:t>≤2</m:t>
                      </m:r>
                    </m:oMath>
                  </m:oMathPara>
                </a14:m>
                <a:endParaRPr lang="pt-BR" dirty="0" smtClean="0"/>
              </a:p>
              <a:p>
                <a:pPr marL="0" indent="0">
                  <a:buNone/>
                </a:pPr>
                <a:endParaRPr lang="pt-BR" dirty="0"/>
              </a:p>
              <a:p>
                <a:pPr marL="0" indent="0">
                  <a:buNone/>
                </a:pPr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 2≥</m:t>
                      </m:r>
                      <m:r>
                        <a:rPr lang="en-US" i="1">
                          <a:latin typeface="Cambria Math"/>
                        </a:rPr>
                        <m:t>𝐼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𝑋</m:t>
                          </m:r>
                          <m:r>
                            <a:rPr lang="en-US" i="1">
                              <a:latin typeface="Cambria Math"/>
                            </a:rPr>
                            <m:t>:</m:t>
                          </m:r>
                          <m:r>
                            <a:rPr lang="en-US" i="1">
                              <a:latin typeface="Cambria Math"/>
                            </a:rPr>
                            <m:t>𝐹𝐸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𝐼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: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𝐹𝐸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&lt;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  <m:r>
                        <a:rPr lang="en-US" i="1">
                          <a:latin typeface="Cambria Math"/>
                          <a:ea typeface="Cambria Math"/>
                        </a:rPr>
                        <m:t>≥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b>
                        <m:sup/>
                        <m:e>
                          <m:r>
                            <a:rPr lang="en-US" i="1">
                              <a:latin typeface="Cambria Math"/>
                            </a:rPr>
                            <m:t>𝐼</m:t>
                          </m:r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:</m:t>
                          </m:r>
                          <m:r>
                            <a:rPr lang="en-US" i="1">
                              <a:latin typeface="Cambria Math"/>
                            </a:rPr>
                            <m:t>𝐹𝐸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pt-BR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nn-NO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pt-BR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pt-BR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pt-BR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4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577" y="1220705"/>
                <a:ext cx="5752680" cy="335129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/>
          <p:cNvSpPr/>
          <p:nvPr/>
        </p:nvSpPr>
        <p:spPr>
          <a:xfrm>
            <a:off x="4202942" y="1833879"/>
            <a:ext cx="4781550" cy="24310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168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Security:  The Solution</a:t>
            </a:r>
            <a:endParaRPr lang="en-US" dirty="0"/>
          </a:p>
        </p:txBody>
      </p:sp>
      <p:pic>
        <p:nvPicPr>
          <p:cNvPr id="23" name="Picture 2" descr="http://sr.photos2.fotosearch.com/bthumb/CSP/CSP079/k07908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169702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62400" y="4495800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895600" y="3128757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 smtClean="0"/>
              <a:t>1</a:t>
            </a:r>
            <a:endParaRPr lang="en-US" sz="3600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2922327" y="5654703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929151" y="4523371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934325" y="4523371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E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5910618" y="4523371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F</a:t>
            </a:r>
            <a:endParaRPr lang="en-US" sz="44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750286"/>
              </p:ext>
            </p:extLst>
          </p:nvPr>
        </p:nvGraphicFramePr>
        <p:xfrm>
          <a:off x="5216288" y="5412203"/>
          <a:ext cx="1845860" cy="1010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2930"/>
                <a:gridCol w="922930"/>
              </a:tblGrid>
              <a:tr h="505042">
                <a:tc>
                  <a:txBody>
                    <a:bodyPr/>
                    <a:lstStyle/>
                    <a:p>
                      <a:r>
                        <a:rPr lang="en-US" dirty="0" smtClean="0"/>
                        <a:t>Pass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Fail</a:t>
                      </a:r>
                      <a:endParaRPr lang="en-US" dirty="0"/>
                    </a:p>
                  </a:txBody>
                  <a:tcPr/>
                </a:tc>
              </a:tr>
              <a:tr h="505042">
                <a:tc>
                  <a:txBody>
                    <a:bodyPr/>
                    <a:lstStyle/>
                    <a:p>
                      <a:r>
                        <a:rPr lang="en-US" dirty="0" smtClean="0"/>
                        <a:t>F =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 = 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849618"/>
              </p:ext>
            </p:extLst>
          </p:nvPr>
        </p:nvGraphicFramePr>
        <p:xfrm>
          <a:off x="234680" y="2887622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585062"/>
              </p:ext>
            </p:extLst>
          </p:nvPr>
        </p:nvGraphicFramePr>
        <p:xfrm>
          <a:off x="2292080" y="2875952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40744"/>
              </p:ext>
            </p:extLst>
          </p:nvPr>
        </p:nvGraphicFramePr>
        <p:xfrm>
          <a:off x="920480" y="2875949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990677"/>
              </p:ext>
            </p:extLst>
          </p:nvPr>
        </p:nvGraphicFramePr>
        <p:xfrm>
          <a:off x="1674778" y="2875954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4" name="Straight Arrow Connector 33"/>
          <p:cNvCxnSpPr/>
          <p:nvPr/>
        </p:nvCxnSpPr>
        <p:spPr>
          <a:xfrm>
            <a:off x="1917898" y="1833879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015302" y="1628980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92464" y="1563330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00" y="1219200"/>
            <a:ext cx="785446" cy="76200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243" y="2172474"/>
            <a:ext cx="654237" cy="715145"/>
          </a:xfrm>
          <a:prstGeom prst="rect">
            <a:avLst/>
          </a:prstGeom>
        </p:spPr>
      </p:pic>
      <p:cxnSp>
        <p:nvCxnSpPr>
          <p:cNvPr id="42" name="Straight Arrow Connector 41"/>
          <p:cNvCxnSpPr/>
          <p:nvPr/>
        </p:nvCxnSpPr>
        <p:spPr>
          <a:xfrm flipH="1">
            <a:off x="438259" y="1822965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4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43" y="2172474"/>
            <a:ext cx="654237" cy="715145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158480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187153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ight Bracket 2"/>
          <p:cNvSpPr/>
          <p:nvPr/>
        </p:nvSpPr>
        <p:spPr>
          <a:xfrm>
            <a:off x="2666999" y="3204957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Bracket 48"/>
          <p:cNvSpPr/>
          <p:nvPr/>
        </p:nvSpPr>
        <p:spPr>
          <a:xfrm>
            <a:off x="2667000" y="4343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ight Bracket 49"/>
          <p:cNvSpPr/>
          <p:nvPr/>
        </p:nvSpPr>
        <p:spPr>
          <a:xfrm>
            <a:off x="2667000" y="5486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Brace 3"/>
          <p:cNvSpPr/>
          <p:nvPr/>
        </p:nvSpPr>
        <p:spPr>
          <a:xfrm>
            <a:off x="3371850" y="3128757"/>
            <a:ext cx="509801" cy="3496086"/>
          </a:xfrm>
          <a:prstGeom prst="righ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Content Placeholder 2"/>
              <p:cNvSpPr txBox="1">
                <a:spLocks/>
              </p:cNvSpPr>
              <p:nvPr/>
            </p:nvSpPr>
            <p:spPr>
              <a:xfrm>
                <a:off x="3398577" y="1220705"/>
                <a:ext cx="5752680" cy="335129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00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𝐼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𝑋</m:t>
                          </m:r>
                          <m:r>
                            <a:rPr lang="en-US" i="1">
                              <a:latin typeface="Cambria Math"/>
                            </a:rPr>
                            <m:t>:</m:t>
                          </m:r>
                          <m:r>
                            <a:rPr lang="en-US" i="1">
                              <a:latin typeface="Cambria Math"/>
                            </a:rPr>
                            <m:t>𝐸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≈0</m:t>
                      </m:r>
                    </m:oMath>
                  </m:oMathPara>
                </a14:m>
                <a:endParaRPr lang="pt-BR" dirty="0" smtClean="0"/>
              </a:p>
              <a:p>
                <a:pPr marL="0" indent="0">
                  <a:buNone/>
                </a:pPr>
                <a:endParaRPr lang="pt-BR" dirty="0"/>
              </a:p>
              <a:p>
                <a:pPr marL="0" indent="0">
                  <a:buNone/>
                </a:pPr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𝐼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𝑋</m:t>
                          </m:r>
                          <m:r>
                            <a:rPr lang="en-US" i="1">
                              <a:latin typeface="Cambria Math"/>
                            </a:rPr>
                            <m:t>: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𝐹𝐸</m:t>
                          </m:r>
                        </m:e>
                      </m:d>
                      <m:r>
                        <a:rPr lang="en-US" b="0" i="1" dirty="0" smtClean="0">
                          <a:latin typeface="Cambria Math"/>
                        </a:rPr>
                        <m:t>≤2 </m:t>
                      </m:r>
                      <m:r>
                        <a:rPr lang="en-US" b="0" i="1" dirty="0" smtClean="0">
                          <a:latin typeface="Cambria Math"/>
                        </a:rPr>
                        <m:t>𝐻</m:t>
                      </m:r>
                      <m:d>
                        <m:dPr>
                          <m:ctrlPr>
                            <a:rPr lang="en-US" b="0" i="1" dirty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/>
                            </a:rPr>
                            <m:t>𝐹</m:t>
                          </m:r>
                        </m:e>
                      </m:d>
                      <m:r>
                        <a:rPr lang="en-US" b="0" i="1" dirty="0" smtClean="0">
                          <a:latin typeface="Cambria Math"/>
                        </a:rPr>
                        <m:t>≤2</m:t>
                      </m:r>
                    </m:oMath>
                  </m:oMathPara>
                </a14:m>
                <a:endParaRPr lang="pt-BR" dirty="0" smtClean="0"/>
              </a:p>
              <a:p>
                <a:pPr marL="0" indent="0">
                  <a:buNone/>
                </a:pPr>
                <a:endParaRPr lang="pt-BR" dirty="0"/>
              </a:p>
              <a:p>
                <a:pPr marL="0" indent="0">
                  <a:buNone/>
                </a:pPr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 2≥</m:t>
                      </m:r>
                      <m:r>
                        <a:rPr lang="en-US" i="1">
                          <a:latin typeface="Cambria Math"/>
                        </a:rPr>
                        <m:t>𝐼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𝑋</m:t>
                          </m:r>
                          <m:r>
                            <a:rPr lang="en-US" i="1">
                              <a:latin typeface="Cambria Math"/>
                            </a:rPr>
                            <m:t>:</m:t>
                          </m:r>
                          <m:r>
                            <a:rPr lang="en-US" i="1">
                              <a:latin typeface="Cambria Math"/>
                            </a:rPr>
                            <m:t>𝐹𝐸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𝐼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: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𝐹𝐸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&lt;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  <m:r>
                        <a:rPr lang="en-US" i="1">
                          <a:latin typeface="Cambria Math"/>
                          <a:ea typeface="Cambria Math"/>
                        </a:rPr>
                        <m:t>≥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b>
                        <m:sup/>
                        <m:e>
                          <m:r>
                            <a:rPr lang="en-US" i="1">
                              <a:latin typeface="Cambria Math"/>
                            </a:rPr>
                            <m:t>𝐼</m:t>
                          </m:r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:</m:t>
                          </m:r>
                          <m:r>
                            <a:rPr lang="en-US" i="1">
                              <a:latin typeface="Cambria Math"/>
                            </a:rPr>
                            <m:t>𝐹𝐸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pt-BR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nn-NO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pt-BR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pt-BR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pt-BR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4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577" y="1220705"/>
                <a:ext cx="5752680" cy="335129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/>
          <p:cNvSpPr/>
          <p:nvPr/>
        </p:nvSpPr>
        <p:spPr>
          <a:xfrm>
            <a:off x="4202942" y="2539629"/>
            <a:ext cx="4781550" cy="17253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093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Security:  The Solution</a:t>
            </a:r>
            <a:endParaRPr lang="en-US" dirty="0"/>
          </a:p>
        </p:txBody>
      </p:sp>
      <p:pic>
        <p:nvPicPr>
          <p:cNvPr id="23" name="Picture 2" descr="http://sr.photos2.fotosearch.com/bthumb/CSP/CSP079/k07908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169702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62400" y="4495800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895600" y="3128757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 smtClean="0"/>
              <a:t>1</a:t>
            </a:r>
            <a:endParaRPr lang="en-US" sz="3600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2922327" y="5654703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929151" y="4523371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934325" y="4523371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E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5910618" y="4523371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F</a:t>
            </a:r>
            <a:endParaRPr lang="en-US" sz="44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192721"/>
              </p:ext>
            </p:extLst>
          </p:nvPr>
        </p:nvGraphicFramePr>
        <p:xfrm>
          <a:off x="5216288" y="5412203"/>
          <a:ext cx="1845860" cy="1010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2930"/>
                <a:gridCol w="922930"/>
              </a:tblGrid>
              <a:tr h="505042">
                <a:tc>
                  <a:txBody>
                    <a:bodyPr/>
                    <a:lstStyle/>
                    <a:p>
                      <a:r>
                        <a:rPr lang="en-US" dirty="0" smtClean="0"/>
                        <a:t>Pass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Fail</a:t>
                      </a:r>
                      <a:endParaRPr lang="en-US" dirty="0"/>
                    </a:p>
                  </a:txBody>
                  <a:tcPr/>
                </a:tc>
              </a:tr>
              <a:tr h="505042">
                <a:tc>
                  <a:txBody>
                    <a:bodyPr/>
                    <a:lstStyle/>
                    <a:p>
                      <a:r>
                        <a:rPr lang="en-US" dirty="0" smtClean="0"/>
                        <a:t>F =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 = 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88690"/>
              </p:ext>
            </p:extLst>
          </p:nvPr>
        </p:nvGraphicFramePr>
        <p:xfrm>
          <a:off x="234680" y="2887622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904491"/>
              </p:ext>
            </p:extLst>
          </p:nvPr>
        </p:nvGraphicFramePr>
        <p:xfrm>
          <a:off x="2292080" y="2875952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147864"/>
              </p:ext>
            </p:extLst>
          </p:nvPr>
        </p:nvGraphicFramePr>
        <p:xfrm>
          <a:off x="920480" y="2875949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19975"/>
              </p:ext>
            </p:extLst>
          </p:nvPr>
        </p:nvGraphicFramePr>
        <p:xfrm>
          <a:off x="1674778" y="2875954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4" name="Straight Arrow Connector 33"/>
          <p:cNvCxnSpPr/>
          <p:nvPr/>
        </p:nvCxnSpPr>
        <p:spPr>
          <a:xfrm>
            <a:off x="1917898" y="1833879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015302" y="1628980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92464" y="1563330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00" y="1219200"/>
            <a:ext cx="785446" cy="76200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243" y="2172474"/>
            <a:ext cx="654237" cy="715145"/>
          </a:xfrm>
          <a:prstGeom prst="rect">
            <a:avLst/>
          </a:prstGeom>
        </p:spPr>
      </p:pic>
      <p:cxnSp>
        <p:nvCxnSpPr>
          <p:cNvPr id="42" name="Straight Arrow Connector 41"/>
          <p:cNvCxnSpPr/>
          <p:nvPr/>
        </p:nvCxnSpPr>
        <p:spPr>
          <a:xfrm flipH="1">
            <a:off x="438259" y="1822965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4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43" y="2172474"/>
            <a:ext cx="654237" cy="715145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158480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187153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ight Bracket 2"/>
          <p:cNvSpPr/>
          <p:nvPr/>
        </p:nvSpPr>
        <p:spPr>
          <a:xfrm>
            <a:off x="2666999" y="3204957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Bracket 48"/>
          <p:cNvSpPr/>
          <p:nvPr/>
        </p:nvSpPr>
        <p:spPr>
          <a:xfrm>
            <a:off x="2667000" y="4343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ight Bracket 49"/>
          <p:cNvSpPr/>
          <p:nvPr/>
        </p:nvSpPr>
        <p:spPr>
          <a:xfrm>
            <a:off x="2667000" y="5486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Brace 3"/>
          <p:cNvSpPr/>
          <p:nvPr/>
        </p:nvSpPr>
        <p:spPr>
          <a:xfrm>
            <a:off x="3371850" y="3128757"/>
            <a:ext cx="509801" cy="3496086"/>
          </a:xfrm>
          <a:prstGeom prst="righ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Content Placeholder 2"/>
              <p:cNvSpPr txBox="1">
                <a:spLocks/>
              </p:cNvSpPr>
              <p:nvPr/>
            </p:nvSpPr>
            <p:spPr>
              <a:xfrm>
                <a:off x="3398577" y="1220705"/>
                <a:ext cx="5752680" cy="335129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00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𝐼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𝑋</m:t>
                          </m:r>
                          <m:r>
                            <a:rPr lang="en-US" i="1">
                              <a:latin typeface="Cambria Math"/>
                            </a:rPr>
                            <m:t>:</m:t>
                          </m:r>
                          <m:r>
                            <a:rPr lang="en-US" i="1">
                              <a:latin typeface="Cambria Math"/>
                            </a:rPr>
                            <m:t>𝐸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≈0</m:t>
                      </m:r>
                    </m:oMath>
                  </m:oMathPara>
                </a14:m>
                <a:endParaRPr lang="pt-BR" dirty="0" smtClean="0"/>
              </a:p>
              <a:p>
                <a:pPr marL="0" indent="0">
                  <a:buNone/>
                </a:pPr>
                <a:endParaRPr lang="pt-BR" dirty="0"/>
              </a:p>
              <a:p>
                <a:pPr marL="0" indent="0">
                  <a:buNone/>
                </a:pPr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𝐼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𝑋</m:t>
                          </m:r>
                          <m:r>
                            <a:rPr lang="en-US" i="1">
                              <a:latin typeface="Cambria Math"/>
                            </a:rPr>
                            <m:t>: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𝐹𝐸</m:t>
                          </m:r>
                        </m:e>
                      </m:d>
                      <m:r>
                        <a:rPr lang="en-US" b="0" i="1" dirty="0" smtClean="0">
                          <a:latin typeface="Cambria Math"/>
                        </a:rPr>
                        <m:t>≤2 </m:t>
                      </m:r>
                      <m:r>
                        <a:rPr lang="en-US" b="0" i="1" dirty="0" smtClean="0">
                          <a:latin typeface="Cambria Math"/>
                        </a:rPr>
                        <m:t>𝐻</m:t>
                      </m:r>
                      <m:d>
                        <m:dPr>
                          <m:ctrlPr>
                            <a:rPr lang="en-US" b="0" i="1" dirty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/>
                            </a:rPr>
                            <m:t>𝐹</m:t>
                          </m:r>
                        </m:e>
                      </m:d>
                      <m:r>
                        <a:rPr lang="en-US" b="0" i="1" dirty="0" smtClean="0">
                          <a:latin typeface="Cambria Math"/>
                        </a:rPr>
                        <m:t>≤2</m:t>
                      </m:r>
                    </m:oMath>
                  </m:oMathPara>
                </a14:m>
                <a:endParaRPr lang="pt-BR" dirty="0" smtClean="0"/>
              </a:p>
              <a:p>
                <a:pPr marL="0" indent="0">
                  <a:buNone/>
                </a:pPr>
                <a:endParaRPr lang="pt-BR" dirty="0"/>
              </a:p>
              <a:p>
                <a:pPr marL="0" indent="0">
                  <a:buNone/>
                </a:pPr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 2≥</m:t>
                      </m:r>
                      <m:r>
                        <a:rPr lang="en-US" i="1">
                          <a:latin typeface="Cambria Math"/>
                        </a:rPr>
                        <m:t>𝐼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𝑋</m:t>
                          </m:r>
                          <m:r>
                            <a:rPr lang="en-US" i="1">
                              <a:latin typeface="Cambria Math"/>
                            </a:rPr>
                            <m:t>:</m:t>
                          </m:r>
                          <m:r>
                            <a:rPr lang="en-US" i="1">
                              <a:latin typeface="Cambria Math"/>
                            </a:rPr>
                            <m:t>𝐹𝐸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  <m:sup/>
                        <m:e>
                          <m:r>
                            <a:rPr lang="en-US" b="0" i="1" smtClean="0">
                              <a:latin typeface="Cambria Math"/>
                            </a:rPr>
                            <m:t>𝐼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: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𝐹𝐸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&lt;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  <m:r>
                        <a:rPr lang="en-US" i="1">
                          <a:latin typeface="Cambria Math"/>
                          <a:ea typeface="Cambria Math"/>
                        </a:rPr>
                        <m:t>≥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b>
                        <m:sup/>
                        <m:e>
                          <m:r>
                            <a:rPr lang="en-US" i="1">
                              <a:latin typeface="Cambria Math"/>
                            </a:rPr>
                            <m:t>𝐼</m:t>
                          </m:r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:</m:t>
                          </m:r>
                          <m:r>
                            <a:rPr lang="en-US" i="1">
                              <a:latin typeface="Cambria Math"/>
                            </a:rPr>
                            <m:t>𝐹𝐸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pt-BR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nn-NO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pt-BR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pt-BR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pt-BR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4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577" y="1220705"/>
                <a:ext cx="5752680" cy="335129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666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Security:  The Solution</a:t>
            </a:r>
            <a:endParaRPr lang="en-US" dirty="0"/>
          </a:p>
        </p:txBody>
      </p:sp>
      <p:pic>
        <p:nvPicPr>
          <p:cNvPr id="23" name="Picture 2" descr="http://sr.photos2.fotosearch.com/bthumb/CSP/CSP079/k07908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169702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62400" y="4495800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895600" y="3128757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 smtClean="0"/>
              <a:t>1</a:t>
            </a:r>
            <a:endParaRPr lang="en-US" sz="3600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2922327" y="5654703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929151" y="4523371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934325" y="4523371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E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5910618" y="4523371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F</a:t>
            </a:r>
            <a:endParaRPr lang="en-US" sz="44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232839"/>
              </p:ext>
            </p:extLst>
          </p:nvPr>
        </p:nvGraphicFramePr>
        <p:xfrm>
          <a:off x="5216288" y="5412203"/>
          <a:ext cx="1845860" cy="1010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2930"/>
                <a:gridCol w="922930"/>
              </a:tblGrid>
              <a:tr h="505042">
                <a:tc>
                  <a:txBody>
                    <a:bodyPr/>
                    <a:lstStyle/>
                    <a:p>
                      <a:r>
                        <a:rPr lang="en-US" dirty="0" smtClean="0"/>
                        <a:t>Pass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Fail</a:t>
                      </a:r>
                      <a:endParaRPr lang="en-US" dirty="0"/>
                    </a:p>
                  </a:txBody>
                  <a:tcPr/>
                </a:tc>
              </a:tr>
              <a:tr h="505042">
                <a:tc>
                  <a:txBody>
                    <a:bodyPr/>
                    <a:lstStyle/>
                    <a:p>
                      <a:r>
                        <a:rPr lang="en-US" dirty="0" smtClean="0"/>
                        <a:t>F =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 = 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705100"/>
              </p:ext>
            </p:extLst>
          </p:nvPr>
        </p:nvGraphicFramePr>
        <p:xfrm>
          <a:off x="234680" y="2887622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348681"/>
              </p:ext>
            </p:extLst>
          </p:nvPr>
        </p:nvGraphicFramePr>
        <p:xfrm>
          <a:off x="2292080" y="2875952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473083"/>
              </p:ext>
            </p:extLst>
          </p:nvPr>
        </p:nvGraphicFramePr>
        <p:xfrm>
          <a:off x="920480" y="2875949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310548"/>
              </p:ext>
            </p:extLst>
          </p:nvPr>
        </p:nvGraphicFramePr>
        <p:xfrm>
          <a:off x="1674778" y="2875954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4" name="Straight Arrow Connector 33"/>
          <p:cNvCxnSpPr/>
          <p:nvPr/>
        </p:nvCxnSpPr>
        <p:spPr>
          <a:xfrm>
            <a:off x="1917898" y="1833879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015302" y="1628980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92464" y="1563330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00" y="1219200"/>
            <a:ext cx="785446" cy="76200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243" y="2172474"/>
            <a:ext cx="654237" cy="715145"/>
          </a:xfrm>
          <a:prstGeom prst="rect">
            <a:avLst/>
          </a:prstGeom>
        </p:spPr>
      </p:pic>
      <p:cxnSp>
        <p:nvCxnSpPr>
          <p:cNvPr id="42" name="Straight Arrow Connector 41"/>
          <p:cNvCxnSpPr/>
          <p:nvPr/>
        </p:nvCxnSpPr>
        <p:spPr>
          <a:xfrm flipH="1">
            <a:off x="438259" y="1822965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4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43" y="2172474"/>
            <a:ext cx="654237" cy="715145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158480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187153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ight Bracket 2"/>
          <p:cNvSpPr/>
          <p:nvPr/>
        </p:nvSpPr>
        <p:spPr>
          <a:xfrm>
            <a:off x="2666999" y="3204957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Bracket 48"/>
          <p:cNvSpPr/>
          <p:nvPr/>
        </p:nvSpPr>
        <p:spPr>
          <a:xfrm>
            <a:off x="2667000" y="4343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ight Bracket 49"/>
          <p:cNvSpPr/>
          <p:nvPr/>
        </p:nvSpPr>
        <p:spPr>
          <a:xfrm>
            <a:off x="2667000" y="5486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Brace 3"/>
          <p:cNvSpPr/>
          <p:nvPr/>
        </p:nvSpPr>
        <p:spPr>
          <a:xfrm>
            <a:off x="3371850" y="3128757"/>
            <a:ext cx="509801" cy="3496086"/>
          </a:xfrm>
          <a:prstGeom prst="righ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Content Placeholder 2"/>
              <p:cNvSpPr txBox="1">
                <a:spLocks/>
              </p:cNvSpPr>
              <p:nvPr/>
            </p:nvSpPr>
            <p:spPr>
              <a:xfrm>
                <a:off x="3398577" y="1220705"/>
                <a:ext cx="5752680" cy="335129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 xmlns="">
                    <m:f>
                      <m:f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  <a:ea typeface="Cambria Math"/>
                          </a:rPr>
                          <m:t>𝑁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>
                            <a:latin typeface="Cambria Math"/>
                            <a:ea typeface="Cambria Math"/>
                          </a:rPr>
                          <m:t>𝑖</m:t>
                        </m:r>
                      </m:sub>
                      <m:sup/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:</m:t>
                        </m:r>
                        <m:r>
                          <a:rPr lang="en-US" i="1">
                            <a:latin typeface="Cambria Math"/>
                          </a:rPr>
                          <m:t>𝐹𝐸</m:t>
                        </m:r>
                        <m:r>
                          <a:rPr lang="en-US" i="1">
                            <a:latin typeface="Cambria Math"/>
                          </a:rPr>
                          <m:t>)</m:t>
                        </m:r>
                      </m:e>
                    </m:nary>
                    <m:r>
                      <a:rPr lang="en-US" i="1" smtClean="0">
                        <a:latin typeface="Cambria Math"/>
                        <a:ea typeface="Cambria Math"/>
                      </a:rPr>
                      <m:t>≤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  <a:ea typeface="Cambria Math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 xmlns="">
                    <m:r>
                      <a:rPr lang="en-US" i="1">
                        <a:latin typeface="Cambria Math"/>
                      </a:rPr>
                      <m:t>𝐼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𝑋</m:t>
                    </m:r>
                    <m:r>
                      <a:rPr lang="en-US" i="1">
                        <a:latin typeface="Cambria Math"/>
                      </a:rPr>
                      <m:t>:</m:t>
                    </m:r>
                    <m:r>
                      <a:rPr lang="en-US" i="1">
                        <a:latin typeface="Cambria Math"/>
                      </a:rPr>
                      <m:t>𝐹𝐸</m:t>
                    </m:r>
                    <m:r>
                      <a:rPr lang="en-US" i="1">
                        <a:latin typeface="Cambria Math"/>
                      </a:rPr>
                      <m:t>)≤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den>
                    </m:f>
                  </m:oMath>
                </a14:m>
                <a:endParaRPr lang="pt-BR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pt-BR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pt-BR" dirty="0" smtClean="0"/>
                  <a:t>Pinsker’s Inequality    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||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 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𝜌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𝐹𝐸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 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𝜌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⊗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𝜌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𝐹𝐸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 ||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i="1" smtClean="0">
                          <a:latin typeface="Cambria Math"/>
                          <a:ea typeface="Cambria Math"/>
                        </a:rPr>
                        <m:t>≤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b>
                        <m:sup/>
                        <m:e>
                          <m:r>
                            <a:rPr lang="en-US" i="1">
                              <a:latin typeface="Cambria Math"/>
                            </a:rPr>
                            <m:t>𝐼</m:t>
                          </m:r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:</m:t>
                          </m:r>
                          <m:r>
                            <a:rPr lang="en-US" i="1">
                              <a:latin typeface="Cambria Math"/>
                            </a:rPr>
                            <m:t>𝐹𝐸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en-US" i="1">
                          <a:latin typeface="Cambria Math"/>
                        </a:rPr>
                        <m:t>≤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pt-BR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pt-BR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4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577" y="1220705"/>
                <a:ext cx="5752680" cy="3351295"/>
              </a:xfrm>
              <a:prstGeom prst="rect">
                <a:avLst/>
              </a:prstGeom>
              <a:blipFill rotWithShape="1">
                <a:blip r:embed="rId5"/>
                <a:stretch>
                  <a:fillRect l="-18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/>
          <p:cNvSpPr/>
          <p:nvPr/>
        </p:nvSpPr>
        <p:spPr>
          <a:xfrm>
            <a:off x="4202942" y="2539629"/>
            <a:ext cx="4781550" cy="17253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254279" y="1143000"/>
            <a:ext cx="4946746" cy="15342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966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Security:  The Solution</a:t>
            </a:r>
            <a:endParaRPr lang="en-US" dirty="0"/>
          </a:p>
        </p:txBody>
      </p:sp>
      <p:pic>
        <p:nvPicPr>
          <p:cNvPr id="23" name="Picture 2" descr="http://sr.photos2.fotosearch.com/bthumb/CSP/CSP079/k07908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169702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62400" y="4495800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895600" y="3128757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 smtClean="0"/>
              <a:t>1</a:t>
            </a:r>
            <a:endParaRPr lang="en-US" sz="3600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2922327" y="5654703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929151" y="4523371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934325" y="4523371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E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5910618" y="4523371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F</a:t>
            </a:r>
            <a:endParaRPr lang="en-US" sz="44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166829"/>
              </p:ext>
            </p:extLst>
          </p:nvPr>
        </p:nvGraphicFramePr>
        <p:xfrm>
          <a:off x="5216288" y="5412203"/>
          <a:ext cx="1845860" cy="1010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2930"/>
                <a:gridCol w="922930"/>
              </a:tblGrid>
              <a:tr h="505042">
                <a:tc>
                  <a:txBody>
                    <a:bodyPr/>
                    <a:lstStyle/>
                    <a:p>
                      <a:r>
                        <a:rPr lang="en-US" dirty="0" smtClean="0"/>
                        <a:t>Pass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Fail</a:t>
                      </a:r>
                      <a:endParaRPr lang="en-US" dirty="0"/>
                    </a:p>
                  </a:txBody>
                  <a:tcPr/>
                </a:tc>
              </a:tr>
              <a:tr h="505042">
                <a:tc>
                  <a:txBody>
                    <a:bodyPr/>
                    <a:lstStyle/>
                    <a:p>
                      <a:r>
                        <a:rPr lang="en-US" dirty="0" smtClean="0"/>
                        <a:t>F =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 = 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837454"/>
              </p:ext>
            </p:extLst>
          </p:nvPr>
        </p:nvGraphicFramePr>
        <p:xfrm>
          <a:off x="234680" y="2887622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646379"/>
              </p:ext>
            </p:extLst>
          </p:nvPr>
        </p:nvGraphicFramePr>
        <p:xfrm>
          <a:off x="2292080" y="2875952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711075"/>
              </p:ext>
            </p:extLst>
          </p:nvPr>
        </p:nvGraphicFramePr>
        <p:xfrm>
          <a:off x="920480" y="2875949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218806"/>
              </p:ext>
            </p:extLst>
          </p:nvPr>
        </p:nvGraphicFramePr>
        <p:xfrm>
          <a:off x="1674778" y="2875954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4" name="Straight Arrow Connector 33"/>
          <p:cNvCxnSpPr/>
          <p:nvPr/>
        </p:nvCxnSpPr>
        <p:spPr>
          <a:xfrm>
            <a:off x="1917898" y="1833879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015302" y="1628980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92464" y="1563330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00" y="1219200"/>
            <a:ext cx="785446" cy="76200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243" y="2172474"/>
            <a:ext cx="654237" cy="715145"/>
          </a:xfrm>
          <a:prstGeom prst="rect">
            <a:avLst/>
          </a:prstGeom>
        </p:spPr>
      </p:pic>
      <p:cxnSp>
        <p:nvCxnSpPr>
          <p:cNvPr id="42" name="Straight Arrow Connector 41"/>
          <p:cNvCxnSpPr/>
          <p:nvPr/>
        </p:nvCxnSpPr>
        <p:spPr>
          <a:xfrm flipH="1">
            <a:off x="438259" y="1822965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4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43" y="2172474"/>
            <a:ext cx="654237" cy="715145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158480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187153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ight Bracket 2"/>
          <p:cNvSpPr/>
          <p:nvPr/>
        </p:nvSpPr>
        <p:spPr>
          <a:xfrm>
            <a:off x="2666999" y="3204957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Bracket 48"/>
          <p:cNvSpPr/>
          <p:nvPr/>
        </p:nvSpPr>
        <p:spPr>
          <a:xfrm>
            <a:off x="2667000" y="4343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ight Bracket 49"/>
          <p:cNvSpPr/>
          <p:nvPr/>
        </p:nvSpPr>
        <p:spPr>
          <a:xfrm>
            <a:off x="2667000" y="5486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Brace 3"/>
          <p:cNvSpPr/>
          <p:nvPr/>
        </p:nvSpPr>
        <p:spPr>
          <a:xfrm>
            <a:off x="3371850" y="3128757"/>
            <a:ext cx="509801" cy="3496086"/>
          </a:xfrm>
          <a:prstGeom prst="righ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Content Placeholder 2"/>
              <p:cNvSpPr txBox="1">
                <a:spLocks/>
              </p:cNvSpPr>
              <p:nvPr/>
            </p:nvSpPr>
            <p:spPr>
              <a:xfrm>
                <a:off x="3398577" y="1220705"/>
                <a:ext cx="5752680" cy="335129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 xmlns="">
                    <m:f>
                      <m:f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  <a:ea typeface="Cambria Math"/>
                          </a:rPr>
                          <m:t>𝑁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>
                            <a:latin typeface="Cambria Math"/>
                            <a:ea typeface="Cambria Math"/>
                          </a:rPr>
                          <m:t>𝑖</m:t>
                        </m:r>
                      </m:sub>
                      <m:sup/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:</m:t>
                        </m:r>
                        <m:r>
                          <a:rPr lang="en-US" i="1">
                            <a:latin typeface="Cambria Math"/>
                          </a:rPr>
                          <m:t>𝐹𝐸</m:t>
                        </m:r>
                        <m:r>
                          <a:rPr lang="en-US" i="1">
                            <a:latin typeface="Cambria Math"/>
                          </a:rPr>
                          <m:t>)</m:t>
                        </m:r>
                      </m:e>
                    </m:nary>
                    <m:r>
                      <a:rPr lang="en-US" i="1" smtClean="0">
                        <a:latin typeface="Cambria Math"/>
                        <a:ea typeface="Cambria Math"/>
                      </a:rPr>
                      <m:t>≤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  <a:ea typeface="Cambria Math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 xmlns="">
                    <m:r>
                      <a:rPr lang="en-US" i="1">
                        <a:latin typeface="Cambria Math"/>
                      </a:rPr>
                      <m:t>𝐼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𝑋</m:t>
                    </m:r>
                    <m:r>
                      <a:rPr lang="en-US" i="1">
                        <a:latin typeface="Cambria Math"/>
                      </a:rPr>
                      <m:t>:</m:t>
                    </m:r>
                    <m:r>
                      <a:rPr lang="en-US" i="1">
                        <a:latin typeface="Cambria Math"/>
                      </a:rPr>
                      <m:t>𝐹𝐸</m:t>
                    </m:r>
                    <m:r>
                      <a:rPr lang="en-US" i="1">
                        <a:latin typeface="Cambria Math"/>
                      </a:rPr>
                      <m:t>)≤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den>
                    </m:f>
                  </m:oMath>
                </a14:m>
                <a:endParaRPr lang="pt-BR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pt-BR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pt-BR" dirty="0" smtClean="0"/>
                  <a:t>Pinsker’s Inequality    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||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 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𝜌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𝐹𝐸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 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𝜌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⊗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𝜌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𝐹𝐸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 ||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i="1" smtClean="0">
                          <a:latin typeface="Cambria Math"/>
                          <a:ea typeface="Cambria Math"/>
                        </a:rPr>
                        <m:t>≤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b>
                        <m:sup/>
                        <m:e>
                          <m:r>
                            <a:rPr lang="en-US" i="1">
                              <a:latin typeface="Cambria Math"/>
                            </a:rPr>
                            <m:t>𝐼</m:t>
                          </m:r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:</m:t>
                          </m:r>
                          <m:r>
                            <a:rPr lang="en-US" i="1">
                              <a:latin typeface="Cambria Math"/>
                            </a:rPr>
                            <m:t>𝐹𝐸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en-US" i="1">
                          <a:latin typeface="Cambria Math"/>
                        </a:rPr>
                        <m:t>≤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pt-BR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pt-BR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4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577" y="1220705"/>
                <a:ext cx="5752680" cy="3351295"/>
              </a:xfrm>
              <a:prstGeom prst="rect">
                <a:avLst/>
              </a:prstGeom>
              <a:blipFill rotWithShape="1">
                <a:blip r:embed="rId5"/>
                <a:stretch>
                  <a:fillRect l="-18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/>
          <p:cNvSpPr/>
          <p:nvPr/>
        </p:nvSpPr>
        <p:spPr>
          <a:xfrm>
            <a:off x="4202942" y="2539629"/>
            <a:ext cx="4781550" cy="17253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3254279" y="1878826"/>
            <a:ext cx="4946746" cy="7983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213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Security:  The Solution</a:t>
            </a:r>
            <a:endParaRPr lang="en-US" dirty="0"/>
          </a:p>
        </p:txBody>
      </p:sp>
      <p:pic>
        <p:nvPicPr>
          <p:cNvPr id="23" name="Picture 2" descr="http://sr.photos2.fotosearch.com/bthumb/CSP/CSP079/k07908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169702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62400" y="4495800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895600" y="3128757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 smtClean="0"/>
              <a:t>1</a:t>
            </a:r>
            <a:endParaRPr lang="en-US" sz="3600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2922327" y="5654703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929151" y="4523371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934325" y="4523371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E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5910618" y="4523371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F</a:t>
            </a:r>
            <a:endParaRPr lang="en-US" sz="44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881809"/>
              </p:ext>
            </p:extLst>
          </p:nvPr>
        </p:nvGraphicFramePr>
        <p:xfrm>
          <a:off x="5216288" y="5412203"/>
          <a:ext cx="1845860" cy="1010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2930"/>
                <a:gridCol w="922930"/>
              </a:tblGrid>
              <a:tr h="505042">
                <a:tc>
                  <a:txBody>
                    <a:bodyPr/>
                    <a:lstStyle/>
                    <a:p>
                      <a:r>
                        <a:rPr lang="en-US" dirty="0" smtClean="0"/>
                        <a:t>Pass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Fail</a:t>
                      </a:r>
                      <a:endParaRPr lang="en-US" dirty="0"/>
                    </a:p>
                  </a:txBody>
                  <a:tcPr/>
                </a:tc>
              </a:tr>
              <a:tr h="505042">
                <a:tc>
                  <a:txBody>
                    <a:bodyPr/>
                    <a:lstStyle/>
                    <a:p>
                      <a:r>
                        <a:rPr lang="en-US" dirty="0" smtClean="0"/>
                        <a:t>F =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 = 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018167"/>
              </p:ext>
            </p:extLst>
          </p:nvPr>
        </p:nvGraphicFramePr>
        <p:xfrm>
          <a:off x="234680" y="2887622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600254"/>
              </p:ext>
            </p:extLst>
          </p:nvPr>
        </p:nvGraphicFramePr>
        <p:xfrm>
          <a:off x="2292080" y="2875952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681341"/>
              </p:ext>
            </p:extLst>
          </p:nvPr>
        </p:nvGraphicFramePr>
        <p:xfrm>
          <a:off x="920480" y="2875949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294531"/>
              </p:ext>
            </p:extLst>
          </p:nvPr>
        </p:nvGraphicFramePr>
        <p:xfrm>
          <a:off x="1674778" y="2875954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4" name="Straight Arrow Connector 33"/>
          <p:cNvCxnSpPr/>
          <p:nvPr/>
        </p:nvCxnSpPr>
        <p:spPr>
          <a:xfrm>
            <a:off x="1917898" y="1833879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015302" y="1628980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92464" y="1563330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00" y="1219200"/>
            <a:ext cx="785446" cy="76200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243" y="2172474"/>
            <a:ext cx="654237" cy="715145"/>
          </a:xfrm>
          <a:prstGeom prst="rect">
            <a:avLst/>
          </a:prstGeom>
        </p:spPr>
      </p:pic>
      <p:cxnSp>
        <p:nvCxnSpPr>
          <p:cNvPr id="42" name="Straight Arrow Connector 41"/>
          <p:cNvCxnSpPr/>
          <p:nvPr/>
        </p:nvCxnSpPr>
        <p:spPr>
          <a:xfrm flipH="1">
            <a:off x="438259" y="1822965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4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43" y="2172474"/>
            <a:ext cx="654237" cy="715145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158480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187153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ight Bracket 2"/>
          <p:cNvSpPr/>
          <p:nvPr/>
        </p:nvSpPr>
        <p:spPr>
          <a:xfrm>
            <a:off x="2666999" y="3204957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Bracket 48"/>
          <p:cNvSpPr/>
          <p:nvPr/>
        </p:nvSpPr>
        <p:spPr>
          <a:xfrm>
            <a:off x="2667000" y="4343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ight Bracket 49"/>
          <p:cNvSpPr/>
          <p:nvPr/>
        </p:nvSpPr>
        <p:spPr>
          <a:xfrm>
            <a:off x="2667000" y="5486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Brace 3"/>
          <p:cNvSpPr/>
          <p:nvPr/>
        </p:nvSpPr>
        <p:spPr>
          <a:xfrm>
            <a:off x="3371850" y="3128757"/>
            <a:ext cx="509801" cy="3496086"/>
          </a:xfrm>
          <a:prstGeom prst="righ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Content Placeholder 2"/>
              <p:cNvSpPr txBox="1">
                <a:spLocks/>
              </p:cNvSpPr>
              <p:nvPr/>
            </p:nvSpPr>
            <p:spPr>
              <a:xfrm>
                <a:off x="3398577" y="1220705"/>
                <a:ext cx="5752680" cy="335129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 xmlns="">
                    <m:f>
                      <m:f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  <a:ea typeface="Cambria Math"/>
                          </a:rPr>
                          <m:t>𝑁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>
                            <a:latin typeface="Cambria Math"/>
                            <a:ea typeface="Cambria Math"/>
                          </a:rPr>
                          <m:t>𝑖</m:t>
                        </m:r>
                      </m:sub>
                      <m:sup/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:</m:t>
                        </m:r>
                        <m:r>
                          <a:rPr lang="en-US" i="1">
                            <a:latin typeface="Cambria Math"/>
                          </a:rPr>
                          <m:t>𝐹𝐸</m:t>
                        </m:r>
                        <m:r>
                          <a:rPr lang="en-US" i="1">
                            <a:latin typeface="Cambria Math"/>
                          </a:rPr>
                          <m:t>)</m:t>
                        </m:r>
                      </m:e>
                    </m:nary>
                    <m:r>
                      <a:rPr lang="en-US" i="1" smtClean="0">
                        <a:latin typeface="Cambria Math"/>
                        <a:ea typeface="Cambria Math"/>
                      </a:rPr>
                      <m:t>≤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  <a:ea typeface="Cambria Math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 xmlns="">
                    <m:r>
                      <a:rPr lang="en-US" i="1">
                        <a:latin typeface="Cambria Math"/>
                      </a:rPr>
                      <m:t>𝐼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𝑋</m:t>
                    </m:r>
                    <m:r>
                      <a:rPr lang="en-US" i="1">
                        <a:latin typeface="Cambria Math"/>
                      </a:rPr>
                      <m:t>:</m:t>
                    </m:r>
                    <m:r>
                      <a:rPr lang="en-US" i="1">
                        <a:latin typeface="Cambria Math"/>
                      </a:rPr>
                      <m:t>𝐹𝐸</m:t>
                    </m:r>
                    <m:r>
                      <a:rPr lang="en-US" i="1">
                        <a:latin typeface="Cambria Math"/>
                      </a:rPr>
                      <m:t>)≤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den>
                    </m:f>
                  </m:oMath>
                </a14:m>
                <a:endParaRPr lang="pt-BR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pt-BR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pt-BR" dirty="0" smtClean="0"/>
                  <a:t>Pinsker’s Inequality    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||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 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𝜌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𝐹𝐸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 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𝜌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⊗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𝜌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𝐹𝐸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 ||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i="1" smtClean="0">
                          <a:latin typeface="Cambria Math"/>
                          <a:ea typeface="Cambria Math"/>
                        </a:rPr>
                        <m:t>≤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b>
                        <m:sup/>
                        <m:e>
                          <m:r>
                            <a:rPr lang="en-US" i="1">
                              <a:latin typeface="Cambria Math"/>
                            </a:rPr>
                            <m:t>𝐼</m:t>
                          </m:r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:</m:t>
                          </m:r>
                          <m:r>
                            <a:rPr lang="en-US" i="1">
                              <a:latin typeface="Cambria Math"/>
                            </a:rPr>
                            <m:t>𝐹𝐸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en-US" i="1">
                          <a:latin typeface="Cambria Math"/>
                        </a:rPr>
                        <m:t>≤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pt-BR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pt-BR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4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577" y="1220705"/>
                <a:ext cx="5752680" cy="3351295"/>
              </a:xfrm>
              <a:prstGeom prst="rect">
                <a:avLst/>
              </a:prstGeom>
              <a:blipFill rotWithShape="1">
                <a:blip r:embed="rId5"/>
                <a:stretch>
                  <a:fillRect l="-18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/>
          <p:cNvSpPr/>
          <p:nvPr/>
        </p:nvSpPr>
        <p:spPr>
          <a:xfrm>
            <a:off x="4202942" y="2539629"/>
            <a:ext cx="4781550" cy="17253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324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CHSH game </a:t>
            </a:r>
            <a:br>
              <a:rPr lang="en-US" dirty="0" smtClean="0"/>
            </a:br>
            <a:r>
              <a:rPr lang="en-US" dirty="0" smtClean="0"/>
              <a:t>(Bell’s Theorem - 1964)</a:t>
            </a:r>
            <a:endParaRPr lang="en-US" dirty="0"/>
          </a:p>
        </p:txBody>
      </p:sp>
      <p:pic>
        <p:nvPicPr>
          <p:cNvPr id="5" name="Picture 2" descr="http://www.nature.com/nature/journal/v496/n7446/images_article/nature12035-f1.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447800"/>
            <a:ext cx="6553200" cy="3145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7404" y="3200400"/>
            <a:ext cx="1199591" cy="116378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650344" y="1701421"/>
                <a:ext cx="125797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/>
                          <a:ea typeface="Cambria Math"/>
                        </a:rPr>
                        <m:t>=0.75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0344" y="1701421"/>
                <a:ext cx="1257973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9776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Security:  The Solution</a:t>
            </a:r>
            <a:endParaRPr lang="en-US" dirty="0"/>
          </a:p>
        </p:txBody>
      </p:sp>
      <p:pic>
        <p:nvPicPr>
          <p:cNvPr id="23" name="Picture 2" descr="http://sr.photos2.fotosearch.com/bthumb/CSP/CSP079/k07908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169702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62400" y="4495800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895600" y="3128757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 smtClean="0"/>
              <a:t>1</a:t>
            </a:r>
            <a:endParaRPr lang="en-US" sz="3600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2922327" y="5654703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929151" y="4523371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934325" y="4523371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E</a:t>
            </a:r>
            <a:endParaRPr lang="en-US" sz="4400" dirty="0"/>
          </a:p>
        </p:txBody>
      </p:sp>
      <p:sp>
        <p:nvSpPr>
          <p:cNvPr id="9" name="TextBox 8"/>
          <p:cNvSpPr txBox="1"/>
          <p:nvPr/>
        </p:nvSpPr>
        <p:spPr>
          <a:xfrm>
            <a:off x="5910618" y="4523371"/>
            <a:ext cx="45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F</a:t>
            </a:r>
            <a:endParaRPr lang="en-US" sz="44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437447"/>
              </p:ext>
            </p:extLst>
          </p:nvPr>
        </p:nvGraphicFramePr>
        <p:xfrm>
          <a:off x="5216288" y="5412203"/>
          <a:ext cx="1845860" cy="1010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2930"/>
                <a:gridCol w="922930"/>
              </a:tblGrid>
              <a:tr h="505042">
                <a:tc>
                  <a:txBody>
                    <a:bodyPr/>
                    <a:lstStyle/>
                    <a:p>
                      <a:r>
                        <a:rPr lang="en-US" dirty="0" smtClean="0"/>
                        <a:t>Pass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Fail</a:t>
                      </a:r>
                      <a:endParaRPr lang="en-US" dirty="0"/>
                    </a:p>
                  </a:txBody>
                  <a:tcPr/>
                </a:tc>
              </a:tr>
              <a:tr h="505042">
                <a:tc>
                  <a:txBody>
                    <a:bodyPr/>
                    <a:lstStyle/>
                    <a:p>
                      <a:r>
                        <a:rPr lang="en-US" dirty="0" smtClean="0"/>
                        <a:t>F =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 = 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529527"/>
              </p:ext>
            </p:extLst>
          </p:nvPr>
        </p:nvGraphicFramePr>
        <p:xfrm>
          <a:off x="234680" y="2887622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483323"/>
              </p:ext>
            </p:extLst>
          </p:nvPr>
        </p:nvGraphicFramePr>
        <p:xfrm>
          <a:off x="2292080" y="2875952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529307"/>
              </p:ext>
            </p:extLst>
          </p:nvPr>
        </p:nvGraphicFramePr>
        <p:xfrm>
          <a:off x="920480" y="2875949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029381"/>
              </p:ext>
            </p:extLst>
          </p:nvPr>
        </p:nvGraphicFramePr>
        <p:xfrm>
          <a:off x="1674778" y="2875954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4" name="Straight Arrow Connector 33"/>
          <p:cNvCxnSpPr/>
          <p:nvPr/>
        </p:nvCxnSpPr>
        <p:spPr>
          <a:xfrm>
            <a:off x="1917898" y="1833879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015302" y="1628980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92464" y="1563330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00" y="1219200"/>
            <a:ext cx="785446" cy="76200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243" y="2172474"/>
            <a:ext cx="654237" cy="715145"/>
          </a:xfrm>
          <a:prstGeom prst="rect">
            <a:avLst/>
          </a:prstGeom>
        </p:spPr>
      </p:pic>
      <p:cxnSp>
        <p:nvCxnSpPr>
          <p:cNvPr id="42" name="Straight Arrow Connector 41"/>
          <p:cNvCxnSpPr/>
          <p:nvPr/>
        </p:nvCxnSpPr>
        <p:spPr>
          <a:xfrm flipH="1">
            <a:off x="438259" y="1822965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4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43" y="2172474"/>
            <a:ext cx="654237" cy="715145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158480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187153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ight Bracket 2"/>
          <p:cNvSpPr/>
          <p:nvPr/>
        </p:nvSpPr>
        <p:spPr>
          <a:xfrm>
            <a:off x="2666999" y="3204957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Bracket 48"/>
          <p:cNvSpPr/>
          <p:nvPr/>
        </p:nvSpPr>
        <p:spPr>
          <a:xfrm>
            <a:off x="2667000" y="4343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ight Bracket 49"/>
          <p:cNvSpPr/>
          <p:nvPr/>
        </p:nvSpPr>
        <p:spPr>
          <a:xfrm>
            <a:off x="2667000" y="5486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Brace 3"/>
          <p:cNvSpPr/>
          <p:nvPr/>
        </p:nvSpPr>
        <p:spPr>
          <a:xfrm>
            <a:off x="3371850" y="3128757"/>
            <a:ext cx="509801" cy="3496086"/>
          </a:xfrm>
          <a:prstGeom prst="righ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Content Placeholder 2"/>
              <p:cNvSpPr txBox="1">
                <a:spLocks/>
              </p:cNvSpPr>
              <p:nvPr/>
            </p:nvSpPr>
            <p:spPr>
              <a:xfrm>
                <a:off x="3398577" y="1220705"/>
                <a:ext cx="5752680" cy="335129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 xmlns="">
                    <m:f>
                      <m:f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  <a:ea typeface="Cambria Math"/>
                          </a:rPr>
                          <m:t>𝑁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>
                            <a:latin typeface="Cambria Math"/>
                            <a:ea typeface="Cambria Math"/>
                          </a:rPr>
                          <m:t>𝑖</m:t>
                        </m:r>
                      </m:sub>
                      <m:sup/>
                      <m:e>
                        <m:r>
                          <a:rPr lang="en-US" i="1">
                            <a:latin typeface="Cambria Math"/>
                          </a:rPr>
                          <m:t>𝐼</m:t>
                        </m:r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:</m:t>
                        </m:r>
                        <m:r>
                          <a:rPr lang="en-US" i="1">
                            <a:latin typeface="Cambria Math"/>
                          </a:rPr>
                          <m:t>𝐹𝐸</m:t>
                        </m:r>
                        <m:r>
                          <a:rPr lang="en-US" i="1">
                            <a:latin typeface="Cambria Math"/>
                          </a:rPr>
                          <m:t>)</m:t>
                        </m:r>
                      </m:e>
                    </m:nary>
                    <m:r>
                      <a:rPr lang="en-US" i="1" smtClean="0">
                        <a:latin typeface="Cambria Math"/>
                        <a:ea typeface="Cambria Math"/>
                      </a:rPr>
                      <m:t>≤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  <a:ea typeface="Cambria Math"/>
                          </a:rPr>
                          <m:t>𝑁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 xmlns="">
                    <m:r>
                      <a:rPr lang="en-US" i="1">
                        <a:latin typeface="Cambria Math"/>
                      </a:rPr>
                      <m:t>𝐼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𝑋</m:t>
                    </m:r>
                    <m:r>
                      <a:rPr lang="en-US" i="1">
                        <a:latin typeface="Cambria Math"/>
                      </a:rPr>
                      <m:t>:</m:t>
                    </m:r>
                    <m:r>
                      <a:rPr lang="en-US" i="1">
                        <a:latin typeface="Cambria Math"/>
                      </a:rPr>
                      <m:t>𝐹𝐸</m:t>
                    </m:r>
                    <m:r>
                      <a:rPr lang="en-US" i="1">
                        <a:latin typeface="Cambria Math"/>
                      </a:rPr>
                      <m:t>)≤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den>
                    </m:f>
                  </m:oMath>
                </a14:m>
                <a:endParaRPr lang="pt-BR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pt-BR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pt-BR" dirty="0" smtClean="0"/>
                  <a:t>Pinsker’s Inequality    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||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 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𝜌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𝐹𝐸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 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𝜌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⊗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𝜌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𝐹𝐸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 ||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i="1" smtClean="0">
                          <a:latin typeface="Cambria Math"/>
                          <a:ea typeface="Cambria Math"/>
                        </a:rPr>
                        <m:t>≤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b>
                        <m:sup/>
                        <m:e>
                          <m:r>
                            <a:rPr lang="en-US" i="1">
                              <a:latin typeface="Cambria Math"/>
                            </a:rPr>
                            <m:t>𝐼</m:t>
                          </m:r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:</m:t>
                          </m:r>
                          <m:r>
                            <a:rPr lang="en-US" i="1">
                              <a:latin typeface="Cambria Math"/>
                            </a:rPr>
                            <m:t>𝐹𝐸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en-US" i="1">
                          <a:latin typeface="Cambria Math"/>
                        </a:rPr>
                        <m:t>≤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pt-BR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pt-BR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4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577" y="1220705"/>
                <a:ext cx="5752680" cy="3351295"/>
              </a:xfrm>
              <a:prstGeom prst="rect">
                <a:avLst/>
              </a:prstGeom>
              <a:blipFill rotWithShape="1">
                <a:blip r:embed="rId5"/>
                <a:stretch>
                  <a:fillRect l="-18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2891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Random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8100" y="1220705"/>
            <a:ext cx="5303157" cy="335129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Our solution selects output blocks at random….</a:t>
            </a:r>
          </a:p>
          <a:p>
            <a:pPr marL="0" indent="0">
              <a:buNone/>
            </a:pPr>
            <a:r>
              <a:rPr lang="en-US" dirty="0" smtClean="0"/>
              <a:t>     ….using an input seed 	unknown to the devices</a:t>
            </a:r>
          </a:p>
          <a:p>
            <a:r>
              <a:rPr lang="en-US" dirty="0" smtClean="0"/>
              <a:t>But could the seed be correlated with the position of “bad” blocks?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23" name="Picture 2" descr="http://sr.photos2.fotosearch.com/bthumb/CSP/CSP079/k07908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953000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3962400" y="4495800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X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895600" y="3128757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 smtClean="0"/>
              <a:t>1</a:t>
            </a:r>
            <a:endParaRPr lang="en-US" sz="3600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2922327" y="5654703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929151" y="4523371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2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942757"/>
              </p:ext>
            </p:extLst>
          </p:nvPr>
        </p:nvGraphicFramePr>
        <p:xfrm>
          <a:off x="234680" y="2887622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947173"/>
              </p:ext>
            </p:extLst>
          </p:nvPr>
        </p:nvGraphicFramePr>
        <p:xfrm>
          <a:off x="2292080" y="2875952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398890"/>
              </p:ext>
            </p:extLst>
          </p:nvPr>
        </p:nvGraphicFramePr>
        <p:xfrm>
          <a:off x="920480" y="2875949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318265"/>
              </p:ext>
            </p:extLst>
          </p:nvPr>
        </p:nvGraphicFramePr>
        <p:xfrm>
          <a:off x="1674778" y="2875954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5" name="Straight Arrow Connector 34"/>
          <p:cNvCxnSpPr/>
          <p:nvPr/>
        </p:nvCxnSpPr>
        <p:spPr>
          <a:xfrm>
            <a:off x="1917898" y="1833879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015302" y="1628980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92464" y="1563330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00" y="1219200"/>
            <a:ext cx="785446" cy="762000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243" y="2172474"/>
            <a:ext cx="654237" cy="715145"/>
          </a:xfrm>
          <a:prstGeom prst="rect">
            <a:avLst/>
          </a:prstGeom>
        </p:spPr>
      </p:pic>
      <p:cxnSp>
        <p:nvCxnSpPr>
          <p:cNvPr id="40" name="Straight Arrow Connector 39"/>
          <p:cNvCxnSpPr/>
          <p:nvPr/>
        </p:nvCxnSpPr>
        <p:spPr>
          <a:xfrm flipH="1">
            <a:off x="438259" y="1822965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43" y="2172474"/>
            <a:ext cx="654237" cy="715145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158480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187153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4" name="Right Bracket 43"/>
          <p:cNvSpPr/>
          <p:nvPr/>
        </p:nvSpPr>
        <p:spPr>
          <a:xfrm>
            <a:off x="2666999" y="3204957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Bracket 44"/>
          <p:cNvSpPr/>
          <p:nvPr/>
        </p:nvSpPr>
        <p:spPr>
          <a:xfrm>
            <a:off x="2667000" y="4343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ight Bracket 45"/>
          <p:cNvSpPr/>
          <p:nvPr/>
        </p:nvSpPr>
        <p:spPr>
          <a:xfrm>
            <a:off x="2667000" y="5486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ight Brace 46"/>
          <p:cNvSpPr/>
          <p:nvPr/>
        </p:nvSpPr>
        <p:spPr>
          <a:xfrm>
            <a:off x="3371850" y="3128757"/>
            <a:ext cx="509801" cy="3496086"/>
          </a:xfrm>
          <a:prstGeom prst="righ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6638925" y="5779543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931408" y="2172475"/>
            <a:ext cx="5212592" cy="24404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668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Random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8100" y="1220705"/>
            <a:ext cx="5303157" cy="335129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Our solution selects output blocks at random….</a:t>
            </a:r>
          </a:p>
          <a:p>
            <a:pPr marL="0" indent="0">
              <a:buNone/>
            </a:pPr>
            <a:r>
              <a:rPr lang="en-US" dirty="0" smtClean="0"/>
              <a:t>     ….using an input seed 	unknown to the devices</a:t>
            </a:r>
          </a:p>
          <a:p>
            <a:r>
              <a:rPr lang="en-US" dirty="0" smtClean="0"/>
              <a:t>But could the seed be correlated with the position of “bad” blocks?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23" name="Picture 2" descr="http://sr.photos2.fotosearch.com/bthumb/CSP/CSP079/k07908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953000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3962400" y="4495800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X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895600" y="3128757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 smtClean="0"/>
              <a:t>1</a:t>
            </a:r>
            <a:endParaRPr lang="en-US" sz="3600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2922327" y="5654703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929151" y="4523371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2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439080"/>
              </p:ext>
            </p:extLst>
          </p:nvPr>
        </p:nvGraphicFramePr>
        <p:xfrm>
          <a:off x="234680" y="2887622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904760"/>
              </p:ext>
            </p:extLst>
          </p:nvPr>
        </p:nvGraphicFramePr>
        <p:xfrm>
          <a:off x="2292080" y="2875952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207919"/>
              </p:ext>
            </p:extLst>
          </p:nvPr>
        </p:nvGraphicFramePr>
        <p:xfrm>
          <a:off x="920480" y="2875949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71825"/>
              </p:ext>
            </p:extLst>
          </p:nvPr>
        </p:nvGraphicFramePr>
        <p:xfrm>
          <a:off x="1674778" y="2875954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5" name="Straight Arrow Connector 34"/>
          <p:cNvCxnSpPr/>
          <p:nvPr/>
        </p:nvCxnSpPr>
        <p:spPr>
          <a:xfrm>
            <a:off x="1917898" y="1833879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015302" y="1628980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92464" y="1563330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00" y="1219200"/>
            <a:ext cx="785446" cy="762000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243" y="2172474"/>
            <a:ext cx="654237" cy="715145"/>
          </a:xfrm>
          <a:prstGeom prst="rect">
            <a:avLst/>
          </a:prstGeom>
        </p:spPr>
      </p:pic>
      <p:cxnSp>
        <p:nvCxnSpPr>
          <p:cNvPr id="40" name="Straight Arrow Connector 39"/>
          <p:cNvCxnSpPr/>
          <p:nvPr/>
        </p:nvCxnSpPr>
        <p:spPr>
          <a:xfrm flipH="1">
            <a:off x="438259" y="1822965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43" y="2172474"/>
            <a:ext cx="654237" cy="715145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158480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187153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4" name="Right Bracket 43"/>
          <p:cNvSpPr/>
          <p:nvPr/>
        </p:nvSpPr>
        <p:spPr>
          <a:xfrm>
            <a:off x="2666999" y="3204957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Bracket 44"/>
          <p:cNvSpPr/>
          <p:nvPr/>
        </p:nvSpPr>
        <p:spPr>
          <a:xfrm>
            <a:off x="2667000" y="4343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ight Bracket 45"/>
          <p:cNvSpPr/>
          <p:nvPr/>
        </p:nvSpPr>
        <p:spPr>
          <a:xfrm>
            <a:off x="2667000" y="5486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ight Brace 46"/>
          <p:cNvSpPr/>
          <p:nvPr/>
        </p:nvSpPr>
        <p:spPr>
          <a:xfrm>
            <a:off x="3371850" y="3128757"/>
            <a:ext cx="509801" cy="3496086"/>
          </a:xfrm>
          <a:prstGeom prst="righ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6638925" y="5779543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931408" y="3047999"/>
            <a:ext cx="5212592" cy="15649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982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Selecting Random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8100" y="1220705"/>
            <a:ext cx="5303157" cy="335129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Our solution selects output blocks at random….</a:t>
            </a:r>
          </a:p>
          <a:p>
            <a:pPr marL="0" indent="0">
              <a:buNone/>
            </a:pPr>
            <a:r>
              <a:rPr lang="en-US" dirty="0" smtClean="0"/>
              <a:t>     ….using an input seed 	unknown to the devices</a:t>
            </a:r>
          </a:p>
          <a:p>
            <a:r>
              <a:rPr lang="en-US" dirty="0" smtClean="0"/>
              <a:t>But could the seed be correlated with the position of “bad” blocks?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23" name="Picture 2" descr="http://sr.photos2.fotosearch.com/bthumb/CSP/CSP079/k07908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953000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3962400" y="4495800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X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895600" y="3128757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 smtClean="0"/>
              <a:t>1</a:t>
            </a:r>
            <a:endParaRPr lang="en-US" sz="3600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2922327" y="5654703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929151" y="4523371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2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555342"/>
              </p:ext>
            </p:extLst>
          </p:nvPr>
        </p:nvGraphicFramePr>
        <p:xfrm>
          <a:off x="234680" y="2887622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129027"/>
              </p:ext>
            </p:extLst>
          </p:nvPr>
        </p:nvGraphicFramePr>
        <p:xfrm>
          <a:off x="2292080" y="2875952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438708"/>
              </p:ext>
            </p:extLst>
          </p:nvPr>
        </p:nvGraphicFramePr>
        <p:xfrm>
          <a:off x="920480" y="2875949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113082"/>
              </p:ext>
            </p:extLst>
          </p:nvPr>
        </p:nvGraphicFramePr>
        <p:xfrm>
          <a:off x="1674778" y="2875954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5" name="Straight Arrow Connector 34"/>
          <p:cNvCxnSpPr/>
          <p:nvPr/>
        </p:nvCxnSpPr>
        <p:spPr>
          <a:xfrm>
            <a:off x="1917898" y="1833879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015302" y="1628980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92464" y="1563330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00" y="1219200"/>
            <a:ext cx="785446" cy="762000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243" y="2172474"/>
            <a:ext cx="654237" cy="715145"/>
          </a:xfrm>
          <a:prstGeom prst="rect">
            <a:avLst/>
          </a:prstGeom>
        </p:spPr>
      </p:pic>
      <p:cxnSp>
        <p:nvCxnSpPr>
          <p:cNvPr id="40" name="Straight Arrow Connector 39"/>
          <p:cNvCxnSpPr/>
          <p:nvPr/>
        </p:nvCxnSpPr>
        <p:spPr>
          <a:xfrm flipH="1">
            <a:off x="438259" y="1822965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43" y="2172474"/>
            <a:ext cx="654237" cy="715145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158480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187153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4" name="Right Bracket 43"/>
          <p:cNvSpPr/>
          <p:nvPr/>
        </p:nvSpPr>
        <p:spPr>
          <a:xfrm>
            <a:off x="2666999" y="3204957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Bracket 44"/>
          <p:cNvSpPr/>
          <p:nvPr/>
        </p:nvSpPr>
        <p:spPr>
          <a:xfrm>
            <a:off x="2667000" y="4343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ight Bracket 45"/>
          <p:cNvSpPr/>
          <p:nvPr/>
        </p:nvSpPr>
        <p:spPr>
          <a:xfrm>
            <a:off x="2667000" y="5486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ight Brace 46"/>
          <p:cNvSpPr/>
          <p:nvPr/>
        </p:nvSpPr>
        <p:spPr>
          <a:xfrm>
            <a:off x="3371850" y="3128757"/>
            <a:ext cx="509801" cy="3496086"/>
          </a:xfrm>
          <a:prstGeom prst="righ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6638925" y="5779543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423362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904" y="304800"/>
            <a:ext cx="8229600" cy="1143000"/>
          </a:xfrm>
        </p:spPr>
        <p:txBody>
          <a:bodyPr/>
          <a:lstStyle/>
          <a:p>
            <a:r>
              <a:rPr lang="en-US" dirty="0"/>
              <a:t>Selecting Random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8100" y="1220705"/>
            <a:ext cx="5303157" cy="342749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Such adversarial correlations can be ruled out using a purification and simulation argument.</a:t>
            </a:r>
          </a:p>
          <a:p>
            <a:r>
              <a:rPr lang="en-US" dirty="0" smtClean="0"/>
              <a:t>This implies full input security for this composition of VV and RUV.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23" name="Picture 2" descr="http://sr.photos2.fotosearch.com/bthumb/CSP/CSP079/k07908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953000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TextBox 47"/>
          <p:cNvSpPr txBox="1"/>
          <p:nvPr/>
        </p:nvSpPr>
        <p:spPr>
          <a:xfrm>
            <a:off x="3962400" y="4495800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X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895600" y="3128757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 smtClean="0"/>
              <a:t>1</a:t>
            </a:r>
            <a:endParaRPr lang="en-US" sz="3600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2922327" y="5654703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929151" y="4523371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2</a:t>
            </a:r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046574"/>
              </p:ext>
            </p:extLst>
          </p:nvPr>
        </p:nvGraphicFramePr>
        <p:xfrm>
          <a:off x="234680" y="2887622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901990"/>
              </p:ext>
            </p:extLst>
          </p:nvPr>
        </p:nvGraphicFramePr>
        <p:xfrm>
          <a:off x="2292080" y="2875952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388600"/>
              </p:ext>
            </p:extLst>
          </p:nvPr>
        </p:nvGraphicFramePr>
        <p:xfrm>
          <a:off x="920480" y="2875949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5" name="Table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213726"/>
              </p:ext>
            </p:extLst>
          </p:nvPr>
        </p:nvGraphicFramePr>
        <p:xfrm>
          <a:off x="1674778" y="2875954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6" name="Straight Arrow Connector 55"/>
          <p:cNvCxnSpPr/>
          <p:nvPr/>
        </p:nvCxnSpPr>
        <p:spPr>
          <a:xfrm>
            <a:off x="1917898" y="1833879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015302" y="1628980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92464" y="1563330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00" y="1219200"/>
            <a:ext cx="785446" cy="762000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243" y="2172474"/>
            <a:ext cx="654237" cy="715145"/>
          </a:xfrm>
          <a:prstGeom prst="rect">
            <a:avLst/>
          </a:prstGeom>
        </p:spPr>
      </p:pic>
      <p:cxnSp>
        <p:nvCxnSpPr>
          <p:cNvPr id="61" name="Straight Arrow Connector 60"/>
          <p:cNvCxnSpPr/>
          <p:nvPr/>
        </p:nvCxnSpPr>
        <p:spPr>
          <a:xfrm flipH="1">
            <a:off x="438259" y="1822965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43" y="2172474"/>
            <a:ext cx="654237" cy="715145"/>
          </a:xfrm>
          <a:prstGeom prst="rect">
            <a:avLst/>
          </a:prstGeom>
        </p:spPr>
      </p:pic>
      <p:sp>
        <p:nvSpPr>
          <p:cNvPr id="63" name="TextBox 62"/>
          <p:cNvSpPr txBox="1"/>
          <p:nvPr/>
        </p:nvSpPr>
        <p:spPr>
          <a:xfrm>
            <a:off x="158480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187153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5" name="Right Bracket 64"/>
          <p:cNvSpPr/>
          <p:nvPr/>
        </p:nvSpPr>
        <p:spPr>
          <a:xfrm>
            <a:off x="2666999" y="3204957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ight Bracket 65"/>
          <p:cNvSpPr/>
          <p:nvPr/>
        </p:nvSpPr>
        <p:spPr>
          <a:xfrm>
            <a:off x="2667000" y="4343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ight Bracket 66"/>
          <p:cNvSpPr/>
          <p:nvPr/>
        </p:nvSpPr>
        <p:spPr>
          <a:xfrm>
            <a:off x="2667000" y="5486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ight Brace 67"/>
          <p:cNvSpPr/>
          <p:nvPr/>
        </p:nvSpPr>
        <p:spPr>
          <a:xfrm>
            <a:off x="3371850" y="3128757"/>
            <a:ext cx="509801" cy="3496086"/>
          </a:xfrm>
          <a:prstGeom prst="righ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6638925" y="5779543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833315" y="3030079"/>
            <a:ext cx="5212592" cy="15649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277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904" y="304800"/>
            <a:ext cx="8229600" cy="1143000"/>
          </a:xfrm>
        </p:spPr>
        <p:txBody>
          <a:bodyPr/>
          <a:lstStyle/>
          <a:p>
            <a:r>
              <a:rPr lang="en-US" dirty="0"/>
              <a:t>Selecting Random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8100" y="1220705"/>
            <a:ext cx="5303157" cy="342749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Such adversarial correlations can be ruled out using a purification and simulation argument.</a:t>
            </a:r>
          </a:p>
          <a:p>
            <a:r>
              <a:rPr lang="en-US" dirty="0" smtClean="0"/>
              <a:t>This implies full input security for this composition of VV and RUV.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23" name="Picture 2" descr="http://sr.photos2.fotosearch.com/bthumb/CSP/CSP079/k07908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953000"/>
            <a:ext cx="16192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TextBox 47"/>
          <p:cNvSpPr txBox="1"/>
          <p:nvPr/>
        </p:nvSpPr>
        <p:spPr>
          <a:xfrm>
            <a:off x="3962400" y="4495800"/>
            <a:ext cx="53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X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895600" y="3128757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 smtClean="0"/>
              <a:t>1</a:t>
            </a:r>
            <a:endParaRPr lang="en-US" sz="3600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2922327" y="5654703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929151" y="4523371"/>
            <a:ext cx="952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</a:t>
            </a:r>
            <a:r>
              <a:rPr lang="en-US" sz="3600" baseline="-25000" dirty="0"/>
              <a:t>2</a:t>
            </a:r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607590"/>
              </p:ext>
            </p:extLst>
          </p:nvPr>
        </p:nvGraphicFramePr>
        <p:xfrm>
          <a:off x="234680" y="2887622"/>
          <a:ext cx="315197" cy="32964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5197"/>
              </a:tblGrid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275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026761"/>
              </p:ext>
            </p:extLst>
          </p:nvPr>
        </p:nvGraphicFramePr>
        <p:xfrm>
          <a:off x="2292080" y="2875952"/>
          <a:ext cx="328754" cy="3301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754"/>
              </a:tblGrid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80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487674"/>
              </p:ext>
            </p:extLst>
          </p:nvPr>
        </p:nvGraphicFramePr>
        <p:xfrm>
          <a:off x="920480" y="2875949"/>
          <a:ext cx="312779" cy="3308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779"/>
              </a:tblGrid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757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5" name="Table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962910"/>
              </p:ext>
            </p:extLst>
          </p:nvPr>
        </p:nvGraphicFramePr>
        <p:xfrm>
          <a:off x="1674778" y="2875954"/>
          <a:ext cx="312502" cy="32942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2502"/>
              </a:tblGrid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660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6" name="Straight Arrow Connector 55"/>
          <p:cNvCxnSpPr/>
          <p:nvPr/>
        </p:nvCxnSpPr>
        <p:spPr>
          <a:xfrm>
            <a:off x="1917898" y="1833879"/>
            <a:ext cx="469822" cy="2821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015302" y="1628980"/>
            <a:ext cx="70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 = 0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92464" y="1563330"/>
            <a:ext cx="69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= 1</a:t>
            </a:r>
            <a:endParaRPr lang="en-US" dirty="0"/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900" y="1219200"/>
            <a:ext cx="785446" cy="762000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243" y="2172474"/>
            <a:ext cx="654237" cy="715145"/>
          </a:xfrm>
          <a:prstGeom prst="rect">
            <a:avLst/>
          </a:prstGeom>
        </p:spPr>
      </p:pic>
      <p:cxnSp>
        <p:nvCxnSpPr>
          <p:cNvPr id="61" name="Straight Arrow Connector 60"/>
          <p:cNvCxnSpPr/>
          <p:nvPr/>
        </p:nvCxnSpPr>
        <p:spPr>
          <a:xfrm flipH="1">
            <a:off x="438259" y="1822965"/>
            <a:ext cx="601505" cy="2366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43" y="2172474"/>
            <a:ext cx="654237" cy="715145"/>
          </a:xfrm>
          <a:prstGeom prst="rect">
            <a:avLst/>
          </a:prstGeom>
        </p:spPr>
      </p:pic>
      <p:sp>
        <p:nvSpPr>
          <p:cNvPr id="63" name="TextBox 62"/>
          <p:cNvSpPr txBox="1"/>
          <p:nvPr/>
        </p:nvSpPr>
        <p:spPr>
          <a:xfrm>
            <a:off x="158480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187153" y="2278019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5" name="Right Bracket 64"/>
          <p:cNvSpPr/>
          <p:nvPr/>
        </p:nvSpPr>
        <p:spPr>
          <a:xfrm>
            <a:off x="2666999" y="3204957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ight Bracket 65"/>
          <p:cNvSpPr/>
          <p:nvPr/>
        </p:nvSpPr>
        <p:spPr>
          <a:xfrm>
            <a:off x="2667000" y="4343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ight Bracket 66"/>
          <p:cNvSpPr/>
          <p:nvPr/>
        </p:nvSpPr>
        <p:spPr>
          <a:xfrm>
            <a:off x="2667000" y="5486400"/>
            <a:ext cx="262151" cy="1138443"/>
          </a:xfrm>
          <a:prstGeom prst="rightBracke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ight Brace 67"/>
          <p:cNvSpPr/>
          <p:nvPr/>
        </p:nvSpPr>
        <p:spPr>
          <a:xfrm>
            <a:off x="3371850" y="3128757"/>
            <a:ext cx="509801" cy="3496086"/>
          </a:xfrm>
          <a:prstGeom prst="righ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6638925" y="5779543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455286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392" y="2775636"/>
            <a:ext cx="458018" cy="50065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110" y="2775636"/>
            <a:ext cx="458018" cy="500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543" y="228600"/>
            <a:ext cx="8229600" cy="1143000"/>
          </a:xfrm>
        </p:spPr>
        <p:txBody>
          <a:bodyPr/>
          <a:lstStyle/>
          <a:p>
            <a:r>
              <a:rPr lang="en-US" dirty="0" smtClean="0"/>
              <a:t>Our Protocol</a:t>
            </a:r>
            <a:endParaRPr lang="en-US" dirty="0"/>
          </a:p>
        </p:txBody>
      </p:sp>
      <p:sp>
        <p:nvSpPr>
          <p:cNvPr id="12" name="Flowchart: Process 11"/>
          <p:cNvSpPr/>
          <p:nvPr/>
        </p:nvSpPr>
        <p:spPr>
          <a:xfrm>
            <a:off x="1620899" y="3173867"/>
            <a:ext cx="2421928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961709" y="1218807"/>
            <a:ext cx="648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VV</a:t>
            </a:r>
            <a:endParaRPr lang="en-US" sz="3200" dirty="0"/>
          </a:p>
        </p:txBody>
      </p:sp>
      <p:sp>
        <p:nvSpPr>
          <p:cNvPr id="28" name="Rounded Rectangle 27"/>
          <p:cNvSpPr/>
          <p:nvPr/>
        </p:nvSpPr>
        <p:spPr>
          <a:xfrm>
            <a:off x="1297651" y="2525772"/>
            <a:ext cx="1976973" cy="953847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564110" y="2360086"/>
            <a:ext cx="160038" cy="3448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950" y="1821793"/>
            <a:ext cx="549874" cy="533460"/>
          </a:xfrm>
          <a:prstGeom prst="rect">
            <a:avLst/>
          </a:prstGeom>
        </p:spPr>
      </p:pic>
      <p:cxnSp>
        <p:nvCxnSpPr>
          <p:cNvPr id="32" name="Straight Arrow Connector 31"/>
          <p:cNvCxnSpPr/>
          <p:nvPr/>
        </p:nvCxnSpPr>
        <p:spPr>
          <a:xfrm flipH="1">
            <a:off x="1831402" y="2284792"/>
            <a:ext cx="229008" cy="4201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Down Arrow 34"/>
          <p:cNvSpPr/>
          <p:nvPr/>
        </p:nvSpPr>
        <p:spPr>
          <a:xfrm>
            <a:off x="2747383" y="3517868"/>
            <a:ext cx="168961" cy="1592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564110" y="2838926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598224" y="2819816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395" y="5346910"/>
            <a:ext cx="458018" cy="500658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113" y="5346910"/>
            <a:ext cx="458018" cy="500658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1833027" y="3915947"/>
            <a:ext cx="954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RUV</a:t>
            </a:r>
            <a:endParaRPr lang="en-US" sz="3200" dirty="0"/>
          </a:p>
        </p:txBody>
      </p:sp>
      <p:sp>
        <p:nvSpPr>
          <p:cNvPr id="57" name="Rounded Rectangle 56"/>
          <p:cNvSpPr/>
          <p:nvPr/>
        </p:nvSpPr>
        <p:spPr>
          <a:xfrm>
            <a:off x="1227654" y="5097046"/>
            <a:ext cx="1976973" cy="953847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2494113" y="4931360"/>
            <a:ext cx="160038" cy="3448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5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953" y="4393067"/>
            <a:ext cx="549874" cy="533460"/>
          </a:xfrm>
          <a:prstGeom prst="rect">
            <a:avLst/>
          </a:prstGeom>
        </p:spPr>
      </p:pic>
      <p:cxnSp>
        <p:nvCxnSpPr>
          <p:cNvPr id="60" name="Straight Arrow Connector 59"/>
          <p:cNvCxnSpPr/>
          <p:nvPr/>
        </p:nvCxnSpPr>
        <p:spPr>
          <a:xfrm flipH="1">
            <a:off x="1761405" y="4856066"/>
            <a:ext cx="229008" cy="4201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Down Arrow 60"/>
          <p:cNvSpPr/>
          <p:nvPr/>
        </p:nvSpPr>
        <p:spPr>
          <a:xfrm>
            <a:off x="2677386" y="6089142"/>
            <a:ext cx="168961" cy="1592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2494113" y="5410200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528227" y="5391090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763380" y="4485006"/>
            <a:ext cx="918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pic>
        <p:nvPicPr>
          <p:cNvPr id="101" name="Picture 10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2965" y="2749103"/>
            <a:ext cx="458018" cy="500658"/>
          </a:xfrm>
          <a:prstGeom prst="rect">
            <a:avLst/>
          </a:prstGeom>
        </p:spPr>
      </p:pic>
      <p:pic>
        <p:nvPicPr>
          <p:cNvPr id="102" name="Picture 10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4683" y="2749103"/>
            <a:ext cx="458018" cy="500658"/>
          </a:xfrm>
          <a:prstGeom prst="rect">
            <a:avLst/>
          </a:prstGeom>
        </p:spPr>
      </p:pic>
      <p:sp>
        <p:nvSpPr>
          <p:cNvPr id="103" name="Flowchart: Process 102"/>
          <p:cNvSpPr/>
          <p:nvPr/>
        </p:nvSpPr>
        <p:spPr>
          <a:xfrm>
            <a:off x="5731472" y="3147334"/>
            <a:ext cx="2421928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6072282" y="1192274"/>
            <a:ext cx="648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VV</a:t>
            </a:r>
            <a:endParaRPr lang="en-US" sz="3200" dirty="0"/>
          </a:p>
        </p:txBody>
      </p:sp>
      <p:sp>
        <p:nvSpPr>
          <p:cNvPr id="106" name="Rounded Rectangle 105"/>
          <p:cNvSpPr/>
          <p:nvPr/>
        </p:nvSpPr>
        <p:spPr>
          <a:xfrm>
            <a:off x="5408224" y="2499239"/>
            <a:ext cx="1976973" cy="953847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7" name="Straight Arrow Connector 106"/>
          <p:cNvCxnSpPr/>
          <p:nvPr/>
        </p:nvCxnSpPr>
        <p:spPr>
          <a:xfrm>
            <a:off x="6674683" y="2333553"/>
            <a:ext cx="160038" cy="3448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8" name="Picture 10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9523" y="1795260"/>
            <a:ext cx="549874" cy="533460"/>
          </a:xfrm>
          <a:prstGeom prst="rect">
            <a:avLst/>
          </a:prstGeom>
        </p:spPr>
      </p:pic>
      <p:cxnSp>
        <p:nvCxnSpPr>
          <p:cNvPr id="109" name="Straight Arrow Connector 108"/>
          <p:cNvCxnSpPr/>
          <p:nvPr/>
        </p:nvCxnSpPr>
        <p:spPr>
          <a:xfrm flipH="1">
            <a:off x="5941975" y="2258259"/>
            <a:ext cx="229008" cy="4201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Down Arrow 109"/>
          <p:cNvSpPr/>
          <p:nvPr/>
        </p:nvSpPr>
        <p:spPr>
          <a:xfrm>
            <a:off x="6857956" y="3491335"/>
            <a:ext cx="168961" cy="1592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6674683" y="2812393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5708797" y="2793283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pic>
        <p:nvPicPr>
          <p:cNvPr id="113" name="Picture 1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2968" y="5320377"/>
            <a:ext cx="458018" cy="500658"/>
          </a:xfrm>
          <a:prstGeom prst="rect">
            <a:avLst/>
          </a:prstGeom>
        </p:spPr>
      </p:pic>
      <p:pic>
        <p:nvPicPr>
          <p:cNvPr id="114" name="Picture 1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686" y="5320377"/>
            <a:ext cx="458018" cy="500658"/>
          </a:xfrm>
          <a:prstGeom prst="rect">
            <a:avLst/>
          </a:prstGeom>
        </p:spPr>
      </p:pic>
      <p:sp>
        <p:nvSpPr>
          <p:cNvPr id="115" name="TextBox 114"/>
          <p:cNvSpPr txBox="1"/>
          <p:nvPr/>
        </p:nvSpPr>
        <p:spPr>
          <a:xfrm>
            <a:off x="5943600" y="3889414"/>
            <a:ext cx="954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RUV</a:t>
            </a:r>
            <a:endParaRPr lang="en-US" sz="3200" dirty="0"/>
          </a:p>
        </p:txBody>
      </p:sp>
      <p:sp>
        <p:nvSpPr>
          <p:cNvPr id="116" name="Rounded Rectangle 115"/>
          <p:cNvSpPr/>
          <p:nvPr/>
        </p:nvSpPr>
        <p:spPr>
          <a:xfrm>
            <a:off x="5338227" y="5070513"/>
            <a:ext cx="1976973" cy="953847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7" name="Straight Arrow Connector 116"/>
          <p:cNvCxnSpPr/>
          <p:nvPr/>
        </p:nvCxnSpPr>
        <p:spPr>
          <a:xfrm>
            <a:off x="6604686" y="4904827"/>
            <a:ext cx="160038" cy="3448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8" name="Picture 1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9526" y="4366534"/>
            <a:ext cx="549874" cy="533460"/>
          </a:xfrm>
          <a:prstGeom prst="rect">
            <a:avLst/>
          </a:prstGeom>
        </p:spPr>
      </p:pic>
      <p:cxnSp>
        <p:nvCxnSpPr>
          <p:cNvPr id="119" name="Straight Arrow Connector 118"/>
          <p:cNvCxnSpPr/>
          <p:nvPr/>
        </p:nvCxnSpPr>
        <p:spPr>
          <a:xfrm flipH="1">
            <a:off x="5871978" y="4829533"/>
            <a:ext cx="229008" cy="4201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Down Arrow 119"/>
          <p:cNvSpPr/>
          <p:nvPr/>
        </p:nvSpPr>
        <p:spPr>
          <a:xfrm>
            <a:off x="6787959" y="6062609"/>
            <a:ext cx="168961" cy="1592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/>
          <p:cNvSpPr txBox="1"/>
          <p:nvPr/>
        </p:nvSpPr>
        <p:spPr>
          <a:xfrm>
            <a:off x="6604686" y="5383667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638800" y="5364557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5873953" y="4458473"/>
            <a:ext cx="918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5986482" y="1945821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</a:t>
            </a:r>
            <a:endParaRPr lang="en-US" dirty="0"/>
          </a:p>
        </p:txBody>
      </p:sp>
      <p:sp>
        <p:nvSpPr>
          <p:cNvPr id="128" name="TextBox 127"/>
          <p:cNvSpPr txBox="1"/>
          <p:nvPr/>
        </p:nvSpPr>
        <p:spPr>
          <a:xfrm>
            <a:off x="1433624" y="1903857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</a:t>
            </a:r>
            <a:endParaRPr lang="en-US" dirty="0"/>
          </a:p>
        </p:txBody>
      </p:sp>
      <p:graphicFrame>
        <p:nvGraphicFramePr>
          <p:cNvPr id="132" name="Table 1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226372"/>
              </p:ext>
            </p:extLst>
          </p:nvPr>
        </p:nvGraphicFramePr>
        <p:xfrm>
          <a:off x="304833" y="1631293"/>
          <a:ext cx="1526568" cy="3810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526568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S = Input Seed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8937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392" y="2775636"/>
            <a:ext cx="458018" cy="50065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110" y="2775636"/>
            <a:ext cx="458018" cy="500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543" y="228600"/>
            <a:ext cx="8229600" cy="1143000"/>
          </a:xfrm>
        </p:spPr>
        <p:txBody>
          <a:bodyPr/>
          <a:lstStyle/>
          <a:p>
            <a:r>
              <a:rPr lang="en-US" dirty="0" smtClean="0"/>
              <a:t>Our Protocol</a:t>
            </a:r>
            <a:endParaRPr lang="en-US" dirty="0"/>
          </a:p>
        </p:txBody>
      </p:sp>
      <p:sp>
        <p:nvSpPr>
          <p:cNvPr id="12" name="Flowchart: Process 11"/>
          <p:cNvSpPr/>
          <p:nvPr/>
        </p:nvSpPr>
        <p:spPr>
          <a:xfrm>
            <a:off x="1620899" y="3173867"/>
            <a:ext cx="2421928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  <p:cxnSp>
        <p:nvCxnSpPr>
          <p:cNvPr id="13" name="Curved Connector 12"/>
          <p:cNvCxnSpPr>
            <a:stCxn id="12" idx="2"/>
            <a:endCxn id="73" idx="1"/>
          </p:cNvCxnSpPr>
          <p:nvPr/>
        </p:nvCxnSpPr>
        <p:spPr>
          <a:xfrm rot="5400000">
            <a:off x="1816420" y="3654228"/>
            <a:ext cx="962405" cy="1068483"/>
          </a:xfrm>
          <a:prstGeom prst="curvedConnector4">
            <a:avLst>
              <a:gd name="adj1" fmla="val 19942"/>
              <a:gd name="adj2" fmla="val 121395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961709" y="1218807"/>
            <a:ext cx="648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VV</a:t>
            </a:r>
            <a:endParaRPr lang="en-US" sz="3200" dirty="0"/>
          </a:p>
        </p:txBody>
      </p:sp>
      <p:sp>
        <p:nvSpPr>
          <p:cNvPr id="28" name="Rounded Rectangle 27"/>
          <p:cNvSpPr/>
          <p:nvPr/>
        </p:nvSpPr>
        <p:spPr>
          <a:xfrm>
            <a:off x="1297651" y="2525772"/>
            <a:ext cx="1976973" cy="953847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564110" y="2360086"/>
            <a:ext cx="160038" cy="3448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950" y="1821793"/>
            <a:ext cx="549874" cy="533460"/>
          </a:xfrm>
          <a:prstGeom prst="rect">
            <a:avLst/>
          </a:prstGeom>
        </p:spPr>
      </p:pic>
      <p:cxnSp>
        <p:nvCxnSpPr>
          <p:cNvPr id="32" name="Straight Arrow Connector 31"/>
          <p:cNvCxnSpPr/>
          <p:nvPr/>
        </p:nvCxnSpPr>
        <p:spPr>
          <a:xfrm flipH="1">
            <a:off x="1831402" y="2284792"/>
            <a:ext cx="229008" cy="4201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Down Arrow 34"/>
          <p:cNvSpPr/>
          <p:nvPr/>
        </p:nvSpPr>
        <p:spPr>
          <a:xfrm>
            <a:off x="2747383" y="3517868"/>
            <a:ext cx="168961" cy="1592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564110" y="2838926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598224" y="2819816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395" y="5346910"/>
            <a:ext cx="458018" cy="500658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113" y="5346910"/>
            <a:ext cx="458018" cy="500658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1833027" y="3915947"/>
            <a:ext cx="954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RUV</a:t>
            </a:r>
            <a:endParaRPr lang="en-US" sz="3200" dirty="0"/>
          </a:p>
        </p:txBody>
      </p:sp>
      <p:sp>
        <p:nvSpPr>
          <p:cNvPr id="57" name="Rounded Rectangle 56"/>
          <p:cNvSpPr/>
          <p:nvPr/>
        </p:nvSpPr>
        <p:spPr>
          <a:xfrm>
            <a:off x="1227654" y="5097046"/>
            <a:ext cx="1976973" cy="953847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2494113" y="4931360"/>
            <a:ext cx="160038" cy="3448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5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953" y="4393067"/>
            <a:ext cx="549874" cy="533460"/>
          </a:xfrm>
          <a:prstGeom prst="rect">
            <a:avLst/>
          </a:prstGeom>
        </p:spPr>
      </p:pic>
      <p:cxnSp>
        <p:nvCxnSpPr>
          <p:cNvPr id="60" name="Straight Arrow Connector 59"/>
          <p:cNvCxnSpPr/>
          <p:nvPr/>
        </p:nvCxnSpPr>
        <p:spPr>
          <a:xfrm flipH="1">
            <a:off x="1761405" y="4856066"/>
            <a:ext cx="229008" cy="4201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Down Arrow 60"/>
          <p:cNvSpPr/>
          <p:nvPr/>
        </p:nvSpPr>
        <p:spPr>
          <a:xfrm>
            <a:off x="2677386" y="6089142"/>
            <a:ext cx="168961" cy="1592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2494113" y="5410200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528227" y="5391090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763380" y="4485006"/>
            <a:ext cx="918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pic>
        <p:nvPicPr>
          <p:cNvPr id="101" name="Picture 10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2965" y="2749103"/>
            <a:ext cx="458018" cy="500658"/>
          </a:xfrm>
          <a:prstGeom prst="rect">
            <a:avLst/>
          </a:prstGeom>
        </p:spPr>
      </p:pic>
      <p:pic>
        <p:nvPicPr>
          <p:cNvPr id="102" name="Picture 10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4683" y="2749103"/>
            <a:ext cx="458018" cy="500658"/>
          </a:xfrm>
          <a:prstGeom prst="rect">
            <a:avLst/>
          </a:prstGeom>
        </p:spPr>
      </p:pic>
      <p:sp>
        <p:nvSpPr>
          <p:cNvPr id="103" name="Flowchart: Process 102"/>
          <p:cNvSpPr/>
          <p:nvPr/>
        </p:nvSpPr>
        <p:spPr>
          <a:xfrm>
            <a:off x="5731472" y="3147334"/>
            <a:ext cx="2421928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6072282" y="1192274"/>
            <a:ext cx="648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VV</a:t>
            </a:r>
            <a:endParaRPr lang="en-US" sz="3200" dirty="0"/>
          </a:p>
        </p:txBody>
      </p:sp>
      <p:sp>
        <p:nvSpPr>
          <p:cNvPr id="106" name="Rounded Rectangle 105"/>
          <p:cNvSpPr/>
          <p:nvPr/>
        </p:nvSpPr>
        <p:spPr>
          <a:xfrm>
            <a:off x="5408224" y="2499239"/>
            <a:ext cx="1976973" cy="953847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7" name="Straight Arrow Connector 106"/>
          <p:cNvCxnSpPr/>
          <p:nvPr/>
        </p:nvCxnSpPr>
        <p:spPr>
          <a:xfrm>
            <a:off x="6674683" y="2333553"/>
            <a:ext cx="160038" cy="3448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8" name="Picture 10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9523" y="1795260"/>
            <a:ext cx="549874" cy="533460"/>
          </a:xfrm>
          <a:prstGeom prst="rect">
            <a:avLst/>
          </a:prstGeom>
        </p:spPr>
      </p:pic>
      <p:cxnSp>
        <p:nvCxnSpPr>
          <p:cNvPr id="109" name="Straight Arrow Connector 108"/>
          <p:cNvCxnSpPr/>
          <p:nvPr/>
        </p:nvCxnSpPr>
        <p:spPr>
          <a:xfrm flipH="1">
            <a:off x="5941975" y="2258259"/>
            <a:ext cx="229008" cy="4201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Down Arrow 109"/>
          <p:cNvSpPr/>
          <p:nvPr/>
        </p:nvSpPr>
        <p:spPr>
          <a:xfrm>
            <a:off x="6857956" y="3491335"/>
            <a:ext cx="168961" cy="1592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6674683" y="2812393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5708797" y="2793283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pic>
        <p:nvPicPr>
          <p:cNvPr id="113" name="Picture 1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2968" y="5320377"/>
            <a:ext cx="458018" cy="500658"/>
          </a:xfrm>
          <a:prstGeom prst="rect">
            <a:avLst/>
          </a:prstGeom>
        </p:spPr>
      </p:pic>
      <p:pic>
        <p:nvPicPr>
          <p:cNvPr id="114" name="Picture 1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686" y="5320377"/>
            <a:ext cx="458018" cy="500658"/>
          </a:xfrm>
          <a:prstGeom prst="rect">
            <a:avLst/>
          </a:prstGeom>
        </p:spPr>
      </p:pic>
      <p:sp>
        <p:nvSpPr>
          <p:cNvPr id="115" name="TextBox 114"/>
          <p:cNvSpPr txBox="1"/>
          <p:nvPr/>
        </p:nvSpPr>
        <p:spPr>
          <a:xfrm>
            <a:off x="5943600" y="3889414"/>
            <a:ext cx="954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RUV</a:t>
            </a:r>
            <a:endParaRPr lang="en-US" sz="3200" dirty="0"/>
          </a:p>
        </p:txBody>
      </p:sp>
      <p:sp>
        <p:nvSpPr>
          <p:cNvPr id="116" name="Rounded Rectangle 115"/>
          <p:cNvSpPr/>
          <p:nvPr/>
        </p:nvSpPr>
        <p:spPr>
          <a:xfrm>
            <a:off x="5338227" y="5070513"/>
            <a:ext cx="1976973" cy="953847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7" name="Straight Arrow Connector 116"/>
          <p:cNvCxnSpPr/>
          <p:nvPr/>
        </p:nvCxnSpPr>
        <p:spPr>
          <a:xfrm>
            <a:off x="6604686" y="4904827"/>
            <a:ext cx="160038" cy="3448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8" name="Picture 1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9526" y="4366534"/>
            <a:ext cx="549874" cy="533460"/>
          </a:xfrm>
          <a:prstGeom prst="rect">
            <a:avLst/>
          </a:prstGeom>
        </p:spPr>
      </p:pic>
      <p:cxnSp>
        <p:nvCxnSpPr>
          <p:cNvPr id="119" name="Straight Arrow Connector 118"/>
          <p:cNvCxnSpPr/>
          <p:nvPr/>
        </p:nvCxnSpPr>
        <p:spPr>
          <a:xfrm flipH="1">
            <a:off x="5871978" y="4829533"/>
            <a:ext cx="229008" cy="4201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Down Arrow 119"/>
          <p:cNvSpPr/>
          <p:nvPr/>
        </p:nvSpPr>
        <p:spPr>
          <a:xfrm>
            <a:off x="6787959" y="6062609"/>
            <a:ext cx="168961" cy="1592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/>
          <p:cNvSpPr txBox="1"/>
          <p:nvPr/>
        </p:nvSpPr>
        <p:spPr>
          <a:xfrm>
            <a:off x="6604686" y="5383667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638800" y="5364557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5873953" y="4458473"/>
            <a:ext cx="918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5986482" y="1945821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</a:t>
            </a:r>
            <a:endParaRPr lang="en-US" dirty="0"/>
          </a:p>
        </p:txBody>
      </p:sp>
      <p:sp>
        <p:nvSpPr>
          <p:cNvPr id="128" name="TextBox 127"/>
          <p:cNvSpPr txBox="1"/>
          <p:nvPr/>
        </p:nvSpPr>
        <p:spPr>
          <a:xfrm>
            <a:off x="1433624" y="1903857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</a:t>
            </a:r>
            <a:endParaRPr lang="en-US" dirty="0"/>
          </a:p>
        </p:txBody>
      </p:sp>
      <p:graphicFrame>
        <p:nvGraphicFramePr>
          <p:cNvPr id="132" name="Table 1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592168"/>
              </p:ext>
            </p:extLst>
          </p:nvPr>
        </p:nvGraphicFramePr>
        <p:xfrm>
          <a:off x="304833" y="1631293"/>
          <a:ext cx="1526568" cy="3810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526568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S = Input Seed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5147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392" y="2775636"/>
            <a:ext cx="458018" cy="50065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110" y="2775636"/>
            <a:ext cx="458018" cy="500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543" y="228600"/>
            <a:ext cx="8229600" cy="1143000"/>
          </a:xfrm>
        </p:spPr>
        <p:txBody>
          <a:bodyPr/>
          <a:lstStyle/>
          <a:p>
            <a:r>
              <a:rPr lang="en-US" dirty="0" smtClean="0"/>
              <a:t>Our Protocol</a:t>
            </a:r>
            <a:endParaRPr lang="en-US" dirty="0"/>
          </a:p>
        </p:txBody>
      </p:sp>
      <p:sp>
        <p:nvSpPr>
          <p:cNvPr id="12" name="Flowchart: Process 11"/>
          <p:cNvSpPr/>
          <p:nvPr/>
        </p:nvSpPr>
        <p:spPr>
          <a:xfrm>
            <a:off x="1620899" y="3173867"/>
            <a:ext cx="2421928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  <p:cxnSp>
        <p:nvCxnSpPr>
          <p:cNvPr id="13" name="Curved Connector 12"/>
          <p:cNvCxnSpPr>
            <a:stCxn id="12" idx="2"/>
            <a:endCxn id="73" idx="1"/>
          </p:cNvCxnSpPr>
          <p:nvPr/>
        </p:nvCxnSpPr>
        <p:spPr>
          <a:xfrm rot="5400000">
            <a:off x="1816420" y="3654228"/>
            <a:ext cx="962405" cy="1068483"/>
          </a:xfrm>
          <a:prstGeom prst="curvedConnector4">
            <a:avLst>
              <a:gd name="adj1" fmla="val 19942"/>
              <a:gd name="adj2" fmla="val 121395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961709" y="1218807"/>
            <a:ext cx="648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VV</a:t>
            </a:r>
            <a:endParaRPr lang="en-US" sz="3200" dirty="0"/>
          </a:p>
        </p:txBody>
      </p:sp>
      <p:sp>
        <p:nvSpPr>
          <p:cNvPr id="28" name="Rounded Rectangle 27"/>
          <p:cNvSpPr/>
          <p:nvPr/>
        </p:nvSpPr>
        <p:spPr>
          <a:xfrm>
            <a:off x="1297651" y="2525772"/>
            <a:ext cx="1976973" cy="953847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564110" y="2360086"/>
            <a:ext cx="160038" cy="3448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950" y="1821793"/>
            <a:ext cx="549874" cy="533460"/>
          </a:xfrm>
          <a:prstGeom prst="rect">
            <a:avLst/>
          </a:prstGeom>
        </p:spPr>
      </p:pic>
      <p:cxnSp>
        <p:nvCxnSpPr>
          <p:cNvPr id="32" name="Straight Arrow Connector 31"/>
          <p:cNvCxnSpPr/>
          <p:nvPr/>
        </p:nvCxnSpPr>
        <p:spPr>
          <a:xfrm flipH="1">
            <a:off x="1831402" y="2284792"/>
            <a:ext cx="229008" cy="4201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Down Arrow 34"/>
          <p:cNvSpPr/>
          <p:nvPr/>
        </p:nvSpPr>
        <p:spPr>
          <a:xfrm>
            <a:off x="2747383" y="3517868"/>
            <a:ext cx="168961" cy="1592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564110" y="2838926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598224" y="2819816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395" y="5346910"/>
            <a:ext cx="458018" cy="500658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113" y="5346910"/>
            <a:ext cx="458018" cy="500658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1833027" y="3915947"/>
            <a:ext cx="954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RUV</a:t>
            </a:r>
            <a:endParaRPr lang="en-US" sz="3200" dirty="0"/>
          </a:p>
        </p:txBody>
      </p:sp>
      <p:sp>
        <p:nvSpPr>
          <p:cNvPr id="57" name="Rounded Rectangle 56"/>
          <p:cNvSpPr/>
          <p:nvPr/>
        </p:nvSpPr>
        <p:spPr>
          <a:xfrm>
            <a:off x="1227654" y="5097046"/>
            <a:ext cx="1976973" cy="953847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2494113" y="4931360"/>
            <a:ext cx="160038" cy="3448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5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953" y="4393067"/>
            <a:ext cx="549874" cy="533460"/>
          </a:xfrm>
          <a:prstGeom prst="rect">
            <a:avLst/>
          </a:prstGeom>
        </p:spPr>
      </p:pic>
      <p:cxnSp>
        <p:nvCxnSpPr>
          <p:cNvPr id="60" name="Straight Arrow Connector 59"/>
          <p:cNvCxnSpPr/>
          <p:nvPr/>
        </p:nvCxnSpPr>
        <p:spPr>
          <a:xfrm flipH="1">
            <a:off x="1761405" y="4856066"/>
            <a:ext cx="229008" cy="4201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Down Arrow 60"/>
          <p:cNvSpPr/>
          <p:nvPr/>
        </p:nvSpPr>
        <p:spPr>
          <a:xfrm>
            <a:off x="2677386" y="6089142"/>
            <a:ext cx="168961" cy="1592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2494113" y="5410200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528227" y="5391090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763380" y="4485006"/>
            <a:ext cx="918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pic>
        <p:nvPicPr>
          <p:cNvPr id="101" name="Picture 10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2965" y="2749103"/>
            <a:ext cx="458018" cy="500658"/>
          </a:xfrm>
          <a:prstGeom prst="rect">
            <a:avLst/>
          </a:prstGeom>
        </p:spPr>
      </p:pic>
      <p:pic>
        <p:nvPicPr>
          <p:cNvPr id="102" name="Picture 10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4683" y="2749103"/>
            <a:ext cx="458018" cy="500658"/>
          </a:xfrm>
          <a:prstGeom prst="rect">
            <a:avLst/>
          </a:prstGeom>
        </p:spPr>
      </p:pic>
      <p:sp>
        <p:nvSpPr>
          <p:cNvPr id="103" name="Flowchart: Process 102"/>
          <p:cNvSpPr/>
          <p:nvPr/>
        </p:nvSpPr>
        <p:spPr>
          <a:xfrm>
            <a:off x="5731472" y="3147334"/>
            <a:ext cx="2421928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6072282" y="1192274"/>
            <a:ext cx="648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VV</a:t>
            </a:r>
            <a:endParaRPr lang="en-US" sz="3200" dirty="0"/>
          </a:p>
        </p:txBody>
      </p:sp>
      <p:sp>
        <p:nvSpPr>
          <p:cNvPr id="106" name="Rounded Rectangle 105"/>
          <p:cNvSpPr/>
          <p:nvPr/>
        </p:nvSpPr>
        <p:spPr>
          <a:xfrm>
            <a:off x="5408224" y="2499239"/>
            <a:ext cx="1976973" cy="953847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7" name="Straight Arrow Connector 106"/>
          <p:cNvCxnSpPr/>
          <p:nvPr/>
        </p:nvCxnSpPr>
        <p:spPr>
          <a:xfrm>
            <a:off x="6674683" y="2333553"/>
            <a:ext cx="160038" cy="3448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8" name="Picture 10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9523" y="1795260"/>
            <a:ext cx="549874" cy="533460"/>
          </a:xfrm>
          <a:prstGeom prst="rect">
            <a:avLst/>
          </a:prstGeom>
        </p:spPr>
      </p:pic>
      <p:cxnSp>
        <p:nvCxnSpPr>
          <p:cNvPr id="109" name="Straight Arrow Connector 108"/>
          <p:cNvCxnSpPr/>
          <p:nvPr/>
        </p:nvCxnSpPr>
        <p:spPr>
          <a:xfrm flipH="1">
            <a:off x="5941975" y="2258259"/>
            <a:ext cx="229008" cy="4201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Down Arrow 109"/>
          <p:cNvSpPr/>
          <p:nvPr/>
        </p:nvSpPr>
        <p:spPr>
          <a:xfrm>
            <a:off x="6857956" y="3491335"/>
            <a:ext cx="168961" cy="1592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6674683" y="2812393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5708797" y="2793283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pic>
        <p:nvPicPr>
          <p:cNvPr id="113" name="Picture 1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2968" y="5320377"/>
            <a:ext cx="458018" cy="500658"/>
          </a:xfrm>
          <a:prstGeom prst="rect">
            <a:avLst/>
          </a:prstGeom>
        </p:spPr>
      </p:pic>
      <p:pic>
        <p:nvPicPr>
          <p:cNvPr id="114" name="Picture 1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686" y="5320377"/>
            <a:ext cx="458018" cy="500658"/>
          </a:xfrm>
          <a:prstGeom prst="rect">
            <a:avLst/>
          </a:prstGeom>
        </p:spPr>
      </p:pic>
      <p:sp>
        <p:nvSpPr>
          <p:cNvPr id="115" name="TextBox 114"/>
          <p:cNvSpPr txBox="1"/>
          <p:nvPr/>
        </p:nvSpPr>
        <p:spPr>
          <a:xfrm>
            <a:off x="5943600" y="3889414"/>
            <a:ext cx="954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RUV</a:t>
            </a:r>
            <a:endParaRPr lang="en-US" sz="3200" dirty="0"/>
          </a:p>
        </p:txBody>
      </p:sp>
      <p:sp>
        <p:nvSpPr>
          <p:cNvPr id="116" name="Rounded Rectangle 115"/>
          <p:cNvSpPr/>
          <p:nvPr/>
        </p:nvSpPr>
        <p:spPr>
          <a:xfrm>
            <a:off x="5338227" y="5070513"/>
            <a:ext cx="1976973" cy="953847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7" name="Straight Arrow Connector 116"/>
          <p:cNvCxnSpPr/>
          <p:nvPr/>
        </p:nvCxnSpPr>
        <p:spPr>
          <a:xfrm>
            <a:off x="6604686" y="4904827"/>
            <a:ext cx="160038" cy="3448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8" name="Picture 1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9526" y="4366534"/>
            <a:ext cx="549874" cy="533460"/>
          </a:xfrm>
          <a:prstGeom prst="rect">
            <a:avLst/>
          </a:prstGeom>
        </p:spPr>
      </p:pic>
      <p:cxnSp>
        <p:nvCxnSpPr>
          <p:cNvPr id="119" name="Straight Arrow Connector 118"/>
          <p:cNvCxnSpPr/>
          <p:nvPr/>
        </p:nvCxnSpPr>
        <p:spPr>
          <a:xfrm flipH="1">
            <a:off x="5871978" y="4829533"/>
            <a:ext cx="229008" cy="4201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Down Arrow 119"/>
          <p:cNvSpPr/>
          <p:nvPr/>
        </p:nvSpPr>
        <p:spPr>
          <a:xfrm>
            <a:off x="6787959" y="6062609"/>
            <a:ext cx="168961" cy="1592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/>
          <p:cNvSpPr txBox="1"/>
          <p:nvPr/>
        </p:nvSpPr>
        <p:spPr>
          <a:xfrm>
            <a:off x="6604686" y="5383667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638800" y="5364557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5873953" y="4458473"/>
            <a:ext cx="918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5986482" y="1945821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</a:t>
            </a:r>
            <a:endParaRPr lang="en-US" dirty="0"/>
          </a:p>
        </p:txBody>
      </p:sp>
      <p:cxnSp>
        <p:nvCxnSpPr>
          <p:cNvPr id="126" name="Curved Connector 125"/>
          <p:cNvCxnSpPr>
            <a:stCxn id="61" idx="2"/>
            <a:endCxn id="124" idx="1"/>
          </p:cNvCxnSpPr>
          <p:nvPr/>
        </p:nvCxnSpPr>
        <p:spPr>
          <a:xfrm rot="5400000" flipH="1" flipV="1">
            <a:off x="2315217" y="2577136"/>
            <a:ext cx="4117913" cy="3224615"/>
          </a:xfrm>
          <a:prstGeom prst="curvedConnector4">
            <a:avLst>
              <a:gd name="adj1" fmla="val -5551"/>
              <a:gd name="adj2" fmla="val 5131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1433624" y="1903857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</a:t>
            </a:r>
            <a:endParaRPr lang="en-US" dirty="0"/>
          </a:p>
        </p:txBody>
      </p:sp>
      <p:graphicFrame>
        <p:nvGraphicFramePr>
          <p:cNvPr id="132" name="Table 1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918249"/>
              </p:ext>
            </p:extLst>
          </p:nvPr>
        </p:nvGraphicFramePr>
        <p:xfrm>
          <a:off x="304833" y="1631293"/>
          <a:ext cx="1526568" cy="3810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526568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S = Input Seed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710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392" y="2775636"/>
            <a:ext cx="458018" cy="50065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110" y="2775636"/>
            <a:ext cx="458018" cy="500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543" y="228600"/>
            <a:ext cx="8229600" cy="1143000"/>
          </a:xfrm>
        </p:spPr>
        <p:txBody>
          <a:bodyPr/>
          <a:lstStyle/>
          <a:p>
            <a:r>
              <a:rPr lang="en-US" dirty="0" smtClean="0"/>
              <a:t>Our Protocol</a:t>
            </a:r>
            <a:endParaRPr lang="en-US" dirty="0"/>
          </a:p>
        </p:txBody>
      </p:sp>
      <p:sp>
        <p:nvSpPr>
          <p:cNvPr id="12" name="Flowchart: Process 11"/>
          <p:cNvSpPr/>
          <p:nvPr/>
        </p:nvSpPr>
        <p:spPr>
          <a:xfrm>
            <a:off x="1620899" y="3173867"/>
            <a:ext cx="2421928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  <p:cxnSp>
        <p:nvCxnSpPr>
          <p:cNvPr id="13" name="Curved Connector 12"/>
          <p:cNvCxnSpPr>
            <a:stCxn id="12" idx="2"/>
            <a:endCxn id="73" idx="1"/>
          </p:cNvCxnSpPr>
          <p:nvPr/>
        </p:nvCxnSpPr>
        <p:spPr>
          <a:xfrm rot="5400000">
            <a:off x="1816420" y="3654228"/>
            <a:ext cx="962405" cy="1068483"/>
          </a:xfrm>
          <a:prstGeom prst="curvedConnector4">
            <a:avLst>
              <a:gd name="adj1" fmla="val 19942"/>
              <a:gd name="adj2" fmla="val 121395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961709" y="1218807"/>
            <a:ext cx="648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VV</a:t>
            </a:r>
            <a:endParaRPr lang="en-US" sz="3200" dirty="0"/>
          </a:p>
        </p:txBody>
      </p:sp>
      <p:sp>
        <p:nvSpPr>
          <p:cNvPr id="28" name="Rounded Rectangle 27"/>
          <p:cNvSpPr/>
          <p:nvPr/>
        </p:nvSpPr>
        <p:spPr>
          <a:xfrm>
            <a:off x="1297651" y="2525772"/>
            <a:ext cx="1976973" cy="953847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564110" y="2360086"/>
            <a:ext cx="160038" cy="3448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950" y="1821793"/>
            <a:ext cx="549874" cy="533460"/>
          </a:xfrm>
          <a:prstGeom prst="rect">
            <a:avLst/>
          </a:prstGeom>
        </p:spPr>
      </p:pic>
      <p:cxnSp>
        <p:nvCxnSpPr>
          <p:cNvPr id="32" name="Straight Arrow Connector 31"/>
          <p:cNvCxnSpPr/>
          <p:nvPr/>
        </p:nvCxnSpPr>
        <p:spPr>
          <a:xfrm flipH="1">
            <a:off x="1831402" y="2284792"/>
            <a:ext cx="229008" cy="4201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Down Arrow 34"/>
          <p:cNvSpPr/>
          <p:nvPr/>
        </p:nvSpPr>
        <p:spPr>
          <a:xfrm>
            <a:off x="2747383" y="3517868"/>
            <a:ext cx="168961" cy="1592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564110" y="2838926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598224" y="2819816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395" y="5346910"/>
            <a:ext cx="458018" cy="500658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113" y="5346910"/>
            <a:ext cx="458018" cy="500658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1833027" y="3915947"/>
            <a:ext cx="954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RUV</a:t>
            </a:r>
            <a:endParaRPr lang="en-US" sz="3200" dirty="0"/>
          </a:p>
        </p:txBody>
      </p:sp>
      <p:sp>
        <p:nvSpPr>
          <p:cNvPr id="57" name="Rounded Rectangle 56"/>
          <p:cNvSpPr/>
          <p:nvPr/>
        </p:nvSpPr>
        <p:spPr>
          <a:xfrm>
            <a:off x="1227654" y="5097046"/>
            <a:ext cx="1976973" cy="953847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2494113" y="4931360"/>
            <a:ext cx="160038" cy="3448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5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953" y="4393067"/>
            <a:ext cx="549874" cy="533460"/>
          </a:xfrm>
          <a:prstGeom prst="rect">
            <a:avLst/>
          </a:prstGeom>
        </p:spPr>
      </p:pic>
      <p:cxnSp>
        <p:nvCxnSpPr>
          <p:cNvPr id="60" name="Straight Arrow Connector 59"/>
          <p:cNvCxnSpPr/>
          <p:nvPr/>
        </p:nvCxnSpPr>
        <p:spPr>
          <a:xfrm flipH="1">
            <a:off x="1761405" y="4856066"/>
            <a:ext cx="229008" cy="4201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Down Arrow 60"/>
          <p:cNvSpPr/>
          <p:nvPr/>
        </p:nvSpPr>
        <p:spPr>
          <a:xfrm>
            <a:off x="2677386" y="6089142"/>
            <a:ext cx="168961" cy="1592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2494113" y="5410200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528227" y="5391090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763380" y="4485006"/>
            <a:ext cx="918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pic>
        <p:nvPicPr>
          <p:cNvPr id="101" name="Picture 10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2965" y="2749103"/>
            <a:ext cx="458018" cy="500658"/>
          </a:xfrm>
          <a:prstGeom prst="rect">
            <a:avLst/>
          </a:prstGeom>
        </p:spPr>
      </p:pic>
      <p:pic>
        <p:nvPicPr>
          <p:cNvPr id="102" name="Picture 10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4683" y="2749103"/>
            <a:ext cx="458018" cy="500658"/>
          </a:xfrm>
          <a:prstGeom prst="rect">
            <a:avLst/>
          </a:prstGeom>
        </p:spPr>
      </p:pic>
      <p:sp>
        <p:nvSpPr>
          <p:cNvPr id="103" name="Flowchart: Process 102"/>
          <p:cNvSpPr/>
          <p:nvPr/>
        </p:nvSpPr>
        <p:spPr>
          <a:xfrm>
            <a:off x="5731472" y="3147334"/>
            <a:ext cx="2421928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  <p:cxnSp>
        <p:nvCxnSpPr>
          <p:cNvPr id="104" name="Curved Connector 103"/>
          <p:cNvCxnSpPr>
            <a:stCxn id="103" idx="2"/>
            <a:endCxn id="123" idx="1"/>
          </p:cNvCxnSpPr>
          <p:nvPr/>
        </p:nvCxnSpPr>
        <p:spPr>
          <a:xfrm rot="5400000">
            <a:off x="5926993" y="3627695"/>
            <a:ext cx="962405" cy="1068483"/>
          </a:xfrm>
          <a:prstGeom prst="curvedConnector4">
            <a:avLst>
              <a:gd name="adj1" fmla="val 19942"/>
              <a:gd name="adj2" fmla="val 121395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6072282" y="1192274"/>
            <a:ext cx="648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VV</a:t>
            </a:r>
            <a:endParaRPr lang="en-US" sz="3200" dirty="0"/>
          </a:p>
        </p:txBody>
      </p:sp>
      <p:sp>
        <p:nvSpPr>
          <p:cNvPr id="106" name="Rounded Rectangle 105"/>
          <p:cNvSpPr/>
          <p:nvPr/>
        </p:nvSpPr>
        <p:spPr>
          <a:xfrm>
            <a:off x="5408224" y="2499239"/>
            <a:ext cx="1976973" cy="953847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7" name="Straight Arrow Connector 106"/>
          <p:cNvCxnSpPr/>
          <p:nvPr/>
        </p:nvCxnSpPr>
        <p:spPr>
          <a:xfrm>
            <a:off x="6674683" y="2333553"/>
            <a:ext cx="160038" cy="3448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8" name="Picture 10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9523" y="1795260"/>
            <a:ext cx="549874" cy="533460"/>
          </a:xfrm>
          <a:prstGeom prst="rect">
            <a:avLst/>
          </a:prstGeom>
        </p:spPr>
      </p:pic>
      <p:cxnSp>
        <p:nvCxnSpPr>
          <p:cNvPr id="109" name="Straight Arrow Connector 108"/>
          <p:cNvCxnSpPr/>
          <p:nvPr/>
        </p:nvCxnSpPr>
        <p:spPr>
          <a:xfrm flipH="1">
            <a:off x="5941975" y="2258259"/>
            <a:ext cx="229008" cy="4201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Down Arrow 109"/>
          <p:cNvSpPr/>
          <p:nvPr/>
        </p:nvSpPr>
        <p:spPr>
          <a:xfrm>
            <a:off x="6857956" y="3491335"/>
            <a:ext cx="168961" cy="1592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6674683" y="2812393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5708797" y="2793283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pic>
        <p:nvPicPr>
          <p:cNvPr id="113" name="Picture 1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2968" y="5320377"/>
            <a:ext cx="458018" cy="500658"/>
          </a:xfrm>
          <a:prstGeom prst="rect">
            <a:avLst/>
          </a:prstGeom>
        </p:spPr>
      </p:pic>
      <p:pic>
        <p:nvPicPr>
          <p:cNvPr id="114" name="Picture 1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686" y="5320377"/>
            <a:ext cx="458018" cy="500658"/>
          </a:xfrm>
          <a:prstGeom prst="rect">
            <a:avLst/>
          </a:prstGeom>
        </p:spPr>
      </p:pic>
      <p:sp>
        <p:nvSpPr>
          <p:cNvPr id="115" name="TextBox 114"/>
          <p:cNvSpPr txBox="1"/>
          <p:nvPr/>
        </p:nvSpPr>
        <p:spPr>
          <a:xfrm>
            <a:off x="5943600" y="3889414"/>
            <a:ext cx="954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RUV</a:t>
            </a:r>
            <a:endParaRPr lang="en-US" sz="3200" dirty="0"/>
          </a:p>
        </p:txBody>
      </p:sp>
      <p:sp>
        <p:nvSpPr>
          <p:cNvPr id="116" name="Rounded Rectangle 115"/>
          <p:cNvSpPr/>
          <p:nvPr/>
        </p:nvSpPr>
        <p:spPr>
          <a:xfrm>
            <a:off x="5338227" y="5070513"/>
            <a:ext cx="1976973" cy="953847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7" name="Straight Arrow Connector 116"/>
          <p:cNvCxnSpPr/>
          <p:nvPr/>
        </p:nvCxnSpPr>
        <p:spPr>
          <a:xfrm>
            <a:off x="6604686" y="4904827"/>
            <a:ext cx="160038" cy="3448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8" name="Picture 1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9526" y="4366534"/>
            <a:ext cx="549874" cy="533460"/>
          </a:xfrm>
          <a:prstGeom prst="rect">
            <a:avLst/>
          </a:prstGeom>
        </p:spPr>
      </p:pic>
      <p:cxnSp>
        <p:nvCxnSpPr>
          <p:cNvPr id="119" name="Straight Arrow Connector 118"/>
          <p:cNvCxnSpPr/>
          <p:nvPr/>
        </p:nvCxnSpPr>
        <p:spPr>
          <a:xfrm flipH="1">
            <a:off x="5871978" y="4829533"/>
            <a:ext cx="229008" cy="4201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Down Arrow 119"/>
          <p:cNvSpPr/>
          <p:nvPr/>
        </p:nvSpPr>
        <p:spPr>
          <a:xfrm>
            <a:off x="6787959" y="6062609"/>
            <a:ext cx="168961" cy="1592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/>
          <p:cNvSpPr txBox="1"/>
          <p:nvPr/>
        </p:nvSpPr>
        <p:spPr>
          <a:xfrm>
            <a:off x="6604686" y="5383667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638800" y="5364557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5873953" y="4458473"/>
            <a:ext cx="918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5986482" y="1945821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</a:t>
            </a:r>
            <a:endParaRPr lang="en-US" dirty="0"/>
          </a:p>
        </p:txBody>
      </p:sp>
      <p:cxnSp>
        <p:nvCxnSpPr>
          <p:cNvPr id="126" name="Curved Connector 125"/>
          <p:cNvCxnSpPr>
            <a:stCxn id="61" idx="2"/>
            <a:endCxn id="124" idx="1"/>
          </p:cNvCxnSpPr>
          <p:nvPr/>
        </p:nvCxnSpPr>
        <p:spPr>
          <a:xfrm rot="5400000" flipH="1" flipV="1">
            <a:off x="2315217" y="2577136"/>
            <a:ext cx="4117913" cy="3224615"/>
          </a:xfrm>
          <a:prstGeom prst="curvedConnector4">
            <a:avLst>
              <a:gd name="adj1" fmla="val -5551"/>
              <a:gd name="adj2" fmla="val 5131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1433624" y="1903857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</a:t>
            </a:r>
            <a:endParaRPr lang="en-US" dirty="0"/>
          </a:p>
        </p:txBody>
      </p:sp>
      <p:graphicFrame>
        <p:nvGraphicFramePr>
          <p:cNvPr id="132" name="Table 1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851647"/>
              </p:ext>
            </p:extLst>
          </p:nvPr>
        </p:nvGraphicFramePr>
        <p:xfrm>
          <a:off x="304833" y="1631293"/>
          <a:ext cx="1526568" cy="3810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526568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S = Input Seed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4102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CHSH game </a:t>
            </a:r>
            <a:br>
              <a:rPr lang="en-US" dirty="0" smtClean="0"/>
            </a:br>
            <a:r>
              <a:rPr lang="en-US" dirty="0" smtClean="0"/>
              <a:t>(Bell’s Theorem - 1964)</a:t>
            </a:r>
            <a:endParaRPr lang="en-US" dirty="0"/>
          </a:p>
        </p:txBody>
      </p:sp>
      <p:pic>
        <p:nvPicPr>
          <p:cNvPr id="5" name="Picture 2" descr="http://www.nature.com/nature/journal/v496/n7446/images_article/nature12035-f1.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447800"/>
            <a:ext cx="6553200" cy="3145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7404" y="3200400"/>
            <a:ext cx="1199591" cy="116378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977" y="4621323"/>
            <a:ext cx="5381478" cy="2034199"/>
          </a:xfrm>
          <a:prstGeom prst="rect">
            <a:avLst/>
          </a:prstGeom>
        </p:spPr>
      </p:pic>
      <p:pic>
        <p:nvPicPr>
          <p:cNvPr id="8" name="Picture 2" descr="http://upload.wikimedia.org/math/6/d/8/6d8fc4f3ca19e7915b44774e844c8b68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453" y="4975946"/>
            <a:ext cx="1914525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048000" y="5867400"/>
                <a:ext cx="2760949" cy="5615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 xmlns="">
                    <m:sSup>
                      <m:sSup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func>
                          <m:funcPr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 smtClean="0">
                                    <a:latin typeface="Cambria Math"/>
                                    <a:ea typeface="Cambria Math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𝑄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  <a:ea typeface="Cambria Math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8</m:t>
                                    </m:r>
                                  </m:den>
                                </m:f>
                              </m:e>
                            </m:d>
                          </m:e>
                        </m:func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i="1" smtClean="0">
                        <a:latin typeface="Cambria Math"/>
                        <a:ea typeface="Cambria Math"/>
                      </a:rPr>
                      <m:t>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0.85355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5867400"/>
                <a:ext cx="2760949" cy="56156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650344" y="1701421"/>
                <a:ext cx="125797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 xmlns="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/>
                          <a:ea typeface="Cambria Math"/>
                        </a:rPr>
                        <m:t>=0.75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0344" y="1701421"/>
                <a:ext cx="1257973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242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392" y="2775636"/>
            <a:ext cx="458018" cy="50065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110" y="2775636"/>
            <a:ext cx="458018" cy="500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543" y="228600"/>
            <a:ext cx="8229600" cy="1143000"/>
          </a:xfrm>
        </p:spPr>
        <p:txBody>
          <a:bodyPr/>
          <a:lstStyle/>
          <a:p>
            <a:r>
              <a:rPr lang="en-US" dirty="0" smtClean="0"/>
              <a:t>Our Protocol</a:t>
            </a:r>
            <a:endParaRPr lang="en-US" dirty="0"/>
          </a:p>
        </p:txBody>
      </p:sp>
      <p:sp>
        <p:nvSpPr>
          <p:cNvPr id="12" name="Flowchart: Process 11"/>
          <p:cNvSpPr/>
          <p:nvPr/>
        </p:nvSpPr>
        <p:spPr>
          <a:xfrm>
            <a:off x="1620899" y="3173867"/>
            <a:ext cx="2421928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  <p:cxnSp>
        <p:nvCxnSpPr>
          <p:cNvPr id="13" name="Curved Connector 12"/>
          <p:cNvCxnSpPr>
            <a:stCxn id="12" idx="2"/>
            <a:endCxn id="73" idx="1"/>
          </p:cNvCxnSpPr>
          <p:nvPr/>
        </p:nvCxnSpPr>
        <p:spPr>
          <a:xfrm rot="5400000">
            <a:off x="1816420" y="3654228"/>
            <a:ext cx="962405" cy="1068483"/>
          </a:xfrm>
          <a:prstGeom prst="curvedConnector4">
            <a:avLst>
              <a:gd name="adj1" fmla="val 19942"/>
              <a:gd name="adj2" fmla="val 121395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961709" y="1218807"/>
            <a:ext cx="648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VV</a:t>
            </a:r>
            <a:endParaRPr lang="en-US" sz="3200" dirty="0"/>
          </a:p>
        </p:txBody>
      </p:sp>
      <p:sp>
        <p:nvSpPr>
          <p:cNvPr id="28" name="Rounded Rectangle 27"/>
          <p:cNvSpPr/>
          <p:nvPr/>
        </p:nvSpPr>
        <p:spPr>
          <a:xfrm>
            <a:off x="1297651" y="2525772"/>
            <a:ext cx="1976973" cy="953847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564110" y="2360086"/>
            <a:ext cx="160038" cy="3448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950" y="1821793"/>
            <a:ext cx="549874" cy="533460"/>
          </a:xfrm>
          <a:prstGeom prst="rect">
            <a:avLst/>
          </a:prstGeom>
        </p:spPr>
      </p:pic>
      <p:cxnSp>
        <p:nvCxnSpPr>
          <p:cNvPr id="32" name="Straight Arrow Connector 31"/>
          <p:cNvCxnSpPr/>
          <p:nvPr/>
        </p:nvCxnSpPr>
        <p:spPr>
          <a:xfrm flipH="1">
            <a:off x="1831402" y="2284792"/>
            <a:ext cx="229008" cy="4201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Down Arrow 34"/>
          <p:cNvSpPr/>
          <p:nvPr/>
        </p:nvSpPr>
        <p:spPr>
          <a:xfrm>
            <a:off x="2747383" y="3517868"/>
            <a:ext cx="168961" cy="1592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564110" y="2838926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598224" y="2819816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395" y="5346910"/>
            <a:ext cx="458018" cy="500658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113" y="5346910"/>
            <a:ext cx="458018" cy="500658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1833027" y="3915947"/>
            <a:ext cx="954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RUV</a:t>
            </a:r>
            <a:endParaRPr lang="en-US" sz="3200" dirty="0"/>
          </a:p>
        </p:txBody>
      </p:sp>
      <p:sp>
        <p:nvSpPr>
          <p:cNvPr id="57" name="Rounded Rectangle 56"/>
          <p:cNvSpPr/>
          <p:nvPr/>
        </p:nvSpPr>
        <p:spPr>
          <a:xfrm>
            <a:off x="1227654" y="5097046"/>
            <a:ext cx="1976973" cy="953847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2494113" y="4931360"/>
            <a:ext cx="160038" cy="3448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5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953" y="4393067"/>
            <a:ext cx="549874" cy="533460"/>
          </a:xfrm>
          <a:prstGeom prst="rect">
            <a:avLst/>
          </a:prstGeom>
        </p:spPr>
      </p:pic>
      <p:cxnSp>
        <p:nvCxnSpPr>
          <p:cNvPr id="60" name="Straight Arrow Connector 59"/>
          <p:cNvCxnSpPr/>
          <p:nvPr/>
        </p:nvCxnSpPr>
        <p:spPr>
          <a:xfrm flipH="1">
            <a:off x="1761405" y="4856066"/>
            <a:ext cx="229008" cy="4201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Down Arrow 60"/>
          <p:cNvSpPr/>
          <p:nvPr/>
        </p:nvSpPr>
        <p:spPr>
          <a:xfrm>
            <a:off x="2677386" y="6089142"/>
            <a:ext cx="168961" cy="1592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2494113" y="5410200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528227" y="5391090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763380" y="4485006"/>
            <a:ext cx="918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pic>
        <p:nvPicPr>
          <p:cNvPr id="101" name="Picture 10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2965" y="2749103"/>
            <a:ext cx="458018" cy="500658"/>
          </a:xfrm>
          <a:prstGeom prst="rect">
            <a:avLst/>
          </a:prstGeom>
        </p:spPr>
      </p:pic>
      <p:pic>
        <p:nvPicPr>
          <p:cNvPr id="102" name="Picture 10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4683" y="2749103"/>
            <a:ext cx="458018" cy="500658"/>
          </a:xfrm>
          <a:prstGeom prst="rect">
            <a:avLst/>
          </a:prstGeom>
        </p:spPr>
      </p:pic>
      <p:sp>
        <p:nvSpPr>
          <p:cNvPr id="103" name="Flowchart: Process 102"/>
          <p:cNvSpPr/>
          <p:nvPr/>
        </p:nvSpPr>
        <p:spPr>
          <a:xfrm>
            <a:off x="5731472" y="3147334"/>
            <a:ext cx="2421928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EXTRACTOR</a:t>
            </a:r>
            <a:endParaRPr lang="en-US" dirty="0"/>
          </a:p>
        </p:txBody>
      </p:sp>
      <p:cxnSp>
        <p:nvCxnSpPr>
          <p:cNvPr id="104" name="Curved Connector 103"/>
          <p:cNvCxnSpPr>
            <a:stCxn id="103" idx="2"/>
            <a:endCxn id="123" idx="1"/>
          </p:cNvCxnSpPr>
          <p:nvPr/>
        </p:nvCxnSpPr>
        <p:spPr>
          <a:xfrm rot="5400000">
            <a:off x="5926993" y="3627695"/>
            <a:ext cx="962405" cy="1068483"/>
          </a:xfrm>
          <a:prstGeom prst="curvedConnector4">
            <a:avLst>
              <a:gd name="adj1" fmla="val 19942"/>
              <a:gd name="adj2" fmla="val 121395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6072282" y="1192274"/>
            <a:ext cx="648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VV</a:t>
            </a:r>
            <a:endParaRPr lang="en-US" sz="3200" dirty="0"/>
          </a:p>
        </p:txBody>
      </p:sp>
      <p:sp>
        <p:nvSpPr>
          <p:cNvPr id="106" name="Rounded Rectangle 105"/>
          <p:cNvSpPr/>
          <p:nvPr/>
        </p:nvSpPr>
        <p:spPr>
          <a:xfrm>
            <a:off x="5408224" y="2499239"/>
            <a:ext cx="1976973" cy="953847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7" name="Straight Arrow Connector 106"/>
          <p:cNvCxnSpPr/>
          <p:nvPr/>
        </p:nvCxnSpPr>
        <p:spPr>
          <a:xfrm>
            <a:off x="6674683" y="2333553"/>
            <a:ext cx="160038" cy="3448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8" name="Picture 10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9523" y="1795260"/>
            <a:ext cx="549874" cy="533460"/>
          </a:xfrm>
          <a:prstGeom prst="rect">
            <a:avLst/>
          </a:prstGeom>
        </p:spPr>
      </p:pic>
      <p:cxnSp>
        <p:nvCxnSpPr>
          <p:cNvPr id="109" name="Straight Arrow Connector 108"/>
          <p:cNvCxnSpPr/>
          <p:nvPr/>
        </p:nvCxnSpPr>
        <p:spPr>
          <a:xfrm flipH="1">
            <a:off x="5941975" y="2258259"/>
            <a:ext cx="229008" cy="4201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Down Arrow 109"/>
          <p:cNvSpPr/>
          <p:nvPr/>
        </p:nvSpPr>
        <p:spPr>
          <a:xfrm>
            <a:off x="6857956" y="3491335"/>
            <a:ext cx="168961" cy="1592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6674683" y="2812393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5708797" y="2793283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pic>
        <p:nvPicPr>
          <p:cNvPr id="113" name="Picture 1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2968" y="5320377"/>
            <a:ext cx="458018" cy="500658"/>
          </a:xfrm>
          <a:prstGeom prst="rect">
            <a:avLst/>
          </a:prstGeom>
        </p:spPr>
      </p:pic>
      <p:pic>
        <p:nvPicPr>
          <p:cNvPr id="114" name="Picture 1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686" y="5320377"/>
            <a:ext cx="458018" cy="500658"/>
          </a:xfrm>
          <a:prstGeom prst="rect">
            <a:avLst/>
          </a:prstGeom>
        </p:spPr>
      </p:pic>
      <p:sp>
        <p:nvSpPr>
          <p:cNvPr id="115" name="TextBox 114"/>
          <p:cNvSpPr txBox="1"/>
          <p:nvPr/>
        </p:nvSpPr>
        <p:spPr>
          <a:xfrm>
            <a:off x="5943600" y="3889414"/>
            <a:ext cx="954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RUV</a:t>
            </a:r>
            <a:endParaRPr lang="en-US" sz="3200" dirty="0"/>
          </a:p>
        </p:txBody>
      </p:sp>
      <p:sp>
        <p:nvSpPr>
          <p:cNvPr id="116" name="Rounded Rectangle 115"/>
          <p:cNvSpPr/>
          <p:nvPr/>
        </p:nvSpPr>
        <p:spPr>
          <a:xfrm>
            <a:off x="5338227" y="5070513"/>
            <a:ext cx="1976973" cy="953847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7" name="Straight Arrow Connector 116"/>
          <p:cNvCxnSpPr/>
          <p:nvPr/>
        </p:nvCxnSpPr>
        <p:spPr>
          <a:xfrm>
            <a:off x="6604686" y="4904827"/>
            <a:ext cx="160038" cy="3448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8" name="Picture 1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9526" y="4366534"/>
            <a:ext cx="549874" cy="533460"/>
          </a:xfrm>
          <a:prstGeom prst="rect">
            <a:avLst/>
          </a:prstGeom>
        </p:spPr>
      </p:pic>
      <p:cxnSp>
        <p:nvCxnSpPr>
          <p:cNvPr id="119" name="Straight Arrow Connector 118"/>
          <p:cNvCxnSpPr/>
          <p:nvPr/>
        </p:nvCxnSpPr>
        <p:spPr>
          <a:xfrm flipH="1">
            <a:off x="5871978" y="4829533"/>
            <a:ext cx="229008" cy="4201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Down Arrow 119"/>
          <p:cNvSpPr/>
          <p:nvPr/>
        </p:nvSpPr>
        <p:spPr>
          <a:xfrm>
            <a:off x="6787959" y="6062609"/>
            <a:ext cx="168961" cy="1592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/>
          <p:cNvSpPr txBox="1"/>
          <p:nvPr/>
        </p:nvSpPr>
        <p:spPr>
          <a:xfrm>
            <a:off x="6604686" y="5383667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638800" y="5364557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5873953" y="4458473"/>
            <a:ext cx="918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5986482" y="1945821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</a:t>
            </a:r>
            <a:endParaRPr lang="en-US" dirty="0"/>
          </a:p>
        </p:txBody>
      </p:sp>
      <p:cxnSp>
        <p:nvCxnSpPr>
          <p:cNvPr id="126" name="Curved Connector 125"/>
          <p:cNvCxnSpPr>
            <a:stCxn id="61" idx="2"/>
            <a:endCxn id="124" idx="1"/>
          </p:cNvCxnSpPr>
          <p:nvPr/>
        </p:nvCxnSpPr>
        <p:spPr>
          <a:xfrm rot="5400000" flipH="1" flipV="1">
            <a:off x="2315217" y="2577136"/>
            <a:ext cx="4117913" cy="3224615"/>
          </a:xfrm>
          <a:prstGeom prst="curvedConnector4">
            <a:avLst>
              <a:gd name="adj1" fmla="val -5551"/>
              <a:gd name="adj2" fmla="val 5131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1433624" y="1903857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</a:t>
            </a:r>
            <a:endParaRPr lang="en-US" dirty="0"/>
          </a:p>
        </p:txBody>
      </p:sp>
      <p:cxnSp>
        <p:nvCxnSpPr>
          <p:cNvPr id="130" name="Curved Connector 129"/>
          <p:cNvCxnSpPr>
            <a:stCxn id="120" idx="2"/>
            <a:endCxn id="128" idx="3"/>
          </p:cNvCxnSpPr>
          <p:nvPr/>
        </p:nvCxnSpPr>
        <p:spPr>
          <a:xfrm rot="5400000" flipH="1">
            <a:off x="2810260" y="2159687"/>
            <a:ext cx="4133344" cy="3991016"/>
          </a:xfrm>
          <a:prstGeom prst="curvedConnector4">
            <a:avLst>
              <a:gd name="adj1" fmla="val -5531"/>
              <a:gd name="adj2" fmla="val 5105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2" name="Table 1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856999"/>
              </p:ext>
            </p:extLst>
          </p:nvPr>
        </p:nvGraphicFramePr>
        <p:xfrm>
          <a:off x="304833" y="1631293"/>
          <a:ext cx="1526568" cy="3810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526568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S = Input Seed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3457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Infinite Randomness Expansion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5867399"/>
                <a:ext cx="9144000" cy="914399"/>
              </a:xfrm>
            </p:spPr>
            <p:txBody>
              <a:bodyPr>
                <a:normAutofit fontScale="62500" lnSpcReduction="20000"/>
              </a:bodyPr>
              <a:lstStyle/>
              <a:p>
                <a:r>
                  <a:rPr lang="en-US" dirty="0" smtClean="0"/>
                  <a:t>Accumulated error converges</a:t>
                </a:r>
              </a:p>
              <a:p>
                <a:r>
                  <a:rPr lang="en-US" dirty="0" smtClean="0"/>
                  <a:t>Output is </a:t>
                </a:r>
                <a14:m>
                  <m:oMath xmlns:m="http://schemas.openxmlformats.org/officeDocument/2006/math" xmlns="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𝑒𝑥𝑝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𝑆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den>
                    </m:f>
                    <m:r>
                      <a:rPr lang="en-US" b="0" i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-close to </a:t>
                </a:r>
                <a:r>
                  <a:rPr lang="en-US" dirty="0"/>
                  <a:t>uniform and secure against quantum eavesdropper.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5867399"/>
                <a:ext cx="9144000" cy="914399"/>
              </a:xfrm>
              <a:blipFill rotWithShape="1">
                <a:blip r:embed="rId2"/>
                <a:stretch>
                  <a:fillRect l="-533" t="-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4" name="Picture 6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9869" y="2451310"/>
            <a:ext cx="458018" cy="500658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587" y="2451310"/>
            <a:ext cx="458018" cy="500658"/>
          </a:xfrm>
          <a:prstGeom prst="rect">
            <a:avLst/>
          </a:prstGeom>
        </p:spPr>
      </p:pic>
      <p:sp>
        <p:nvSpPr>
          <p:cNvPr id="66" name="Flowchart: Process 65"/>
          <p:cNvSpPr/>
          <p:nvPr/>
        </p:nvSpPr>
        <p:spPr>
          <a:xfrm>
            <a:off x="685800" y="2411867"/>
            <a:ext cx="2421928" cy="53340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7" name="Curved Connector 66"/>
          <p:cNvCxnSpPr>
            <a:stCxn id="73" idx="2"/>
            <a:endCxn id="86" idx="1"/>
          </p:cNvCxnSpPr>
          <p:nvPr/>
        </p:nvCxnSpPr>
        <p:spPr>
          <a:xfrm rot="5400000">
            <a:off x="2034348" y="3128879"/>
            <a:ext cx="631072" cy="1078914"/>
          </a:xfrm>
          <a:prstGeom prst="curvedConnector4">
            <a:avLst>
              <a:gd name="adj1" fmla="val -7884"/>
              <a:gd name="adj2" fmla="val 12118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2019186" y="894481"/>
            <a:ext cx="648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VV</a:t>
            </a:r>
            <a:endParaRPr lang="en-US" sz="3200" dirty="0"/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2621587" y="2035760"/>
            <a:ext cx="160038" cy="3448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" name="Picture 7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6427" y="1497467"/>
            <a:ext cx="549874" cy="533460"/>
          </a:xfrm>
          <a:prstGeom prst="rect">
            <a:avLst/>
          </a:prstGeom>
        </p:spPr>
      </p:pic>
      <p:cxnSp>
        <p:nvCxnSpPr>
          <p:cNvPr id="72" name="Straight Arrow Connector 71"/>
          <p:cNvCxnSpPr/>
          <p:nvPr/>
        </p:nvCxnSpPr>
        <p:spPr>
          <a:xfrm flipH="1">
            <a:off x="1888879" y="1960466"/>
            <a:ext cx="229008" cy="4201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Down Arrow 72"/>
          <p:cNvSpPr/>
          <p:nvPr/>
        </p:nvSpPr>
        <p:spPr>
          <a:xfrm>
            <a:off x="2804860" y="3193542"/>
            <a:ext cx="168961" cy="1592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2621587" y="2514600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655701" y="2495490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pic>
        <p:nvPicPr>
          <p:cNvPr id="76" name="Picture 7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442" y="4661110"/>
            <a:ext cx="458018" cy="500658"/>
          </a:xfrm>
          <a:prstGeom prst="rect">
            <a:avLst/>
          </a:prstGeom>
        </p:spPr>
      </p:pic>
      <p:pic>
        <p:nvPicPr>
          <p:cNvPr id="77" name="Picture 7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1160" y="4661110"/>
            <a:ext cx="458018" cy="500658"/>
          </a:xfrm>
          <a:prstGeom prst="rect">
            <a:avLst/>
          </a:prstGeom>
        </p:spPr>
      </p:pic>
      <p:sp>
        <p:nvSpPr>
          <p:cNvPr id="78" name="TextBox 77"/>
          <p:cNvSpPr txBox="1"/>
          <p:nvPr/>
        </p:nvSpPr>
        <p:spPr>
          <a:xfrm>
            <a:off x="1880074" y="3230147"/>
            <a:ext cx="954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RUV</a:t>
            </a:r>
            <a:endParaRPr lang="en-US" sz="3200" dirty="0"/>
          </a:p>
        </p:txBody>
      </p:sp>
      <p:sp>
        <p:nvSpPr>
          <p:cNvPr id="79" name="Rounded Rectangle 78"/>
          <p:cNvSpPr/>
          <p:nvPr/>
        </p:nvSpPr>
        <p:spPr>
          <a:xfrm>
            <a:off x="1274701" y="4411246"/>
            <a:ext cx="1976973" cy="953847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2541160" y="4245560"/>
            <a:ext cx="160038" cy="3448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" name="Picture 8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000" y="3707267"/>
            <a:ext cx="549874" cy="533460"/>
          </a:xfrm>
          <a:prstGeom prst="rect">
            <a:avLst/>
          </a:prstGeom>
        </p:spPr>
      </p:pic>
      <p:cxnSp>
        <p:nvCxnSpPr>
          <p:cNvPr id="82" name="Straight Arrow Connector 81"/>
          <p:cNvCxnSpPr/>
          <p:nvPr/>
        </p:nvCxnSpPr>
        <p:spPr>
          <a:xfrm flipH="1">
            <a:off x="1808452" y="4170266"/>
            <a:ext cx="229008" cy="4201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Down Arrow 82"/>
          <p:cNvSpPr/>
          <p:nvPr/>
        </p:nvSpPr>
        <p:spPr>
          <a:xfrm>
            <a:off x="2724433" y="5403342"/>
            <a:ext cx="168961" cy="1592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2541160" y="4724400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575274" y="4705290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810427" y="3799206"/>
            <a:ext cx="918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pic>
        <p:nvPicPr>
          <p:cNvPr id="87" name="Picture 8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242" y="2471229"/>
            <a:ext cx="458018" cy="500658"/>
          </a:xfrm>
          <a:prstGeom prst="rect">
            <a:avLst/>
          </a:prstGeom>
        </p:spPr>
      </p:pic>
      <p:pic>
        <p:nvPicPr>
          <p:cNvPr id="88" name="Picture 8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5960" y="2471229"/>
            <a:ext cx="458018" cy="500658"/>
          </a:xfrm>
          <a:prstGeom prst="rect">
            <a:avLst/>
          </a:prstGeom>
        </p:spPr>
      </p:pic>
      <p:cxnSp>
        <p:nvCxnSpPr>
          <p:cNvPr id="89" name="Curved Connector 88"/>
          <p:cNvCxnSpPr>
            <a:stCxn id="95" idx="2"/>
            <a:endCxn id="108" idx="1"/>
          </p:cNvCxnSpPr>
          <p:nvPr/>
        </p:nvCxnSpPr>
        <p:spPr>
          <a:xfrm rot="5400000">
            <a:off x="6059681" y="3242492"/>
            <a:ext cx="733806" cy="994260"/>
          </a:xfrm>
          <a:prstGeom prst="curvedConnector4">
            <a:avLst>
              <a:gd name="adj1" fmla="val -1640"/>
              <a:gd name="adj2" fmla="val 122992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6053559" y="914400"/>
            <a:ext cx="648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VV</a:t>
            </a:r>
            <a:endParaRPr lang="en-US" sz="3200" dirty="0"/>
          </a:p>
        </p:txBody>
      </p:sp>
      <p:sp>
        <p:nvSpPr>
          <p:cNvPr id="91" name="Rounded Rectangle 90"/>
          <p:cNvSpPr/>
          <p:nvPr/>
        </p:nvSpPr>
        <p:spPr>
          <a:xfrm>
            <a:off x="5389501" y="2221365"/>
            <a:ext cx="1976973" cy="953847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2" name="Straight Arrow Connector 91"/>
          <p:cNvCxnSpPr/>
          <p:nvPr/>
        </p:nvCxnSpPr>
        <p:spPr>
          <a:xfrm>
            <a:off x="6655960" y="2055679"/>
            <a:ext cx="160038" cy="3448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3" name="Picture 9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0800" y="1517386"/>
            <a:ext cx="549874" cy="533460"/>
          </a:xfrm>
          <a:prstGeom prst="rect">
            <a:avLst/>
          </a:prstGeom>
        </p:spPr>
      </p:pic>
      <p:cxnSp>
        <p:nvCxnSpPr>
          <p:cNvPr id="94" name="Straight Arrow Connector 93"/>
          <p:cNvCxnSpPr/>
          <p:nvPr/>
        </p:nvCxnSpPr>
        <p:spPr>
          <a:xfrm flipH="1">
            <a:off x="5923252" y="1980385"/>
            <a:ext cx="229008" cy="4201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Down Arrow 94"/>
          <p:cNvSpPr/>
          <p:nvPr/>
        </p:nvSpPr>
        <p:spPr>
          <a:xfrm>
            <a:off x="6839233" y="3213461"/>
            <a:ext cx="168961" cy="1592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6655960" y="2534519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5690074" y="2515409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pic>
        <p:nvPicPr>
          <p:cNvPr id="98" name="Picture 9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8469" y="4783763"/>
            <a:ext cx="458018" cy="500658"/>
          </a:xfrm>
          <a:prstGeom prst="rect">
            <a:avLst/>
          </a:prstGeom>
        </p:spPr>
      </p:pic>
      <p:pic>
        <p:nvPicPr>
          <p:cNvPr id="99" name="Picture 9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187" y="4783763"/>
            <a:ext cx="458018" cy="500658"/>
          </a:xfrm>
          <a:prstGeom prst="rect">
            <a:avLst/>
          </a:prstGeom>
        </p:spPr>
      </p:pic>
      <p:sp>
        <p:nvSpPr>
          <p:cNvPr id="100" name="TextBox 99"/>
          <p:cNvSpPr txBox="1"/>
          <p:nvPr/>
        </p:nvSpPr>
        <p:spPr>
          <a:xfrm>
            <a:off x="5999101" y="3352800"/>
            <a:ext cx="954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RUV</a:t>
            </a:r>
            <a:endParaRPr lang="en-US" sz="3200" dirty="0"/>
          </a:p>
        </p:txBody>
      </p:sp>
      <p:sp>
        <p:nvSpPr>
          <p:cNvPr id="101" name="Rounded Rectangle 100"/>
          <p:cNvSpPr/>
          <p:nvPr/>
        </p:nvSpPr>
        <p:spPr>
          <a:xfrm>
            <a:off x="5393728" y="4533899"/>
            <a:ext cx="1976973" cy="953847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Arrow Connector 101"/>
          <p:cNvCxnSpPr/>
          <p:nvPr/>
        </p:nvCxnSpPr>
        <p:spPr>
          <a:xfrm>
            <a:off x="6660187" y="4368213"/>
            <a:ext cx="160038" cy="3448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" name="Picture 10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5027" y="3829920"/>
            <a:ext cx="549874" cy="533460"/>
          </a:xfrm>
          <a:prstGeom prst="rect">
            <a:avLst/>
          </a:prstGeom>
        </p:spPr>
      </p:pic>
      <p:cxnSp>
        <p:nvCxnSpPr>
          <p:cNvPr id="104" name="Straight Arrow Connector 103"/>
          <p:cNvCxnSpPr/>
          <p:nvPr/>
        </p:nvCxnSpPr>
        <p:spPr>
          <a:xfrm flipH="1">
            <a:off x="5927479" y="4292919"/>
            <a:ext cx="229008" cy="4201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Down Arrow 104"/>
          <p:cNvSpPr/>
          <p:nvPr/>
        </p:nvSpPr>
        <p:spPr>
          <a:xfrm>
            <a:off x="6843460" y="5525995"/>
            <a:ext cx="168961" cy="1592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/>
          <p:cNvSpPr txBox="1"/>
          <p:nvPr/>
        </p:nvSpPr>
        <p:spPr>
          <a:xfrm>
            <a:off x="6660187" y="4847053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5694301" y="4827943"/>
            <a:ext cx="3200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5929454" y="3921859"/>
            <a:ext cx="918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109" name="TextBox 108"/>
          <p:cNvSpPr txBox="1"/>
          <p:nvPr/>
        </p:nvSpPr>
        <p:spPr>
          <a:xfrm>
            <a:off x="5967759" y="1667947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</a:t>
            </a:r>
            <a:endParaRPr lang="en-US" dirty="0"/>
          </a:p>
        </p:txBody>
      </p:sp>
      <p:cxnSp>
        <p:nvCxnSpPr>
          <p:cNvPr id="110" name="Curved Connector 109"/>
          <p:cNvCxnSpPr>
            <a:stCxn id="83" idx="2"/>
            <a:endCxn id="109" idx="1"/>
          </p:cNvCxnSpPr>
          <p:nvPr/>
        </p:nvCxnSpPr>
        <p:spPr>
          <a:xfrm rot="5400000" flipH="1" flipV="1">
            <a:off x="2533342" y="2128184"/>
            <a:ext cx="3709987" cy="3158845"/>
          </a:xfrm>
          <a:prstGeom prst="curvedConnector4">
            <a:avLst>
              <a:gd name="adj1" fmla="val -6162"/>
              <a:gd name="adj2" fmla="val 51337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1491101" y="1579531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</a:t>
            </a:r>
            <a:endParaRPr lang="en-US" dirty="0"/>
          </a:p>
        </p:txBody>
      </p:sp>
      <p:cxnSp>
        <p:nvCxnSpPr>
          <p:cNvPr id="112" name="Curved Connector 111"/>
          <p:cNvCxnSpPr>
            <a:stCxn id="105" idx="2"/>
            <a:endCxn id="111" idx="3"/>
          </p:cNvCxnSpPr>
          <p:nvPr/>
        </p:nvCxnSpPr>
        <p:spPr>
          <a:xfrm rot="5400000" flipH="1">
            <a:off x="2972893" y="1730205"/>
            <a:ext cx="3921056" cy="3989040"/>
          </a:xfrm>
          <a:prstGeom prst="curvedConnector4">
            <a:avLst>
              <a:gd name="adj1" fmla="val -2001"/>
              <a:gd name="adj2" fmla="val 51059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ounded Rectangle 68"/>
          <p:cNvSpPr/>
          <p:nvPr/>
        </p:nvSpPr>
        <p:spPr>
          <a:xfrm>
            <a:off x="1355128" y="2201446"/>
            <a:ext cx="1976973" cy="953847"/>
          </a:xfrm>
          <a:prstGeom prst="roundRect">
            <a:avLst/>
          </a:prstGeom>
          <a:solidFill>
            <a:schemeClr val="accent1"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3" name="Table 1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757717"/>
              </p:ext>
            </p:extLst>
          </p:nvPr>
        </p:nvGraphicFramePr>
        <p:xfrm>
          <a:off x="343761" y="1447729"/>
          <a:ext cx="1526568" cy="38100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526568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S = Input Seed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0585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 and Open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/>
              <a:t>Robust protocols [Miller, Shi], [Chung, Shi, Wu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MS gives a protocol for robust exponential expansion with two devices.</a:t>
            </a:r>
          </a:p>
          <a:p>
            <a:pPr lvl="1"/>
            <a:r>
              <a:rPr lang="en-US" dirty="0" smtClean="0"/>
              <a:t>The results of MS and CSW can be combined to give a provably robust infinite expansion protocol using four devices.</a:t>
            </a:r>
          </a:p>
          <a:p>
            <a:r>
              <a:rPr lang="en-US" dirty="0" smtClean="0"/>
              <a:t>Extracting from a min-entropy source (without an independent seed) [Chung, Shi, Wu]</a:t>
            </a:r>
          </a:p>
          <a:p>
            <a:pPr lvl="1"/>
            <a:r>
              <a:rPr lang="en-US" dirty="0" smtClean="0"/>
              <a:t>Different proof and application for “Input Security”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569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itle 6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Randomness 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0" y="1600201"/>
            <a:ext cx="4953000" cy="22097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Roger </a:t>
            </a:r>
            <a:r>
              <a:rPr lang="en-US" sz="2800" dirty="0" err="1" smtClean="0"/>
              <a:t>Colbeck</a:t>
            </a:r>
            <a:r>
              <a:rPr lang="en-US" sz="2800" dirty="0" smtClean="0"/>
              <a:t> – PhD Thesis, 2006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9532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6904</TotalTime>
  <Words>5516</Words>
  <Application>Microsoft Macintosh PowerPoint</Application>
  <PresentationFormat>On-screen Show (4:3)</PresentationFormat>
  <Paragraphs>2905</Paragraphs>
  <Slides>82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82</vt:i4>
      </vt:variant>
    </vt:vector>
  </HeadingPairs>
  <TitlesOfParts>
    <vt:vector size="83" baseType="lpstr">
      <vt:lpstr>Office Theme</vt:lpstr>
      <vt:lpstr>Infinite Randomness Expansion with a Constant Number of Devices </vt:lpstr>
      <vt:lpstr>Goal:  Testing RNG’s …</vt:lpstr>
      <vt:lpstr>Goal:  Testing RNG’s …</vt:lpstr>
      <vt:lpstr>Goal:  Testing RNG’s …</vt:lpstr>
      <vt:lpstr>With interactive proofs …</vt:lpstr>
      <vt:lpstr>The CHSH game  (Bell’s Theorem - 1964)</vt:lpstr>
      <vt:lpstr>The CHSH game  (Bell’s Theorem - 1964)</vt:lpstr>
      <vt:lpstr>The CHSH game  (Bell’s Theorem - 1964)</vt:lpstr>
      <vt:lpstr>Randomness Expansion</vt:lpstr>
      <vt:lpstr>Randomness Expansion</vt:lpstr>
      <vt:lpstr>Randomness Expansion</vt:lpstr>
      <vt:lpstr>Randomness Expansion</vt:lpstr>
      <vt:lpstr>Randomness Expansion</vt:lpstr>
      <vt:lpstr>Randomness Expansion</vt:lpstr>
      <vt:lpstr>Randomness Expansion</vt:lpstr>
      <vt:lpstr>Randomness Expansion</vt:lpstr>
      <vt:lpstr>Randomness Expansion</vt:lpstr>
      <vt:lpstr>Randomness Expansion</vt:lpstr>
      <vt:lpstr>Randomness Expansion</vt:lpstr>
      <vt:lpstr>Randomness Expansion</vt:lpstr>
      <vt:lpstr>Randomness Expansion</vt:lpstr>
      <vt:lpstr>Randomness Expansion</vt:lpstr>
      <vt:lpstr>Randomness Expansion</vt:lpstr>
      <vt:lpstr>Randomness Expansion</vt:lpstr>
      <vt:lpstr>Randomness Expansion</vt:lpstr>
      <vt:lpstr>Question</vt:lpstr>
      <vt:lpstr>Question</vt:lpstr>
      <vt:lpstr>Question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Input Security</vt:lpstr>
      <vt:lpstr>Input Security</vt:lpstr>
      <vt:lpstr>Input Security</vt:lpstr>
      <vt:lpstr>A New Tool</vt:lpstr>
      <vt:lpstr>Input Secure?</vt:lpstr>
      <vt:lpstr>Input Secure?</vt:lpstr>
      <vt:lpstr>Input Secure?</vt:lpstr>
      <vt:lpstr>Input Secure?</vt:lpstr>
      <vt:lpstr>Input Secure?</vt:lpstr>
      <vt:lpstr>Obtaining Expansion</vt:lpstr>
      <vt:lpstr>Input Secure?</vt:lpstr>
      <vt:lpstr>Input Security revisited</vt:lpstr>
      <vt:lpstr>Input Security revisited</vt:lpstr>
      <vt:lpstr>Input Security revisited</vt:lpstr>
      <vt:lpstr>Input Security:  The Solution</vt:lpstr>
      <vt:lpstr>Input Security:  The Solution</vt:lpstr>
      <vt:lpstr>Input Security:  The Solution</vt:lpstr>
      <vt:lpstr>Input Security:  The Solution</vt:lpstr>
      <vt:lpstr>Input Security:  The Solution</vt:lpstr>
      <vt:lpstr>Input Security:  The Solution</vt:lpstr>
      <vt:lpstr>Input Security:  The Solution</vt:lpstr>
      <vt:lpstr>Input Security:  The Solution</vt:lpstr>
      <vt:lpstr>Input Security:  The Solution</vt:lpstr>
      <vt:lpstr>Input Security:  The Solution</vt:lpstr>
      <vt:lpstr>Input Security:  The Solution</vt:lpstr>
      <vt:lpstr>Input Security:  The Solution</vt:lpstr>
      <vt:lpstr>Selecting Random Blocks</vt:lpstr>
      <vt:lpstr>Selecting Random Blocks</vt:lpstr>
      <vt:lpstr>Selecting Random Blocks</vt:lpstr>
      <vt:lpstr>Selecting Random Blocks</vt:lpstr>
      <vt:lpstr>Selecting Random Blocks</vt:lpstr>
      <vt:lpstr>Our Protocol</vt:lpstr>
      <vt:lpstr>Our Protocol</vt:lpstr>
      <vt:lpstr>Our Protocol</vt:lpstr>
      <vt:lpstr>Our Protocol</vt:lpstr>
      <vt:lpstr>Our Protocol</vt:lpstr>
      <vt:lpstr>Infinite Randomness Expansion</vt:lpstr>
      <vt:lpstr>Related Work and Open Problems</vt:lpstr>
    </vt:vector>
  </TitlesOfParts>
  <Manager/>
  <Company>MIT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mcoudron</dc:creator>
  <cp:keywords/>
  <dc:description/>
  <cp:lastModifiedBy>Mike Atwell</cp:lastModifiedBy>
  <cp:revision>254</cp:revision>
  <dcterms:created xsi:type="dcterms:W3CDTF">2014-01-20T01:29:46Z</dcterms:created>
  <dcterms:modified xsi:type="dcterms:W3CDTF">2014-05-16T21:21:00Z</dcterms:modified>
  <cp:category/>
</cp:coreProperties>
</file>