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6" r:id="rId2"/>
    <p:sldId id="468" r:id="rId3"/>
    <p:sldId id="480" r:id="rId4"/>
    <p:sldId id="481" r:id="rId5"/>
    <p:sldId id="482" r:id="rId6"/>
    <p:sldId id="483" r:id="rId7"/>
    <p:sldId id="469" r:id="rId8"/>
    <p:sldId id="470" r:id="rId9"/>
    <p:sldId id="484" r:id="rId10"/>
    <p:sldId id="454" r:id="rId11"/>
    <p:sldId id="455" r:id="rId12"/>
    <p:sldId id="456" r:id="rId13"/>
    <p:sldId id="457" r:id="rId14"/>
    <p:sldId id="485" r:id="rId15"/>
    <p:sldId id="486" r:id="rId16"/>
    <p:sldId id="487" r:id="rId17"/>
    <p:sldId id="488" r:id="rId18"/>
    <p:sldId id="458" r:id="rId19"/>
    <p:sldId id="459" r:id="rId20"/>
    <p:sldId id="460" r:id="rId21"/>
    <p:sldId id="461" r:id="rId22"/>
    <p:sldId id="4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9" autoAdjust="0"/>
  </p:normalViewPr>
  <p:slideViewPr>
    <p:cSldViewPr snapToGrid="0" snapToObjects="1">
      <p:cViewPr varScale="1">
        <p:scale>
          <a:sx n="94" d="100"/>
          <a:sy n="94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E7832-99A7-D749-B4EE-16FB2C101C6C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F21AF-F5D9-CF44-A04F-2ADEFCD6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1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21AF-F5D9-CF44-A04F-2ADEFCD6CB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0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21AF-F5D9-CF44-A04F-2ADEFCD6CB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21AF-F5D9-CF44-A04F-2ADEFCD6CB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21AF-F5D9-CF44-A04F-2ADEFCD6CB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21AF-F5D9-CF44-A04F-2ADEFCD6CB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21AF-F5D9-CF44-A04F-2ADEFCD6CB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8289" y="37590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89" y="1827747"/>
            <a:ext cx="7291444" cy="448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85000"/>
        <a:buFont typeface="Courier New"/>
        <a:buChar char="o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85000"/>
        <a:buFont typeface="Courier New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85000"/>
        <a:buFont typeface="Courier New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85000"/>
        <a:buFont typeface="Courier New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85000"/>
        <a:buFont typeface="Courier New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09492" y="4042560"/>
            <a:ext cx="6771613" cy="151108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David </a:t>
            </a:r>
            <a:r>
              <a:rPr lang="en-US" sz="2400" dirty="0" err="1" smtClean="0"/>
              <a:t>Karger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Sewoong</a:t>
            </a:r>
            <a:r>
              <a:rPr lang="en-US" sz="2400" dirty="0" smtClean="0"/>
              <a:t> Oh      Devavrat Shah</a:t>
            </a:r>
          </a:p>
          <a:p>
            <a:pPr algn="ctr"/>
            <a:endParaRPr lang="en-US" sz="1100" dirty="0" smtClean="0"/>
          </a:p>
          <a:p>
            <a:pPr algn="ctr"/>
            <a:r>
              <a:rPr lang="en-US" sz="2000" dirty="0" smtClean="0"/>
              <a:t>MIT + UIUC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6457" y="1476438"/>
            <a:ext cx="7551993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dirty="0" smtClean="0">
                <a:effectLst/>
              </a:rPr>
              <a:t>Efficient crowd-sourcing</a:t>
            </a:r>
            <a:endParaRPr lang="en-US" sz="4400" dirty="0">
              <a:effectLst/>
            </a:endParaRPr>
          </a:p>
        </p:txBody>
      </p:sp>
      <p:pic>
        <p:nvPicPr>
          <p:cNvPr id="6" name="Picture 7" descr="lidslogo"/>
          <p:cNvPicPr>
            <a:picLocks noChangeAspect="1" noChangeArrowheads="1"/>
          </p:cNvPicPr>
          <p:nvPr/>
        </p:nvPicPr>
        <p:blipFill>
          <a:blip r:embed="rId3">
            <a:duotone>
              <a:srgbClr val="FE863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913798"/>
            <a:ext cx="112395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IT: Massachusetts Institute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48400"/>
            <a:ext cx="7715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0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45375" y="4940482"/>
            <a:ext cx="7467600" cy="14984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Task assignment graph</a:t>
            </a:r>
          </a:p>
          <a:p>
            <a:pPr lvl="1"/>
            <a:r>
              <a:rPr lang="en-US" dirty="0" smtClean="0"/>
              <a:t>Random regular graph</a:t>
            </a:r>
          </a:p>
          <a:p>
            <a:pPr lvl="1"/>
            <a:r>
              <a:rPr lang="en-US" dirty="0" smtClean="0"/>
              <a:t>Or, regular graph w large girth 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38200" y="294120"/>
            <a:ext cx="7018881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Task assignment</a:t>
            </a:r>
            <a:endParaRPr lang="en-US" sz="2400" dirty="0"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6543" y="1412069"/>
            <a:ext cx="5196956" cy="2421990"/>
            <a:chOff x="1994107" y="1412069"/>
            <a:chExt cx="5196956" cy="2421990"/>
          </a:xfrm>
        </p:grpSpPr>
        <p:sp>
          <p:nvSpPr>
            <p:cNvPr id="6" name="Rounded Rectangle 5"/>
            <p:cNvSpPr/>
            <p:nvPr/>
          </p:nvSpPr>
          <p:spPr>
            <a:xfrm>
              <a:off x="1994107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26369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70572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39315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N-1</a:t>
              </a:r>
              <a:endParaRPr lang="en-US" baseline="-25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047505" y="163808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247385" y="163617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447265" y="163426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66859" y="163426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866739" y="163235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7747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642038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068316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93288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399785" y="346224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99665" y="346033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819259" y="346033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6" idx="2"/>
              <a:endCxn id="18" idx="0"/>
            </p:cNvCxnSpPr>
            <p:nvPr/>
          </p:nvCxnSpPr>
          <p:spPr>
            <a:xfrm>
              <a:off x="2326454" y="1946709"/>
              <a:ext cx="753692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2"/>
              <a:endCxn id="20" idx="0"/>
            </p:cNvCxnSpPr>
            <p:nvPr/>
          </p:nvCxnSpPr>
          <p:spPr>
            <a:xfrm flipH="1">
              <a:off x="5370990" y="1946709"/>
              <a:ext cx="148772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19" idx="0"/>
            </p:cNvCxnSpPr>
            <p:nvPr/>
          </p:nvCxnSpPr>
          <p:spPr>
            <a:xfrm flipH="1">
              <a:off x="3944712" y="1946709"/>
              <a:ext cx="291400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2"/>
              <a:endCxn id="19" idx="0"/>
            </p:cNvCxnSpPr>
            <p:nvPr/>
          </p:nvCxnSpPr>
          <p:spPr>
            <a:xfrm>
              <a:off x="3202919" y="1946709"/>
              <a:ext cx="741793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2"/>
              <a:endCxn id="21" idx="0"/>
            </p:cNvCxnSpPr>
            <p:nvPr/>
          </p:nvCxnSpPr>
          <p:spPr>
            <a:xfrm>
              <a:off x="5871662" y="1946709"/>
              <a:ext cx="36389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2"/>
              <a:endCxn id="18" idx="0"/>
            </p:cNvCxnSpPr>
            <p:nvPr/>
          </p:nvCxnSpPr>
          <p:spPr>
            <a:xfrm flipH="1">
              <a:off x="3080146" y="1946709"/>
              <a:ext cx="279151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" idx="2"/>
              <a:endCxn id="20" idx="0"/>
            </p:cNvCxnSpPr>
            <p:nvPr/>
          </p:nvCxnSpPr>
          <p:spPr>
            <a:xfrm>
              <a:off x="2326454" y="1946709"/>
              <a:ext cx="304453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2"/>
              <a:endCxn id="21" idx="0"/>
            </p:cNvCxnSpPr>
            <p:nvPr/>
          </p:nvCxnSpPr>
          <p:spPr>
            <a:xfrm>
              <a:off x="3202919" y="1946709"/>
              <a:ext cx="3032637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079232" y="3311284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M-1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31866" y="3311284"/>
              <a:ext cx="475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w</a:t>
              </a:r>
              <a:r>
                <a:rPr lang="en-US" baseline="-25000" dirty="0" err="1"/>
                <a:t>M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26430" y="251648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80146" y="27011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N-1</a:t>
              </a:r>
              <a:r>
                <a:rPr lang="en-US" dirty="0" smtClean="0"/>
                <a:t> 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56176" y="230807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N2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81574" y="2043661"/>
              <a:ext cx="53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2M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473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994" y="1983011"/>
            <a:ext cx="3761544" cy="1005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76600"/>
            <a:ext cx="79629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784" y="692670"/>
            <a:ext cx="2692400" cy="86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410200" y="304800"/>
            <a:ext cx="2819400" cy="3657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Majority:</a:t>
            </a:r>
          </a:p>
          <a:p>
            <a:pPr lvl="6"/>
            <a:endParaRPr lang="en-US" sz="600" dirty="0" smtClean="0"/>
          </a:p>
          <a:p>
            <a:endParaRPr lang="en-US" dirty="0"/>
          </a:p>
          <a:p>
            <a:pPr lvl="2"/>
            <a:endParaRPr lang="en-US" sz="1100" dirty="0" smtClean="0"/>
          </a:p>
          <a:p>
            <a:r>
              <a:rPr lang="en-US" dirty="0" smtClean="0"/>
              <a:t>Oracle: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45541" y="214743"/>
            <a:ext cx="3894889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Inferring answers</a:t>
            </a:r>
            <a:endParaRPr lang="en-US" dirty="0"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7192" y="1013562"/>
            <a:ext cx="4320491" cy="1887350"/>
            <a:chOff x="1994107" y="1412069"/>
            <a:chExt cx="5196956" cy="2421990"/>
          </a:xfrm>
        </p:grpSpPr>
        <p:sp>
          <p:nvSpPr>
            <p:cNvPr id="11" name="Rounded Rectangle 10"/>
            <p:cNvSpPr/>
            <p:nvPr/>
          </p:nvSpPr>
          <p:spPr>
            <a:xfrm>
              <a:off x="1994107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26369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870572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39315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N-1</a:t>
              </a:r>
              <a:endParaRPr lang="en-US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047505" y="163808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247385" y="163617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47265" y="163426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66859" y="163426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66739" y="163235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7747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642038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068316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93288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399785" y="346224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99665" y="346033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19259" y="346033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11" idx="2"/>
              <a:endCxn id="20" idx="0"/>
            </p:cNvCxnSpPr>
            <p:nvPr/>
          </p:nvCxnSpPr>
          <p:spPr>
            <a:xfrm>
              <a:off x="2326454" y="1946709"/>
              <a:ext cx="753692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2"/>
              <a:endCxn id="22" idx="0"/>
            </p:cNvCxnSpPr>
            <p:nvPr/>
          </p:nvCxnSpPr>
          <p:spPr>
            <a:xfrm flipH="1">
              <a:off x="5370990" y="1946709"/>
              <a:ext cx="148772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" idx="2"/>
              <a:endCxn id="21" idx="0"/>
            </p:cNvCxnSpPr>
            <p:nvPr/>
          </p:nvCxnSpPr>
          <p:spPr>
            <a:xfrm flipH="1">
              <a:off x="3944712" y="1946709"/>
              <a:ext cx="291400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" idx="2"/>
              <a:endCxn id="21" idx="0"/>
            </p:cNvCxnSpPr>
            <p:nvPr/>
          </p:nvCxnSpPr>
          <p:spPr>
            <a:xfrm>
              <a:off x="3202919" y="1946709"/>
              <a:ext cx="741793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2"/>
              <a:endCxn id="23" idx="0"/>
            </p:cNvCxnSpPr>
            <p:nvPr/>
          </p:nvCxnSpPr>
          <p:spPr>
            <a:xfrm>
              <a:off x="5871662" y="1946709"/>
              <a:ext cx="36389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2"/>
              <a:endCxn id="20" idx="0"/>
            </p:cNvCxnSpPr>
            <p:nvPr/>
          </p:nvCxnSpPr>
          <p:spPr>
            <a:xfrm flipH="1">
              <a:off x="3080146" y="1946709"/>
              <a:ext cx="279151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2"/>
              <a:endCxn id="22" idx="0"/>
            </p:cNvCxnSpPr>
            <p:nvPr/>
          </p:nvCxnSpPr>
          <p:spPr>
            <a:xfrm>
              <a:off x="2326454" y="1946709"/>
              <a:ext cx="304453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3" idx="2"/>
              <a:endCxn id="23" idx="0"/>
            </p:cNvCxnSpPr>
            <p:nvPr/>
          </p:nvCxnSpPr>
          <p:spPr>
            <a:xfrm>
              <a:off x="3202919" y="1946709"/>
              <a:ext cx="3032637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079232" y="3311284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M-1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31866" y="3311284"/>
              <a:ext cx="475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w</a:t>
              </a:r>
              <a:r>
                <a:rPr lang="en-US" baseline="-25000" dirty="0" err="1"/>
                <a:t>M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26430" y="251648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80146" y="27011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N-1</a:t>
              </a:r>
              <a:r>
                <a:rPr lang="en-US" dirty="0" smtClean="0"/>
                <a:t> 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6176" y="230807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N2</a:t>
              </a:r>
              <a:endParaRPr lang="en-US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81574" y="2043661"/>
              <a:ext cx="53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2M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852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32" y="3872832"/>
            <a:ext cx="2298700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994" y="1771331"/>
            <a:ext cx="3761544" cy="100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784" y="692670"/>
            <a:ext cx="2692400" cy="86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410200" y="304800"/>
            <a:ext cx="2819400" cy="3657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Majority:</a:t>
            </a:r>
          </a:p>
          <a:p>
            <a:endParaRPr lang="en-US" dirty="0"/>
          </a:p>
          <a:p>
            <a:pPr lvl="2"/>
            <a:endParaRPr lang="en-US" sz="1100" dirty="0" smtClean="0"/>
          </a:p>
          <a:p>
            <a:r>
              <a:rPr lang="en-US" dirty="0" smtClean="0"/>
              <a:t>Oracle: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Our Approach: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078567"/>
            <a:ext cx="3810000" cy="1041400"/>
          </a:xfrm>
          <a:prstGeom prst="rect">
            <a:avLst/>
          </a:prstGeom>
        </p:spPr>
      </p:pic>
      <p:pic>
        <p:nvPicPr>
          <p:cNvPr id="10" name="Picture 9" descr="LIDS_graph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5943600" cy="3733800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45541" y="214743"/>
            <a:ext cx="3894889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Inferring answers</a:t>
            </a:r>
            <a:endParaRPr lang="en-US" dirty="0">
              <a:effectLst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9092" y="1102462"/>
            <a:ext cx="4320491" cy="1887350"/>
            <a:chOff x="1994107" y="1412069"/>
            <a:chExt cx="5196956" cy="2421990"/>
          </a:xfrm>
        </p:grpSpPr>
        <p:sp>
          <p:nvSpPr>
            <p:cNvPr id="14" name="Rounded Rectangle 13"/>
            <p:cNvSpPr/>
            <p:nvPr/>
          </p:nvSpPr>
          <p:spPr>
            <a:xfrm>
              <a:off x="1994107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26369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70572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39315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N-1</a:t>
              </a:r>
              <a:endParaRPr lang="en-US" baseline="-25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047505" y="163808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47385" y="163617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447265" y="163426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66859" y="163426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866739" y="163235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77747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642038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068316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93288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399785" y="346224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99665" y="346033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19259" y="346033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14" idx="2"/>
              <a:endCxn id="23" idx="0"/>
            </p:cNvCxnSpPr>
            <p:nvPr/>
          </p:nvCxnSpPr>
          <p:spPr>
            <a:xfrm>
              <a:off x="2326454" y="1946709"/>
              <a:ext cx="753692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2"/>
              <a:endCxn id="25" idx="0"/>
            </p:cNvCxnSpPr>
            <p:nvPr/>
          </p:nvCxnSpPr>
          <p:spPr>
            <a:xfrm flipH="1">
              <a:off x="5370990" y="1946709"/>
              <a:ext cx="148772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5" idx="2"/>
              <a:endCxn id="24" idx="0"/>
            </p:cNvCxnSpPr>
            <p:nvPr/>
          </p:nvCxnSpPr>
          <p:spPr>
            <a:xfrm flipH="1">
              <a:off x="3944712" y="1946709"/>
              <a:ext cx="291400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6" idx="2"/>
              <a:endCxn id="24" idx="0"/>
            </p:cNvCxnSpPr>
            <p:nvPr/>
          </p:nvCxnSpPr>
          <p:spPr>
            <a:xfrm>
              <a:off x="3202919" y="1946709"/>
              <a:ext cx="741793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7" idx="2"/>
              <a:endCxn id="26" idx="0"/>
            </p:cNvCxnSpPr>
            <p:nvPr/>
          </p:nvCxnSpPr>
          <p:spPr>
            <a:xfrm>
              <a:off x="5871662" y="1946709"/>
              <a:ext cx="36389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2"/>
              <a:endCxn id="23" idx="0"/>
            </p:cNvCxnSpPr>
            <p:nvPr/>
          </p:nvCxnSpPr>
          <p:spPr>
            <a:xfrm flipH="1">
              <a:off x="3080146" y="1946709"/>
              <a:ext cx="279151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2"/>
              <a:endCxn id="25" idx="0"/>
            </p:cNvCxnSpPr>
            <p:nvPr/>
          </p:nvCxnSpPr>
          <p:spPr>
            <a:xfrm>
              <a:off x="2326454" y="1946709"/>
              <a:ext cx="304453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2"/>
              <a:endCxn id="26" idx="0"/>
            </p:cNvCxnSpPr>
            <p:nvPr/>
          </p:nvCxnSpPr>
          <p:spPr>
            <a:xfrm>
              <a:off x="3202919" y="1946709"/>
              <a:ext cx="3032637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079232" y="3311284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M-1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31866" y="3311284"/>
              <a:ext cx="475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w</a:t>
              </a:r>
              <a:r>
                <a:rPr lang="en-US" baseline="-25000" dirty="0" err="1"/>
                <a:t>M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26430" y="251648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80146" y="27011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N-1</a:t>
              </a:r>
              <a:r>
                <a:rPr lang="en-US" dirty="0" smtClean="0"/>
                <a:t> 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56176" y="230807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N2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81574" y="2043661"/>
              <a:ext cx="53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2M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93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616" y="725799"/>
            <a:ext cx="3810000" cy="104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81600" y="304800"/>
            <a:ext cx="37338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Iteratively learn</a:t>
            </a:r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sz="1000" dirty="0" smtClean="0"/>
          </a:p>
          <a:p>
            <a:pPr lvl="1"/>
            <a:r>
              <a:rPr lang="en-US" dirty="0" smtClean="0"/>
              <a:t>Message-passing</a:t>
            </a:r>
          </a:p>
          <a:p>
            <a:pPr lvl="2"/>
            <a:r>
              <a:rPr lang="en-US" dirty="0" smtClean="0"/>
              <a:t>O(# edges) operations</a:t>
            </a:r>
          </a:p>
          <a:p>
            <a:pPr lvl="1"/>
            <a:r>
              <a:rPr lang="en-US" dirty="0" smtClean="0"/>
              <a:t>Approximation of</a:t>
            </a:r>
          </a:p>
          <a:p>
            <a:pPr lvl="2"/>
            <a:r>
              <a:rPr lang="en-US" dirty="0" smtClean="0"/>
              <a:t>Maximum Likelihood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10" y="243199"/>
            <a:ext cx="768575" cy="551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99802"/>
            <a:ext cx="8458200" cy="3358816"/>
          </a:xfrm>
          <a:prstGeom prst="rect">
            <a:avLst/>
          </a:prstGeom>
        </p:spPr>
      </p:pic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245541" y="214743"/>
            <a:ext cx="3894889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Inferring answers</a:t>
            </a:r>
            <a:endParaRPr lang="en-US" dirty="0">
              <a:effectLst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7192" y="1013562"/>
            <a:ext cx="4320491" cy="1887350"/>
            <a:chOff x="1994107" y="1412069"/>
            <a:chExt cx="5196956" cy="2421990"/>
          </a:xfrm>
        </p:grpSpPr>
        <p:sp>
          <p:nvSpPr>
            <p:cNvPr id="23" name="Rounded Rectangle 22"/>
            <p:cNvSpPr/>
            <p:nvPr/>
          </p:nvSpPr>
          <p:spPr>
            <a:xfrm>
              <a:off x="1994107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526369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870572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39315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N-1</a:t>
              </a:r>
              <a:endParaRPr lang="en-US" baseline="-25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047505" y="163808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47385" y="163617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447265" y="163426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66859" y="163426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866739" y="163235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77747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38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68316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93288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99785" y="346224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599665" y="346033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19259" y="346033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23" idx="2"/>
              <a:endCxn id="32" idx="0"/>
            </p:cNvCxnSpPr>
            <p:nvPr/>
          </p:nvCxnSpPr>
          <p:spPr>
            <a:xfrm>
              <a:off x="2326454" y="1946709"/>
              <a:ext cx="753692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4" idx="2"/>
              <a:endCxn id="34" idx="0"/>
            </p:cNvCxnSpPr>
            <p:nvPr/>
          </p:nvCxnSpPr>
          <p:spPr>
            <a:xfrm flipH="1">
              <a:off x="5370990" y="1946709"/>
              <a:ext cx="148772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2"/>
              <a:endCxn id="33" idx="0"/>
            </p:cNvCxnSpPr>
            <p:nvPr/>
          </p:nvCxnSpPr>
          <p:spPr>
            <a:xfrm flipH="1">
              <a:off x="3944712" y="1946709"/>
              <a:ext cx="291400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2"/>
              <a:endCxn id="33" idx="0"/>
            </p:cNvCxnSpPr>
            <p:nvPr/>
          </p:nvCxnSpPr>
          <p:spPr>
            <a:xfrm>
              <a:off x="3202919" y="1946709"/>
              <a:ext cx="741793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2"/>
              <a:endCxn id="35" idx="0"/>
            </p:cNvCxnSpPr>
            <p:nvPr/>
          </p:nvCxnSpPr>
          <p:spPr>
            <a:xfrm>
              <a:off x="5871662" y="1946709"/>
              <a:ext cx="36389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6" idx="2"/>
              <a:endCxn id="32" idx="0"/>
            </p:cNvCxnSpPr>
            <p:nvPr/>
          </p:nvCxnSpPr>
          <p:spPr>
            <a:xfrm flipH="1">
              <a:off x="3080146" y="1946709"/>
              <a:ext cx="279151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2"/>
              <a:endCxn id="34" idx="0"/>
            </p:cNvCxnSpPr>
            <p:nvPr/>
          </p:nvCxnSpPr>
          <p:spPr>
            <a:xfrm>
              <a:off x="2326454" y="1946709"/>
              <a:ext cx="304453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5" idx="2"/>
              <a:endCxn id="35" idx="0"/>
            </p:cNvCxnSpPr>
            <p:nvPr/>
          </p:nvCxnSpPr>
          <p:spPr>
            <a:xfrm>
              <a:off x="3202919" y="1946709"/>
              <a:ext cx="3032637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079232" y="3311284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M-1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31866" y="3311284"/>
              <a:ext cx="475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w</a:t>
              </a:r>
              <a:r>
                <a:rPr lang="en-US" baseline="-25000" dirty="0" err="1"/>
                <a:t>M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26430" y="251648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80146" y="27011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N-1</a:t>
              </a:r>
              <a:r>
                <a:rPr lang="en-US" dirty="0" smtClean="0"/>
                <a:t> 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6176" y="230807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N2</a:t>
              </a:r>
              <a:endParaRPr lang="en-US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81574" y="2043661"/>
              <a:ext cx="53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2M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828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245541" y="214743"/>
            <a:ext cx="3894889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Inferring answers</a:t>
            </a:r>
            <a:endParaRPr lang="en-US" dirty="0">
              <a:effectLst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7192" y="1013562"/>
            <a:ext cx="4320491" cy="1887350"/>
            <a:chOff x="1994107" y="1412069"/>
            <a:chExt cx="5196956" cy="2421990"/>
          </a:xfrm>
        </p:grpSpPr>
        <p:sp>
          <p:nvSpPr>
            <p:cNvPr id="23" name="Rounded Rectangle 22"/>
            <p:cNvSpPr/>
            <p:nvPr/>
          </p:nvSpPr>
          <p:spPr>
            <a:xfrm>
              <a:off x="1994107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526369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870572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39315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N-1</a:t>
              </a:r>
              <a:endParaRPr lang="en-US" baseline="-25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047505" y="163808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47385" y="163617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447265" y="163426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66859" y="163426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866739" y="163235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77747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38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68316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93288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99785" y="346224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599665" y="346033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19259" y="346033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23" idx="2"/>
              <a:endCxn id="32" idx="0"/>
            </p:cNvCxnSpPr>
            <p:nvPr/>
          </p:nvCxnSpPr>
          <p:spPr>
            <a:xfrm>
              <a:off x="2326454" y="1946709"/>
              <a:ext cx="753692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4" idx="2"/>
              <a:endCxn id="34" idx="0"/>
            </p:cNvCxnSpPr>
            <p:nvPr/>
          </p:nvCxnSpPr>
          <p:spPr>
            <a:xfrm flipH="1">
              <a:off x="5370990" y="1946709"/>
              <a:ext cx="148772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2"/>
              <a:endCxn id="33" idx="0"/>
            </p:cNvCxnSpPr>
            <p:nvPr/>
          </p:nvCxnSpPr>
          <p:spPr>
            <a:xfrm flipH="1">
              <a:off x="3944712" y="1946709"/>
              <a:ext cx="291400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2"/>
              <a:endCxn id="33" idx="0"/>
            </p:cNvCxnSpPr>
            <p:nvPr/>
          </p:nvCxnSpPr>
          <p:spPr>
            <a:xfrm>
              <a:off x="3202919" y="1946709"/>
              <a:ext cx="741793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6" idx="2"/>
              <a:endCxn id="35" idx="0"/>
            </p:cNvCxnSpPr>
            <p:nvPr/>
          </p:nvCxnSpPr>
          <p:spPr>
            <a:xfrm>
              <a:off x="5871662" y="1946709"/>
              <a:ext cx="36389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6" idx="2"/>
              <a:endCxn id="32" idx="0"/>
            </p:cNvCxnSpPr>
            <p:nvPr/>
          </p:nvCxnSpPr>
          <p:spPr>
            <a:xfrm flipH="1">
              <a:off x="3080146" y="1946709"/>
              <a:ext cx="279151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2"/>
              <a:endCxn id="34" idx="0"/>
            </p:cNvCxnSpPr>
            <p:nvPr/>
          </p:nvCxnSpPr>
          <p:spPr>
            <a:xfrm>
              <a:off x="2326454" y="1946709"/>
              <a:ext cx="304453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5" idx="2"/>
              <a:endCxn id="35" idx="0"/>
            </p:cNvCxnSpPr>
            <p:nvPr/>
          </p:nvCxnSpPr>
          <p:spPr>
            <a:xfrm>
              <a:off x="3202919" y="1946709"/>
              <a:ext cx="3032637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079232" y="3311284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M-1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31866" y="3311284"/>
              <a:ext cx="475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w</a:t>
              </a:r>
              <a:r>
                <a:rPr lang="en-US" baseline="-25000" dirty="0" err="1"/>
                <a:t>M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26430" y="251648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80146" y="27011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N-1</a:t>
              </a:r>
              <a:r>
                <a:rPr lang="en-US" dirty="0" smtClean="0"/>
                <a:t> 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6176" y="230807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N2</a:t>
              </a:r>
              <a:endParaRPr lang="en-US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81574" y="2043661"/>
              <a:ext cx="53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2M</a:t>
              </a:r>
              <a:endParaRPr lang="en-US" baseline="-25000" dirty="0"/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862822" y="3733800"/>
            <a:ext cx="7366777" cy="2895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01959" y="3771384"/>
            <a:ext cx="84582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 smtClean="0"/>
              <a:t>Theorem (</a:t>
            </a:r>
            <a:r>
              <a:rPr lang="en-US" sz="2000" b="1" dirty="0" err="1" smtClean="0"/>
              <a:t>Karger</a:t>
            </a:r>
            <a:r>
              <a:rPr lang="en-US" sz="2000" b="1" dirty="0" smtClean="0"/>
              <a:t>-Oh-Shah).  </a:t>
            </a:r>
          </a:p>
          <a:p>
            <a:pPr lvl="1"/>
            <a:r>
              <a:rPr lang="en-US" sz="1800" dirty="0" smtClean="0"/>
              <a:t>Let n tasks assigned to n workers as per </a:t>
            </a:r>
          </a:p>
          <a:p>
            <a:pPr lvl="2"/>
            <a:r>
              <a:rPr lang="en-US" sz="1500" dirty="0" smtClean="0"/>
              <a:t>an (</a:t>
            </a:r>
            <a:r>
              <a:rPr lang="en-US" sz="1500" i="1" dirty="0" err="1" smtClean="0"/>
              <a:t>l,l</a:t>
            </a:r>
            <a:r>
              <a:rPr lang="en-US" sz="1500" i="1" dirty="0" smtClean="0"/>
              <a:t>) </a:t>
            </a:r>
            <a:r>
              <a:rPr lang="en-US" sz="1500" dirty="0" smtClean="0"/>
              <a:t>random regular graph </a:t>
            </a:r>
          </a:p>
          <a:p>
            <a:pPr lvl="1"/>
            <a:r>
              <a:rPr lang="en-US" sz="1800" dirty="0" smtClean="0"/>
              <a:t>Let </a:t>
            </a:r>
            <a:r>
              <a:rPr lang="en-US" sz="1800" i="1" dirty="0" err="1" smtClean="0"/>
              <a:t>ql</a:t>
            </a:r>
            <a:r>
              <a:rPr lang="en-US" sz="1800" i="1" dirty="0" smtClean="0"/>
              <a:t> &gt; √2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Then, for all n large enough (i.e. n =</a:t>
            </a:r>
            <a:r>
              <a:rPr lang="en-US" sz="1800" dirty="0" err="1" smtClean="0"/>
              <a:t>Ω</a:t>
            </a:r>
            <a:r>
              <a:rPr lang="en-US" sz="1800" dirty="0" smtClean="0"/>
              <a:t>(</a:t>
            </a:r>
            <a:r>
              <a:rPr lang="en-US" sz="1800" i="1" dirty="0" err="1" smtClean="0"/>
              <a:t>l</a:t>
            </a:r>
            <a:r>
              <a:rPr lang="en-US" sz="1800" i="1" baseline="30000" dirty="0" err="1" smtClean="0"/>
              <a:t>O</a:t>
            </a:r>
            <a:r>
              <a:rPr lang="en-US" sz="1800" i="1" baseline="30000" dirty="0" smtClean="0"/>
              <a:t>(log(1/q))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</a:t>
            </a:r>
            <a:r>
              <a:rPr lang="en-US" sz="1800" i="1" baseline="30000" dirty="0" err="1" smtClean="0"/>
              <a:t>lq</a:t>
            </a:r>
            <a:r>
              <a:rPr lang="en-US" sz="1800" dirty="0" smtClean="0"/>
              <a:t>))) </a:t>
            </a:r>
          </a:p>
          <a:p>
            <a:pPr marL="36576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700" dirty="0" smtClean="0"/>
              <a:t>after O(log (1/q)) iterations of the algorithm </a:t>
            </a:r>
            <a:endParaRPr lang="en-US" sz="1700" b="1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39550"/>
              </p:ext>
            </p:extLst>
          </p:nvPr>
        </p:nvGraphicFramePr>
        <p:xfrm>
          <a:off x="2838868" y="5853926"/>
          <a:ext cx="3613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866900" imgH="393700" progId="Equation.3">
                  <p:embed/>
                </p:oleObj>
              </mc:Choice>
              <mc:Fallback>
                <p:oleObj name="Equation" r:id="rId3" imgW="186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868" y="5853926"/>
                        <a:ext cx="36131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0" y="2001972"/>
            <a:ext cx="2970342" cy="1143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00" y="746904"/>
            <a:ext cx="3886200" cy="14108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2615" y="24014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Crowd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1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245541" y="214743"/>
            <a:ext cx="3894889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How good?</a:t>
            </a:r>
            <a:endParaRPr lang="en-US" dirty="0">
              <a:effectLst/>
            </a:endParaRPr>
          </a:p>
        </p:txBody>
      </p:sp>
      <p:sp>
        <p:nvSpPr>
          <p:cNvPr id="5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077200" cy="487375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achieve target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error</a:t>
            </a:r>
            <a:r>
              <a:rPr lang="en-US" dirty="0" smtClean="0"/>
              <a:t> ≤</a:t>
            </a:r>
            <a:r>
              <a:rPr lang="en-US" dirty="0" err="1" smtClean="0"/>
              <a:t>ε</a:t>
            </a:r>
            <a:r>
              <a:rPr lang="en-US" dirty="0" smtClean="0"/>
              <a:t>, we need </a:t>
            </a:r>
          </a:p>
          <a:p>
            <a:pPr lvl="1"/>
            <a:r>
              <a:rPr lang="en-US" dirty="0" smtClean="0"/>
              <a:t>Per task budget </a:t>
            </a:r>
            <a:r>
              <a:rPr lang="en-US" i="1" dirty="0" smtClean="0"/>
              <a:t>l = </a:t>
            </a:r>
            <a:r>
              <a:rPr lang="en-US" dirty="0" err="1" smtClean="0"/>
              <a:t>Θ</a:t>
            </a:r>
            <a:r>
              <a:rPr lang="en-US" dirty="0" smtClean="0"/>
              <a:t>(1/q log</a:t>
            </a:r>
            <a:r>
              <a:rPr lang="en-US" i="1" dirty="0" smtClean="0"/>
              <a:t> (</a:t>
            </a:r>
            <a:r>
              <a:rPr lang="en-US" dirty="0" smtClean="0"/>
              <a:t>1/</a:t>
            </a:r>
            <a:r>
              <a:rPr lang="en-US" dirty="0" err="1" smtClean="0"/>
              <a:t>ε</a:t>
            </a:r>
            <a:r>
              <a:rPr lang="en-US" dirty="0" smtClean="0"/>
              <a:t>))</a:t>
            </a:r>
          </a:p>
          <a:p>
            <a:pPr lvl="3"/>
            <a:endParaRPr lang="en-US" dirty="0"/>
          </a:p>
          <a:p>
            <a:r>
              <a:rPr lang="en-US" dirty="0" smtClean="0"/>
              <a:t>And this is </a:t>
            </a:r>
            <a:r>
              <a:rPr lang="en-US" i="1" dirty="0" err="1" smtClean="0"/>
              <a:t>minimax</a:t>
            </a:r>
            <a:r>
              <a:rPr lang="en-US" dirty="0" smtClean="0"/>
              <a:t> optimal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Under majority voting (with any graph choice)</a:t>
            </a:r>
          </a:p>
          <a:p>
            <a:pPr lvl="1"/>
            <a:r>
              <a:rPr lang="en-US" dirty="0" smtClean="0"/>
              <a:t>Per task budget required is </a:t>
            </a:r>
            <a:r>
              <a:rPr lang="en-US" i="1" dirty="0" smtClean="0"/>
              <a:t>l = </a:t>
            </a:r>
            <a:r>
              <a:rPr lang="en-US" dirty="0" err="1" smtClean="0"/>
              <a:t>Ω</a:t>
            </a:r>
            <a:r>
              <a:rPr lang="en-US" dirty="0" smtClean="0"/>
              <a:t>(1/q</a:t>
            </a:r>
            <a:r>
              <a:rPr lang="en-US" baseline="30000" dirty="0" smtClean="0"/>
              <a:t>2 </a:t>
            </a:r>
            <a:r>
              <a:rPr lang="en-US" dirty="0" smtClean="0"/>
              <a:t>log (1/</a:t>
            </a:r>
            <a:r>
              <a:rPr lang="en-US" dirty="0" err="1" smtClean="0"/>
              <a:t>ε</a:t>
            </a:r>
            <a:r>
              <a:rPr lang="en-US" dirty="0" smtClean="0"/>
              <a:t>))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14800"/>
            <a:ext cx="6555509" cy="2696551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533400" y="4495800"/>
            <a:ext cx="76962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800000"/>
                </a:solidFill>
              </a:rPr>
              <a:t>no significant gain by knowing side-information</a:t>
            </a:r>
          </a:p>
          <a:p>
            <a:pPr algn="ctr"/>
            <a:r>
              <a:rPr lang="en-US" sz="2000" i="1" dirty="0" smtClean="0">
                <a:solidFill>
                  <a:srgbClr val="800000"/>
                </a:solidFill>
              </a:rPr>
              <a:t>(golden question, reputation, …!)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3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245541" y="214743"/>
            <a:ext cx="3894889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Adaptive solution </a:t>
            </a:r>
            <a:endParaRPr lang="en-US" dirty="0"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8400" y="1765300"/>
            <a:ext cx="67056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73200" y="1993900"/>
            <a:ext cx="6477000" cy="297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Theorem (</a:t>
            </a:r>
            <a:r>
              <a:rPr lang="en-US" sz="2000" b="1" dirty="0" err="1" smtClean="0"/>
              <a:t>Karger</a:t>
            </a:r>
            <a:r>
              <a:rPr lang="en-US" sz="2000" b="1" dirty="0" smtClean="0"/>
              <a:t>-Oh-Shah).  </a:t>
            </a:r>
          </a:p>
          <a:p>
            <a:pPr lvl="1"/>
            <a:r>
              <a:rPr lang="en-US" sz="1800" dirty="0" smtClean="0"/>
              <a:t>Given any adaptive algorithm, </a:t>
            </a:r>
          </a:p>
          <a:p>
            <a:pPr lvl="2"/>
            <a:r>
              <a:rPr lang="en-US" sz="1500" dirty="0" smtClean="0"/>
              <a:t>let </a:t>
            </a:r>
            <a:r>
              <a:rPr lang="en-US" sz="1500" dirty="0" err="1" smtClean="0"/>
              <a:t>Δ</a:t>
            </a:r>
            <a:r>
              <a:rPr lang="en-US" sz="1500" dirty="0" smtClean="0"/>
              <a:t> be </a:t>
            </a:r>
            <a:r>
              <a:rPr lang="en-US" sz="1500" dirty="0" smtClean="0"/>
              <a:t>the average number of workers required per task</a:t>
            </a:r>
          </a:p>
          <a:p>
            <a:pPr lvl="2"/>
            <a:r>
              <a:rPr lang="en-US" sz="1500" dirty="0" smtClean="0"/>
              <a:t>to achieve desired </a:t>
            </a:r>
            <a:r>
              <a:rPr lang="en-US" sz="1500" dirty="0" err="1" smtClean="0"/>
              <a:t>P</a:t>
            </a:r>
            <a:r>
              <a:rPr lang="en-US" sz="1500" baseline="-25000" dirty="0" err="1" smtClean="0"/>
              <a:t>error</a:t>
            </a:r>
            <a:r>
              <a:rPr lang="en-US" sz="1500" dirty="0" smtClean="0"/>
              <a:t> ≤</a:t>
            </a:r>
            <a:r>
              <a:rPr lang="en-US" sz="1500" dirty="0" err="1" smtClean="0"/>
              <a:t>ε</a:t>
            </a:r>
            <a:r>
              <a:rPr lang="en-US" sz="1500" dirty="0" smtClean="0"/>
              <a:t> </a:t>
            </a:r>
          </a:p>
          <a:p>
            <a:pPr lvl="1"/>
            <a:r>
              <a:rPr lang="en-US" sz="1800" dirty="0" smtClean="0"/>
              <a:t>Then there exists {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j</a:t>
            </a:r>
            <a:r>
              <a:rPr lang="en-US" sz="1800" dirty="0" smtClean="0"/>
              <a:t>} with quality </a:t>
            </a:r>
            <a:r>
              <a:rPr lang="en-US" sz="1800" i="1" dirty="0" smtClean="0"/>
              <a:t>q </a:t>
            </a:r>
            <a:r>
              <a:rPr lang="en-US" sz="1800" dirty="0" smtClean="0"/>
              <a:t>so that </a:t>
            </a:r>
            <a:endParaRPr lang="en-US" sz="17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65300" y="5537974"/>
            <a:ext cx="5867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i="1" dirty="0" smtClean="0">
                <a:solidFill>
                  <a:srgbClr val="800000"/>
                </a:solidFill>
              </a:rPr>
              <a:t>gain through </a:t>
            </a:r>
            <a:r>
              <a:rPr lang="en-US" i="1" dirty="0" err="1" smtClean="0">
                <a:solidFill>
                  <a:srgbClr val="800000"/>
                </a:solidFill>
              </a:rPr>
              <a:t>adaptivity</a:t>
            </a:r>
            <a:r>
              <a:rPr lang="en-US" i="1" dirty="0" smtClean="0">
                <a:solidFill>
                  <a:srgbClr val="800000"/>
                </a:solidFill>
              </a:rPr>
              <a:t> is limited</a:t>
            </a:r>
            <a:endParaRPr lang="en-US" i="1" dirty="0">
              <a:solidFill>
                <a:srgbClr val="8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96485"/>
              </p:ext>
            </p:extLst>
          </p:nvPr>
        </p:nvGraphicFramePr>
        <p:xfrm>
          <a:off x="3378200" y="3822700"/>
          <a:ext cx="201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346200" imgH="457200" progId="Equation.3">
                  <p:embed/>
                </p:oleObj>
              </mc:Choice>
              <mc:Fallback>
                <p:oleObj name="Equation" r:id="rId3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8200" y="3822700"/>
                        <a:ext cx="2019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59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245541" y="214743"/>
            <a:ext cx="5342459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Model from </a:t>
            </a:r>
            <a:r>
              <a:rPr lang="en-US" dirty="0" err="1" smtClean="0">
                <a:effectLst/>
              </a:rPr>
              <a:t>Dawid-Skene</a:t>
            </a:r>
            <a:r>
              <a:rPr lang="en-US" dirty="0" smtClean="0">
                <a:effectLst/>
              </a:rPr>
              <a:t> </a:t>
            </a:r>
            <a:r>
              <a:rPr lang="fr-FR" dirty="0" smtClean="0">
                <a:effectLst/>
              </a:rPr>
              <a:t>’</a:t>
            </a:r>
            <a:r>
              <a:rPr lang="en-US" dirty="0" smtClean="0">
                <a:effectLst/>
              </a:rPr>
              <a:t>79</a:t>
            </a:r>
            <a:endParaRPr lang="en-US" dirty="0"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8400" y="1765300"/>
            <a:ext cx="6705600" cy="24141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73200" y="1993900"/>
            <a:ext cx="6477000" cy="297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Theorem (</a:t>
            </a:r>
            <a:r>
              <a:rPr lang="en-US" sz="2000" b="1" dirty="0" err="1" smtClean="0"/>
              <a:t>Karger</a:t>
            </a:r>
            <a:r>
              <a:rPr lang="en-US" sz="2000" b="1" dirty="0" smtClean="0"/>
              <a:t>-Oh-Shah).</a:t>
            </a:r>
          </a:p>
          <a:p>
            <a:pPr marL="0" indent="0">
              <a:buNone/>
            </a:pPr>
            <a:r>
              <a:rPr lang="en-US" sz="2000" b="1" dirty="0" smtClean="0"/>
              <a:t>      </a:t>
            </a:r>
            <a:r>
              <a:rPr lang="en-US" sz="2000" dirty="0" smtClean="0"/>
              <a:t>To achieve </a:t>
            </a:r>
            <a:r>
              <a:rPr lang="en-US" sz="2000" dirty="0"/>
              <a:t>reliability 1-</a:t>
            </a:r>
            <a:r>
              <a:rPr lang="en-US" sz="2000" dirty="0" smtClean="0"/>
              <a:t>ε,  per task redundancy scales as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dirty="0" smtClean="0"/>
              <a:t>K</a:t>
            </a:r>
            <a:r>
              <a:rPr lang="en-US" sz="2000" dirty="0"/>
              <a:t>/q (log 1/</a:t>
            </a:r>
            <a:r>
              <a:rPr lang="en-US" sz="2000" dirty="0" err="1"/>
              <a:t>ε</a:t>
            </a:r>
            <a:r>
              <a:rPr lang="en-US" sz="2000" dirty="0"/>
              <a:t> + </a:t>
            </a:r>
            <a:r>
              <a:rPr lang="en-US" sz="2000" dirty="0" smtClean="0"/>
              <a:t>log </a:t>
            </a:r>
            <a:r>
              <a:rPr lang="en-US" sz="2000" dirty="0"/>
              <a:t>K)</a:t>
            </a:r>
            <a:r>
              <a:rPr lang="en-US" sz="2000" b="1" dirty="0" smtClean="0"/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0240" y="5508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35626" y="4439103"/>
            <a:ext cx="5820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Through reducing K-</a:t>
            </a:r>
            <a:r>
              <a:rPr lang="en-US" dirty="0" err="1" smtClean="0"/>
              <a:t>ary</a:t>
            </a:r>
            <a:r>
              <a:rPr lang="en-US" dirty="0" smtClean="0"/>
              <a:t> problem to K-binary problems</a:t>
            </a:r>
          </a:p>
          <a:p>
            <a:pPr algn="ctr"/>
            <a:r>
              <a:rPr lang="en-US" dirty="0" smtClean="0"/>
              <a:t>(and dealing with few asymmetries)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4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419600" cy="5761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08" y="2971800"/>
            <a:ext cx="3945147" cy="3763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Experiments: Amazon </a:t>
            </a:r>
            <a:r>
              <a:rPr lang="en-US" dirty="0" err="1" smtClean="0">
                <a:effectLst/>
              </a:rPr>
              <a:t>MTurk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3657600" cy="487375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Learning similarities</a:t>
            </a:r>
          </a:p>
          <a:p>
            <a:pPr lvl="1"/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Searching,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1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08" y="2971800"/>
            <a:ext cx="3945147" cy="37639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3657600" cy="487375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Learning similarities</a:t>
            </a:r>
          </a:p>
          <a:p>
            <a:pPr lvl="1"/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Searching, 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36" y="1295400"/>
            <a:ext cx="4085964" cy="5410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8289" y="375902"/>
            <a:ext cx="6512511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Experiments: Amazon </a:t>
            </a:r>
            <a:r>
              <a:rPr lang="en-US" dirty="0" err="1" smtClean="0">
                <a:effectLst/>
              </a:rPr>
              <a:t>MTurk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407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A classical example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16928" y="1428008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 patient is asked: </a:t>
            </a:r>
            <a:r>
              <a:rPr lang="en-US" i="1" dirty="0" smtClean="0"/>
              <a:t>rate your pain on scale 1-10</a:t>
            </a:r>
          </a:p>
          <a:p>
            <a:pPr lvl="1"/>
            <a:r>
              <a:rPr lang="en-US" dirty="0" smtClean="0"/>
              <a:t>Medical student gets answer : 5</a:t>
            </a:r>
          </a:p>
          <a:p>
            <a:pPr lvl="1"/>
            <a:r>
              <a:rPr lang="en-US" dirty="0" smtClean="0"/>
              <a:t>Intern gets answer : 8</a:t>
            </a:r>
          </a:p>
          <a:p>
            <a:pPr lvl="1"/>
            <a:r>
              <a:rPr lang="en-US" dirty="0" smtClean="0"/>
              <a:t>Fellow gets answer : 4.5</a:t>
            </a:r>
          </a:p>
          <a:p>
            <a:pPr lvl="1"/>
            <a:r>
              <a:rPr lang="en-US" dirty="0" smtClean="0"/>
              <a:t>Doctor gets answer : 6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So what is the “right” amount of pain? </a:t>
            </a:r>
          </a:p>
          <a:p>
            <a:endParaRPr lang="en-US" dirty="0"/>
          </a:p>
          <a:p>
            <a:r>
              <a:rPr lang="en-US" dirty="0" smtClean="0"/>
              <a:t>Crowd-sourcing</a:t>
            </a:r>
          </a:p>
          <a:p>
            <a:pPr lvl="1"/>
            <a:r>
              <a:rPr lang="en-US" dirty="0" smtClean="0"/>
              <a:t>Pain of patient = task</a:t>
            </a:r>
          </a:p>
          <a:p>
            <a:pPr lvl="1"/>
            <a:r>
              <a:rPr lang="en-US" dirty="0" smtClean="0"/>
              <a:t>Answer of patient = completion of task by a worker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3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333500"/>
            <a:ext cx="3390900" cy="5295900"/>
          </a:xfrm>
          <a:prstGeom prst="rect">
            <a:avLst/>
          </a:prstGeom>
        </p:spPr>
      </p:pic>
      <p:pic>
        <p:nvPicPr>
          <p:cNvPr id="8" name="Picture 7" descr="COLOR_grap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6030"/>
            <a:ext cx="4572000" cy="4422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98" y="4665328"/>
            <a:ext cx="1524000" cy="1054100"/>
          </a:xfrm>
          <a:prstGeom prst="rect">
            <a:avLst/>
          </a:prstGeom>
        </p:spPr>
      </p:pic>
      <p:pic>
        <p:nvPicPr>
          <p:cNvPr id="10" name="Picture 9" descr="COLOR_graph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572000" cy="423530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58289" y="375902"/>
            <a:ext cx="6512511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Experiments: Amazon </a:t>
            </a:r>
            <a:r>
              <a:rPr lang="en-US" dirty="0" err="1" smtClean="0">
                <a:effectLst/>
              </a:rPr>
              <a:t>MTurk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05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91" y="375902"/>
            <a:ext cx="7404698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Task Assignment: Why Random Graph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1532"/>
            <a:ext cx="8382000" cy="4729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00200"/>
            <a:ext cx="8686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Remarks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16928" y="1428008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Crow-sourcing</a:t>
            </a:r>
          </a:p>
          <a:p>
            <a:pPr lvl="1"/>
            <a:r>
              <a:rPr lang="en-US" dirty="0" smtClean="0"/>
              <a:t>Regular graph + message passing</a:t>
            </a:r>
          </a:p>
          <a:p>
            <a:pPr lvl="1"/>
            <a:r>
              <a:rPr lang="en-US" dirty="0" smtClean="0"/>
              <a:t>Useful for designing surveys/taking polls</a:t>
            </a:r>
          </a:p>
          <a:p>
            <a:pPr lvl="1"/>
            <a:endParaRPr lang="en-US" dirty="0"/>
          </a:p>
          <a:p>
            <a:r>
              <a:rPr lang="en-US" dirty="0" smtClean="0"/>
              <a:t>Algorithmically</a:t>
            </a:r>
          </a:p>
          <a:p>
            <a:pPr lvl="1"/>
            <a:r>
              <a:rPr lang="en-US" dirty="0" smtClean="0"/>
              <a:t>Iterative algorithm is like power-iteration  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Beyond stand-alone tasks</a:t>
            </a:r>
          </a:p>
          <a:p>
            <a:pPr lvl="1"/>
            <a:r>
              <a:rPr lang="en-US" dirty="0" smtClean="0"/>
              <a:t>Learning global structure, e.g. ranking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625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001"/>
            <a:ext cx="9144000" cy="1633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588" y="3200400"/>
            <a:ext cx="9307788" cy="20182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75902"/>
            <a:ext cx="6512511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Contemporary example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671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" y="1689100"/>
            <a:ext cx="9067800" cy="34687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5902"/>
            <a:ext cx="6512511" cy="1143000"/>
          </a:xfrm>
        </p:spPr>
        <p:txBody>
          <a:bodyPr/>
          <a:lstStyle/>
          <a:p>
            <a:pPr algn="l"/>
            <a:r>
              <a:rPr lang="en-US" dirty="0">
                <a:effectLst/>
              </a:rPr>
              <a:t>Contemporary </a:t>
            </a:r>
            <a:r>
              <a:rPr lang="en-US" dirty="0" smtClean="0">
                <a:effectLst/>
              </a:rPr>
              <a:t>example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013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0"/>
            <a:ext cx="9144000" cy="35406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5902"/>
            <a:ext cx="6512511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Contemporary example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94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4953000"/>
            <a:ext cx="7467600" cy="1905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Goal: reliable estimate the tasks with </a:t>
            </a:r>
            <a:r>
              <a:rPr lang="en-US" dirty="0" err="1" smtClean="0"/>
              <a:t>min’l</a:t>
            </a:r>
            <a:r>
              <a:rPr lang="en-US" dirty="0" smtClean="0"/>
              <a:t> cost </a:t>
            </a:r>
          </a:p>
          <a:p>
            <a:r>
              <a:rPr lang="en-US" dirty="0" smtClean="0"/>
              <a:t>Key operational questions:</a:t>
            </a:r>
          </a:p>
          <a:p>
            <a:pPr lvl="1"/>
            <a:r>
              <a:rPr lang="en-US" dirty="0" smtClean="0"/>
              <a:t>Task assignment</a:t>
            </a:r>
          </a:p>
          <a:p>
            <a:pPr lvl="1"/>
            <a:r>
              <a:rPr lang="en-US" dirty="0" smtClean="0"/>
              <a:t>Inferring the “answers”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47151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5902"/>
            <a:ext cx="6512511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Contemporary example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822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Model a la </a:t>
            </a:r>
            <a:r>
              <a:rPr lang="en-US" dirty="0" err="1" smtClean="0">
                <a:effectLst/>
              </a:rPr>
              <a:t>Dawid</a:t>
            </a:r>
            <a:r>
              <a:rPr lang="en-US" dirty="0" smtClean="0">
                <a:effectLst/>
              </a:rPr>
              <a:t> and </a:t>
            </a:r>
            <a:r>
              <a:rPr lang="en-US" dirty="0" err="1" smtClean="0">
                <a:effectLst/>
              </a:rPr>
              <a:t>Skene</a:t>
            </a:r>
            <a:r>
              <a:rPr lang="en-US" dirty="0" smtClean="0">
                <a:effectLst/>
              </a:rPr>
              <a:t> ‘79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16928" y="1428008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N tasks  </a:t>
            </a:r>
          </a:p>
          <a:p>
            <a:pPr lvl="1"/>
            <a:r>
              <a:rPr lang="en-US" dirty="0" smtClean="0"/>
              <a:t>Denote by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– “true” value in {1,..,K}</a:t>
            </a:r>
            <a:endParaRPr lang="en-US" baseline="-25000" dirty="0"/>
          </a:p>
          <a:p>
            <a:pPr lvl="2"/>
            <a:endParaRPr lang="en-US" dirty="0" smtClean="0"/>
          </a:p>
          <a:p>
            <a:r>
              <a:rPr lang="en-US" dirty="0" smtClean="0"/>
              <a:t>M workers </a:t>
            </a:r>
          </a:p>
          <a:p>
            <a:pPr lvl="1"/>
            <a:r>
              <a:rPr lang="en-US" dirty="0" smtClean="0"/>
              <a:t>Denote by 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– “confusion” matrix</a:t>
            </a:r>
            <a:endParaRPr lang="en-US" baseline="-25000" dirty="0" smtClean="0"/>
          </a:p>
          <a:p>
            <a:pPr lvl="2"/>
            <a:r>
              <a:rPr lang="en-US" dirty="0" smtClean="0"/>
              <a:t>Worker j: confusion matrix </a:t>
            </a:r>
            <a:r>
              <a:rPr lang="en-US" dirty="0" err="1" smtClean="0"/>
              <a:t>P</a:t>
            </a:r>
            <a:r>
              <a:rPr lang="en-US" baseline="30000" dirty="0" err="1"/>
              <a:t>j</a:t>
            </a:r>
            <a:r>
              <a:rPr lang="en-US" dirty="0" smtClean="0"/>
              <a:t>=[</a:t>
            </a:r>
            <a:r>
              <a:rPr lang="en-US" dirty="0" err="1" smtClean="0"/>
              <a:t>P</a:t>
            </a:r>
            <a:r>
              <a:rPr lang="en-US" baseline="30000" dirty="0" err="1" smtClean="0"/>
              <a:t>j</a:t>
            </a:r>
            <a:r>
              <a:rPr lang="en-US" baseline="-25000" dirty="0" err="1" smtClean="0"/>
              <a:t>kl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Worker j’s answer: is l for task with value k with prob. </a:t>
            </a:r>
            <a:r>
              <a:rPr lang="en-US" dirty="0" err="1" smtClean="0"/>
              <a:t>P</a:t>
            </a:r>
            <a:r>
              <a:rPr lang="en-US" baseline="30000" dirty="0" err="1" smtClean="0"/>
              <a:t>j</a:t>
            </a:r>
            <a:r>
              <a:rPr lang="en-US" baseline="-25000" dirty="0" err="1" smtClean="0"/>
              <a:t>kl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Binary symmetric case </a:t>
            </a:r>
          </a:p>
          <a:p>
            <a:pPr lvl="1"/>
            <a:r>
              <a:rPr lang="en-US" dirty="0" smtClean="0"/>
              <a:t>K = 2: tasks takes value +1 or -1</a:t>
            </a:r>
          </a:p>
          <a:p>
            <a:pPr lvl="1"/>
            <a:r>
              <a:rPr lang="en-US" dirty="0" smtClean="0"/>
              <a:t>Correct answer </a:t>
            </a:r>
            <a:r>
              <a:rPr lang="en-US" dirty="0" err="1" smtClean="0"/>
              <a:t>w.p</a:t>
            </a:r>
            <a:r>
              <a:rPr lang="en-US" dirty="0" smtClean="0"/>
              <a:t>. </a:t>
            </a:r>
            <a:r>
              <a:rPr lang="en-US" dirty="0" err="1" smtClean="0"/>
              <a:t>p</a:t>
            </a:r>
            <a:r>
              <a:rPr lang="en-US" baseline="30000" dirty="0" err="1" smtClean="0"/>
              <a:t>j</a:t>
            </a:r>
            <a:r>
              <a:rPr lang="en-US" baseline="-25000" dirty="0"/>
              <a:t>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900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ffectLst/>
              </a:rPr>
              <a:t>Model a la </a:t>
            </a:r>
            <a:r>
              <a:rPr lang="en-US" dirty="0" err="1">
                <a:effectLst/>
              </a:rPr>
              <a:t>Dawid</a:t>
            </a:r>
            <a:r>
              <a:rPr lang="en-US" dirty="0">
                <a:effectLst/>
              </a:rPr>
              <a:t> and </a:t>
            </a:r>
            <a:r>
              <a:rPr lang="en-US" dirty="0" err="1">
                <a:effectLst/>
              </a:rPr>
              <a:t>Skene</a:t>
            </a:r>
            <a:r>
              <a:rPr lang="en-US" dirty="0">
                <a:effectLst/>
              </a:rPr>
              <a:t> ‘</a:t>
            </a:r>
            <a:r>
              <a:rPr lang="en-US" dirty="0" smtClean="0">
                <a:effectLst/>
              </a:rPr>
              <a:t>79</a:t>
            </a:r>
            <a:endParaRPr lang="en-US" dirty="0">
              <a:effectLst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06543" y="1412069"/>
            <a:ext cx="5196956" cy="2421990"/>
            <a:chOff x="1994107" y="1412069"/>
            <a:chExt cx="5196956" cy="2421990"/>
          </a:xfrm>
        </p:grpSpPr>
        <p:sp>
          <p:nvSpPr>
            <p:cNvPr id="4" name="Rounded Rectangle 3"/>
            <p:cNvSpPr/>
            <p:nvPr/>
          </p:nvSpPr>
          <p:spPr>
            <a:xfrm>
              <a:off x="1994107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526369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70572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39315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N-1</a:t>
              </a:r>
              <a:endParaRPr lang="en-US" baseline="-25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047505" y="163808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47385" y="163617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447265" y="163426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666859" y="163426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66739" y="163235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7747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642038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068316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93288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399785" y="346224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599665" y="346033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819259" y="346033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4" idx="2"/>
              <a:endCxn id="14" idx="0"/>
            </p:cNvCxnSpPr>
            <p:nvPr/>
          </p:nvCxnSpPr>
          <p:spPr>
            <a:xfrm>
              <a:off x="2326454" y="1946709"/>
              <a:ext cx="753692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" idx="2"/>
              <a:endCxn id="17" idx="0"/>
            </p:cNvCxnSpPr>
            <p:nvPr/>
          </p:nvCxnSpPr>
          <p:spPr>
            <a:xfrm flipH="1">
              <a:off x="5370990" y="1946709"/>
              <a:ext cx="148772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2"/>
              <a:endCxn id="15" idx="0"/>
            </p:cNvCxnSpPr>
            <p:nvPr/>
          </p:nvCxnSpPr>
          <p:spPr>
            <a:xfrm flipH="1">
              <a:off x="3944712" y="1946709"/>
              <a:ext cx="291400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2"/>
              <a:endCxn id="15" idx="0"/>
            </p:cNvCxnSpPr>
            <p:nvPr/>
          </p:nvCxnSpPr>
          <p:spPr>
            <a:xfrm>
              <a:off x="3202919" y="1946709"/>
              <a:ext cx="741793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2"/>
              <a:endCxn id="18" idx="0"/>
            </p:cNvCxnSpPr>
            <p:nvPr/>
          </p:nvCxnSpPr>
          <p:spPr>
            <a:xfrm>
              <a:off x="5871662" y="1946709"/>
              <a:ext cx="36389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8" idx="2"/>
              <a:endCxn id="14" idx="0"/>
            </p:cNvCxnSpPr>
            <p:nvPr/>
          </p:nvCxnSpPr>
          <p:spPr>
            <a:xfrm flipH="1">
              <a:off x="3080146" y="1946709"/>
              <a:ext cx="279151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" idx="2"/>
              <a:endCxn id="17" idx="0"/>
            </p:cNvCxnSpPr>
            <p:nvPr/>
          </p:nvCxnSpPr>
          <p:spPr>
            <a:xfrm>
              <a:off x="2326454" y="1946709"/>
              <a:ext cx="304453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" idx="2"/>
              <a:endCxn id="18" idx="0"/>
            </p:cNvCxnSpPr>
            <p:nvPr/>
          </p:nvCxnSpPr>
          <p:spPr>
            <a:xfrm>
              <a:off x="3202919" y="1946709"/>
              <a:ext cx="3032637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079232" y="3311284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M-1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31866" y="3311284"/>
              <a:ext cx="475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w</a:t>
              </a:r>
              <a:r>
                <a:rPr lang="en-US" baseline="-25000" dirty="0" err="1"/>
                <a:t>M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26430" y="251648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80146" y="27011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N-1</a:t>
              </a:r>
              <a:r>
                <a:rPr lang="en-US" dirty="0" smtClean="0"/>
                <a:t> 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6176" y="230807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N2</a:t>
              </a:r>
              <a:endParaRPr lang="en-US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81574" y="2043661"/>
              <a:ext cx="53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2M</a:t>
              </a:r>
              <a:endParaRPr lang="en-US" baseline="-25000" dirty="0"/>
            </a:p>
          </p:txBody>
        </p:sp>
      </p:grpSp>
      <p:sp>
        <p:nvSpPr>
          <p:cNvPr id="3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21659" y="4062016"/>
            <a:ext cx="7467600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Binary tasks:</a:t>
            </a:r>
          </a:p>
          <a:p>
            <a:r>
              <a:rPr lang="en-US" dirty="0" smtClean="0"/>
              <a:t>Worker reliability:</a:t>
            </a:r>
          </a:p>
          <a:p>
            <a:endParaRPr lang="en-US" dirty="0" smtClean="0"/>
          </a:p>
          <a:p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/>
              <a:t>Necessary assumption: we know  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961" y="4120412"/>
            <a:ext cx="2057400" cy="4318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957" y="4519216"/>
            <a:ext cx="1524000" cy="457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759" y="4918020"/>
            <a:ext cx="6734796" cy="14108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851" y="6257217"/>
            <a:ext cx="2728602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7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Question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17639" y="4774956"/>
            <a:ext cx="7467600" cy="20830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Goal: given N tasks</a:t>
            </a:r>
          </a:p>
          <a:p>
            <a:pPr lvl="1"/>
            <a:r>
              <a:rPr lang="en-US" dirty="0" smtClean="0"/>
              <a:t>To obtain answer correctly </a:t>
            </a:r>
            <a:r>
              <a:rPr lang="en-US" dirty="0" err="1" smtClean="0"/>
              <a:t>w.p</a:t>
            </a:r>
            <a:r>
              <a:rPr lang="en-US" dirty="0" smtClean="0"/>
              <a:t>. at least 1-ε</a:t>
            </a:r>
          </a:p>
          <a:p>
            <a:pPr lvl="1"/>
            <a:r>
              <a:rPr lang="en-US" dirty="0" smtClean="0"/>
              <a:t>What is the minimal number of questions (edges) needed?</a:t>
            </a:r>
          </a:p>
          <a:p>
            <a:pPr lvl="1"/>
            <a:r>
              <a:rPr lang="en-US" dirty="0" smtClean="0"/>
              <a:t>How to assign them, and how to infer tasks values?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2" name="Group 51"/>
          <p:cNvGrpSpPr/>
          <p:nvPr/>
        </p:nvGrpSpPr>
        <p:grpSpPr>
          <a:xfrm>
            <a:off x="1994107" y="1412069"/>
            <a:ext cx="5196956" cy="2421990"/>
            <a:chOff x="1994107" y="1412069"/>
            <a:chExt cx="5196956" cy="2421990"/>
          </a:xfrm>
        </p:grpSpPr>
        <p:sp>
          <p:nvSpPr>
            <p:cNvPr id="4" name="Rounded Rectangle 3"/>
            <p:cNvSpPr/>
            <p:nvPr/>
          </p:nvSpPr>
          <p:spPr>
            <a:xfrm>
              <a:off x="1994107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526369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70572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39315" y="1412069"/>
              <a:ext cx="664694" cy="5346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N-1</a:t>
              </a:r>
              <a:endParaRPr lang="en-US" baseline="-25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047505" y="163808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47385" y="163617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447265" y="163426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666859" y="163426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66739" y="163235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7747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642038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068316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932882" y="3228680"/>
              <a:ext cx="605347" cy="605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399785" y="346224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599665" y="3460339"/>
              <a:ext cx="130565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819259" y="3460339"/>
              <a:ext cx="118696" cy="1424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4" idx="2"/>
              <a:endCxn id="14" idx="0"/>
            </p:cNvCxnSpPr>
            <p:nvPr/>
          </p:nvCxnSpPr>
          <p:spPr>
            <a:xfrm>
              <a:off x="2326454" y="1946709"/>
              <a:ext cx="753692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" idx="2"/>
              <a:endCxn id="17" idx="0"/>
            </p:cNvCxnSpPr>
            <p:nvPr/>
          </p:nvCxnSpPr>
          <p:spPr>
            <a:xfrm flipH="1">
              <a:off x="5370990" y="1946709"/>
              <a:ext cx="148772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2"/>
              <a:endCxn id="15" idx="0"/>
            </p:cNvCxnSpPr>
            <p:nvPr/>
          </p:nvCxnSpPr>
          <p:spPr>
            <a:xfrm flipH="1">
              <a:off x="3944712" y="1946709"/>
              <a:ext cx="291400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2"/>
              <a:endCxn id="15" idx="0"/>
            </p:cNvCxnSpPr>
            <p:nvPr/>
          </p:nvCxnSpPr>
          <p:spPr>
            <a:xfrm>
              <a:off x="3202919" y="1946709"/>
              <a:ext cx="741793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2"/>
              <a:endCxn id="18" idx="0"/>
            </p:cNvCxnSpPr>
            <p:nvPr/>
          </p:nvCxnSpPr>
          <p:spPr>
            <a:xfrm>
              <a:off x="5871662" y="1946709"/>
              <a:ext cx="363894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8" idx="2"/>
              <a:endCxn id="14" idx="0"/>
            </p:cNvCxnSpPr>
            <p:nvPr/>
          </p:nvCxnSpPr>
          <p:spPr>
            <a:xfrm flipH="1">
              <a:off x="3080146" y="1946709"/>
              <a:ext cx="279151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" idx="2"/>
              <a:endCxn id="17" idx="0"/>
            </p:cNvCxnSpPr>
            <p:nvPr/>
          </p:nvCxnSpPr>
          <p:spPr>
            <a:xfrm>
              <a:off x="2326454" y="1946709"/>
              <a:ext cx="3044536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" idx="2"/>
              <a:endCxn id="18" idx="0"/>
            </p:cNvCxnSpPr>
            <p:nvPr/>
          </p:nvCxnSpPr>
          <p:spPr>
            <a:xfrm>
              <a:off x="3202919" y="1946709"/>
              <a:ext cx="3032637" cy="1281971"/>
            </a:xfrm>
            <a:prstGeom prst="line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079232" y="3311284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w</a:t>
              </a:r>
              <a:r>
                <a:rPr lang="en-US" baseline="-25000" dirty="0" smtClean="0"/>
                <a:t>M-1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31866" y="3311284"/>
              <a:ext cx="4754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/>
                <a:t>w</a:t>
              </a:r>
              <a:r>
                <a:rPr lang="en-US" baseline="-25000" dirty="0" err="1"/>
                <a:t>M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26430" y="251648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80146" y="27011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N-1</a:t>
              </a:r>
              <a:r>
                <a:rPr lang="en-US" dirty="0" smtClean="0"/>
                <a:t> 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6176" y="230807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N2</a:t>
              </a:r>
              <a:endParaRPr lang="en-US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81574" y="2043661"/>
              <a:ext cx="53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2M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77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13532</TotalTime>
  <Words>783</Words>
  <Application>Microsoft Macintosh PowerPoint</Application>
  <PresentationFormat>On-screen Show (4:3)</PresentationFormat>
  <Paragraphs>253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Slipstream</vt:lpstr>
      <vt:lpstr>Equation</vt:lpstr>
      <vt:lpstr>Efficient crowd-sourcing</vt:lpstr>
      <vt:lpstr>A classical example</vt:lpstr>
      <vt:lpstr>Contemporary example</vt:lpstr>
      <vt:lpstr>Contemporary example</vt:lpstr>
      <vt:lpstr>Contemporary example</vt:lpstr>
      <vt:lpstr>Contemporary example</vt:lpstr>
      <vt:lpstr>Model a la Dawid and Skene ‘79</vt:lpstr>
      <vt:lpstr>Model a la Dawid and Skene ‘79</vt:lpstr>
      <vt:lpstr>Question</vt:lpstr>
      <vt:lpstr>Task assignment</vt:lpstr>
      <vt:lpstr>Inferring answers</vt:lpstr>
      <vt:lpstr>Inferring answers</vt:lpstr>
      <vt:lpstr>Inferring answers</vt:lpstr>
      <vt:lpstr>Inferring answers</vt:lpstr>
      <vt:lpstr>How good?</vt:lpstr>
      <vt:lpstr>Adaptive solution </vt:lpstr>
      <vt:lpstr>Model from Dawid-Skene ’79</vt:lpstr>
      <vt:lpstr>Experiments: Amazon MTurk</vt:lpstr>
      <vt:lpstr>Experiments: Amazon MTurk</vt:lpstr>
      <vt:lpstr>Experiments: Amazon MTurk</vt:lpstr>
      <vt:lpstr>Task Assignment: Why Random Graph</vt:lpstr>
      <vt:lpstr>Remarks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Iterative ranking  using pair-wise comparisions</dc:title>
  <dc:creator>Devavrat Shah</dc:creator>
  <cp:lastModifiedBy>Devavrat Shah</cp:lastModifiedBy>
  <cp:revision>367</cp:revision>
  <dcterms:created xsi:type="dcterms:W3CDTF">2012-08-29T01:40:35Z</dcterms:created>
  <dcterms:modified xsi:type="dcterms:W3CDTF">2014-04-28T14:42:32Z</dcterms:modified>
</cp:coreProperties>
</file>