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2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embeddings/Microsoft_Equation3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45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453" r:id="rId22"/>
    <p:sldId id="276" r:id="rId23"/>
    <p:sldId id="277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52" r:id="rId35"/>
    <p:sldId id="278" r:id="rId36"/>
    <p:sldId id="377" r:id="rId37"/>
    <p:sldId id="378" r:id="rId38"/>
    <p:sldId id="379" r:id="rId39"/>
    <p:sldId id="380" r:id="rId40"/>
    <p:sldId id="381" r:id="rId41"/>
    <p:sldId id="397" r:id="rId42"/>
    <p:sldId id="398" r:id="rId43"/>
    <p:sldId id="464" r:id="rId44"/>
    <p:sldId id="465" r:id="rId45"/>
    <p:sldId id="466" r:id="rId46"/>
    <p:sldId id="399" r:id="rId47"/>
    <p:sldId id="400" r:id="rId48"/>
    <p:sldId id="401" r:id="rId49"/>
    <p:sldId id="402" r:id="rId50"/>
    <p:sldId id="403" r:id="rId51"/>
    <p:sldId id="404" r:id="rId52"/>
    <p:sldId id="287" r:id="rId53"/>
    <p:sldId id="288" r:id="rId54"/>
    <p:sldId id="405" r:id="rId55"/>
    <p:sldId id="467" r:id="rId56"/>
    <p:sldId id="406" r:id="rId57"/>
    <p:sldId id="407" r:id="rId58"/>
    <p:sldId id="408" r:id="rId59"/>
    <p:sldId id="409" r:id="rId60"/>
    <p:sldId id="410" r:id="rId61"/>
    <p:sldId id="411" r:id="rId62"/>
    <p:sldId id="412" r:id="rId63"/>
    <p:sldId id="413" r:id="rId64"/>
    <p:sldId id="414" r:id="rId65"/>
    <p:sldId id="415" r:id="rId66"/>
    <p:sldId id="416" r:id="rId67"/>
    <p:sldId id="417" r:id="rId68"/>
    <p:sldId id="418" r:id="rId69"/>
    <p:sldId id="419" r:id="rId70"/>
    <p:sldId id="420" r:id="rId71"/>
    <p:sldId id="421" r:id="rId72"/>
    <p:sldId id="422" r:id="rId73"/>
    <p:sldId id="423" r:id="rId74"/>
    <p:sldId id="424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46" r:id="rId97"/>
    <p:sldId id="447" r:id="rId98"/>
    <p:sldId id="448" r:id="rId99"/>
    <p:sldId id="449" r:id="rId100"/>
    <p:sldId id="293" r:id="rId101"/>
    <p:sldId id="294" r:id="rId102"/>
    <p:sldId id="295" r:id="rId103"/>
    <p:sldId id="296" r:id="rId104"/>
    <p:sldId id="297" r:id="rId105"/>
    <p:sldId id="298" r:id="rId106"/>
    <p:sldId id="299" r:id="rId107"/>
    <p:sldId id="300" r:id="rId108"/>
    <p:sldId id="286" r:id="rId109"/>
    <p:sldId id="469" r:id="rId110"/>
    <p:sldId id="470" r:id="rId111"/>
    <p:sldId id="285" r:id="rId1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75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notesMaster" Target="notesMasters/notesMaster1.xml"/><Relationship Id="rId114" Type="http://schemas.openxmlformats.org/officeDocument/2006/relationships/printerSettings" Target="printerSettings/printerSettings1.bin"/><Relationship Id="rId115" Type="http://schemas.openxmlformats.org/officeDocument/2006/relationships/presProps" Target="presProps.xml"/><Relationship Id="rId116" Type="http://schemas.openxmlformats.org/officeDocument/2006/relationships/viewProps" Target="viewProps.xml"/><Relationship Id="rId117" Type="http://schemas.openxmlformats.org/officeDocument/2006/relationships/theme" Target="theme/theme1.xml"/><Relationship Id="rId11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61D3-D2B0-424D-9E52-3FF5D3B10514}" type="datetimeFigureOut">
              <a:rPr lang="en-US" smtClean="0"/>
              <a:t>3/18/13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9FD9A-A10A-3F40-AC2A-0F58FAF2F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0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module, 100s of millions of user visits.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D0FD5-113E-4943-8BC0-7E78EFCC5C5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998BC-B1B0-451B-A384-5B84106D5D0A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1AED5-693E-804A-BE89-D4488AD6BD4F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only shows one scenario; that of content match. Let</a:t>
            </a:r>
            <a:r>
              <a:rPr lang="ja-JP" altLang="en-US">
                <a:latin typeface="Arial"/>
              </a:rPr>
              <a:t>’</a:t>
            </a:r>
            <a:r>
              <a:rPr lang="en-US" dirty="0"/>
              <a:t>s add Sponsored Search (Replace Content with Query) and</a:t>
            </a:r>
          </a:p>
          <a:p>
            <a:r>
              <a:rPr lang="en-US" dirty="0"/>
              <a:t>Have a new slide for display advertising. This also does not provide info for the revenue model (shall we add it here or later).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A4F9D-F932-4440-93B6-1CCEFBB6FD13}" type="slidenum">
              <a:rPr lang="en-US"/>
              <a:pPr/>
              <a:t>70</a:t>
            </a:fld>
            <a:endParaRPr lang="en-US" dirty="0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AA8C7-E3E7-594F-AC7F-731B8D80DFBA}" type="slidenum">
              <a:rPr lang="en-US"/>
              <a:pPr/>
              <a:t>72</a:t>
            </a:fld>
            <a:endParaRPr lang="en-US" dirty="0"/>
          </a:p>
        </p:txBody>
      </p:sp>
      <p:sp>
        <p:nvSpPr>
          <p:cNvPr id="68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EEC4EED-D45E-044B-870E-289A534C1DF0}" type="slidenum">
              <a:rPr lang="en-US" sz="1200" b="0" i="0"/>
              <a:pPr algn="r" eaLnBrk="1" hangingPunct="1"/>
              <a:t>72</a:t>
            </a:fld>
            <a:endParaRPr lang="en-US" sz="1200" b="0" i="0" dirty="0"/>
          </a:p>
        </p:txBody>
      </p:sp>
      <p:sp>
        <p:nvSpPr>
          <p:cNvPr id="68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Gives rise to an allocation problem: who should supply to what contracts? Several feasible solutions; which one is best?  Find the optimal one given demand and supply?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942C9-9BAD-EE44-86B1-0159BB941415}" type="slidenum">
              <a:rPr lang="en-US"/>
              <a:pPr/>
              <a:t>73</a:t>
            </a:fld>
            <a:endParaRPr lang="en-US" dirty="0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D6073-8962-F44A-93EA-385572FB282F}" type="slidenum">
              <a:rPr lang="en-US"/>
              <a:pPr/>
              <a:t>74</a:t>
            </a:fld>
            <a:endParaRPr lang="en-US" dirty="0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02D44-1D49-7443-AB8F-26A9B493146D}" type="slidenum">
              <a:rPr lang="en-US"/>
              <a:pPr/>
              <a:t>75</a:t>
            </a:fld>
            <a:endParaRPr lang="en-US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8BCEC-4357-1044-80D9-3972A906E6E8}" type="slidenum">
              <a:rPr lang="en-US"/>
              <a:pPr/>
              <a:t>82</a:t>
            </a:fld>
            <a:endParaRPr lang="en-US" dirty="0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68C78-932B-1E4B-9659-81A91392976A}" type="slidenum">
              <a:rPr lang="en-US"/>
              <a:pPr/>
              <a:t>83</a:t>
            </a:fld>
            <a:endParaRPr lang="en-US" dirty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0431" tIns="45216" rIns="90431" bIns="4521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3331E-5234-604F-AC35-91DD16BE267D}" type="slidenum">
              <a:rPr lang="en-US"/>
              <a:pPr/>
              <a:t>84</a:t>
            </a:fld>
            <a:endParaRPr lang="en-US" dirty="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F340D-D4D5-4291-8E4A-F0DD3D71EFB8}" type="slidenum">
              <a:rPr lang="en-US"/>
              <a:pPr/>
              <a:t>8</a:t>
            </a:fld>
            <a:endParaRPr lang="en-US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31" tIns="45216" rIns="90431" bIns="452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CEB50-B2B9-4368-A49A-CE0C6669E652}" type="slidenum">
              <a:rPr lang="en-US"/>
              <a:pPr/>
              <a:t>85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only shows one scenario; that of content match. Let’s add Sponsored Search (Replace Content with Query) and</a:t>
            </a:r>
          </a:p>
          <a:p>
            <a:r>
              <a:rPr lang="en-US" dirty="0"/>
              <a:t>Have a new slide for display advertising. This also does not provide info for the revenue model (shall we add it here or later).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7" y="4343169"/>
            <a:ext cx="5487626" cy="4114336"/>
          </a:xfrm>
        </p:spPr>
        <p:txBody>
          <a:bodyPr/>
          <a:lstStyle/>
          <a:p>
            <a:r>
              <a:rPr lang="en-US">
                <a:latin typeface="Times" charset="0"/>
              </a:rPr>
              <a:t>During time interval t</a:t>
            </a:r>
          </a:p>
          <a:p>
            <a:r>
              <a:rPr lang="en-US">
                <a:latin typeface="Times" charset="0"/>
              </a:rPr>
              <a:t>   User visits to the webpage</a:t>
            </a:r>
          </a:p>
          <a:p>
            <a:r>
              <a:rPr lang="en-US">
                <a:latin typeface="Times" charset="0"/>
              </a:rPr>
              <a:t>   Some item inventory at our disposal</a:t>
            </a:r>
          </a:p>
          <a:p>
            <a:r>
              <a:rPr lang="en-US">
                <a:latin typeface="Times" charset="0"/>
              </a:rPr>
              <a:t>    Decision problem: for each visit, select an item to display </a:t>
            </a:r>
          </a:p>
          <a:p>
            <a:r>
              <a:rPr lang="en-US">
                <a:latin typeface="Times" charset="0"/>
              </a:rPr>
              <a:t>     each display generates a response</a:t>
            </a:r>
          </a:p>
          <a:p>
            <a:r>
              <a:rPr lang="en-US">
                <a:latin typeface="Times" charset="0"/>
              </a:rPr>
              <a:t>      Goal: choose items to maximize expected clicks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5DE3A-D38D-4719-9456-5EE6B8BC89D9}" type="slidenum">
              <a:rPr lang="en-US"/>
              <a:pPr/>
              <a:t>21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AE749-FAA8-4313-998E-47D8A2322F37}" type="slidenum">
              <a:rPr lang="en-US"/>
              <a:pPr/>
              <a:t>23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482F9-2773-4BB8-BB0C-36CDED622722}" type="slidenum">
              <a:rPr lang="en-US"/>
              <a:pPr/>
              <a:t>36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During time interval t</a:t>
            </a:r>
          </a:p>
          <a:p>
            <a:r>
              <a:rPr lang="en-US"/>
              <a:t>   User visits to the webpage</a:t>
            </a:r>
          </a:p>
          <a:p>
            <a:r>
              <a:rPr lang="en-US"/>
              <a:t>   Some item inventory at our disposal</a:t>
            </a:r>
          </a:p>
          <a:p>
            <a:r>
              <a:rPr lang="en-US"/>
              <a:t>    Decision problem: for each visit, select an item to display </a:t>
            </a:r>
          </a:p>
          <a:p>
            <a:r>
              <a:rPr lang="en-US"/>
              <a:t>     each display generates a response</a:t>
            </a:r>
          </a:p>
          <a:p>
            <a:r>
              <a:rPr lang="en-US"/>
              <a:t>      Goal: choose items to maximize expected clicks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33BDF-D667-42BE-A122-4D18CB33BFC4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59759-C5D3-482F-9DD5-C78D3B98C032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4D3AC-BAD4-422F-9990-6BCCD74C47FD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63000">
              <a:schemeClr val="tx1">
                <a:lumMod val="85000"/>
                <a:lumOff val="15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713881" y="2509067"/>
            <a:ext cx="4203343" cy="104067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84" y="3498281"/>
            <a:ext cx="7772400" cy="1198079"/>
          </a:xfrm>
        </p:spPr>
        <p:txBody>
          <a:bodyPr anchor="b" anchorCtr="0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84" y="4700923"/>
            <a:ext cx="6400800" cy="13716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in.png"/>
          <p:cNvPicPr>
            <a:picLocks noChangeAspect="1"/>
          </p:cNvPicPr>
          <p:nvPr userDrawn="1"/>
        </p:nvPicPr>
        <p:blipFill>
          <a:blip r:embed="rId3">
            <a:alphaModFix amt="67000"/>
          </a:blip>
          <a:srcRect l="43556" t="29864"/>
          <a:stretch>
            <a:fillRect/>
          </a:stretch>
        </p:blipFill>
        <p:spPr>
          <a:xfrm>
            <a:off x="5273070" y="3250555"/>
            <a:ext cx="3870930" cy="36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47502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2556" y="2293938"/>
            <a:ext cx="8858093" cy="4564063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1" descr="HumanIn-transparent.png"/>
          <p:cNvPicPr>
            <a:picLocks noChangeAspect="1"/>
          </p:cNvPicPr>
          <p:nvPr userDrawn="1"/>
        </p:nvPicPr>
        <p:blipFill>
          <a:blip r:embed="rId2" cstate="email"/>
          <a:srcRect r="-747"/>
          <a:stretch>
            <a:fillRect/>
          </a:stretch>
        </p:blipFill>
        <p:spPr bwMode="auto">
          <a:xfrm>
            <a:off x="881872" y="1717542"/>
            <a:ext cx="7818945" cy="38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646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447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" pitchFamily="112" charset="0"/>
              </a:defRPr>
            </a:lvl1pPr>
          </a:lstStyle>
          <a:p>
            <a:fld id="{3A95AC35-2401-47B8-A03B-883C64BF15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71600"/>
            <a:ext cx="395446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371600"/>
            <a:ext cx="3954462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037119-DCEC-6D46-B13E-0953805BA6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51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84138"/>
            <a:ext cx="8716962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3063" y="1220788"/>
            <a:ext cx="4168775" cy="5262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220788"/>
            <a:ext cx="4168775" cy="5262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84138"/>
            <a:ext cx="8716962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3063" y="1220788"/>
            <a:ext cx="4168775" cy="5262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4238" y="1220788"/>
            <a:ext cx="4168775" cy="2554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4238" y="3927475"/>
            <a:ext cx="4168775" cy="255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/>
            </a:lvl3pPr>
            <a:lvl4pPr>
              <a:buClr>
                <a:schemeClr val="bg1">
                  <a:lumMod val="65000"/>
                </a:schemeClr>
              </a:buClr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3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.png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286000" y="171450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815528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30146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subhead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3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8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94686" y="2020911"/>
            <a:ext cx="8849315" cy="2077048"/>
          </a:xfrm>
          <a:prstGeom prst="rect">
            <a:avLst/>
          </a:prstGeom>
          <a:gradFill>
            <a:gsLst>
              <a:gs pos="74000">
                <a:schemeClr val="bg1">
                  <a:alpha val="0"/>
                </a:schemeClr>
              </a:gs>
              <a:gs pos="0">
                <a:schemeClr val="bg1">
                  <a:lumMod val="75000"/>
                  <a:alpha val="42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0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4686" y="3774311"/>
            <a:ext cx="8849315" cy="3083689"/>
          </a:xfrm>
          <a:prstGeom prst="rect">
            <a:avLst/>
          </a:prstGeom>
          <a:gradFill>
            <a:gsLst>
              <a:gs pos="74000">
                <a:schemeClr val="bg1">
                  <a:alpha val="0"/>
                </a:schemeClr>
              </a:gs>
              <a:gs pos="0">
                <a:schemeClr val="bg1">
                  <a:lumMod val="75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5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6000">
                <a:schemeClr val="tx1">
                  <a:lumMod val="85000"/>
                  <a:lumOff val="15000"/>
                </a:schemeClr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5" y="2766652"/>
            <a:ext cx="8229600" cy="100584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47502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651771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9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5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6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5" y="2766652"/>
            <a:ext cx="8229600" cy="100584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47502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651771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6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 userDrawn="1"/>
        </p:nvSpPr>
        <p:spPr>
          <a:xfrm>
            <a:off x="-2" y="0"/>
            <a:ext cx="285070" cy="6867144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100000">
                <a:schemeClr val="tx1">
                  <a:lumMod val="65000"/>
                  <a:lumOff val="35000"/>
                </a:schemeClr>
              </a:gs>
              <a:gs pos="20000">
                <a:schemeClr val="tx1">
                  <a:lumMod val="85000"/>
                  <a:lumOff val="15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21" y="203085"/>
            <a:ext cx="7962938" cy="10058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4" y="1331881"/>
            <a:ext cx="7966075" cy="47545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816" y="6457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in_flat reverse_32x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368744" y="3157992"/>
            <a:ext cx="406513" cy="542017"/>
          </a:xfrm>
          <a:prstGeom prst="rect">
            <a:avLst/>
          </a:prstGeom>
        </p:spPr>
      </p:pic>
      <p:pic>
        <p:nvPicPr>
          <p:cNvPr id="10" name="Picture 9" descr="in_flat reverse_64x.pn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65487" y="2886983"/>
            <a:ext cx="813026" cy="10840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996885" y="6515704"/>
            <a:ext cx="4813449" cy="31855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CSOI workshop,, </a:t>
            </a:r>
            <a:r>
              <a:rPr kumimoji="0" lang="en-US" sz="1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AGARWAL, 2013</a:t>
            </a:r>
          </a:p>
        </p:txBody>
      </p:sp>
      <p:pic>
        <p:nvPicPr>
          <p:cNvPr id="14" name="Picture 13" descr="in_flat reverse_128x.pn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1231" y="6559434"/>
            <a:ext cx="162605" cy="1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5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100000"/>
        <a:buFont typeface="Lucida Grande"/>
        <a:buChar char="·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8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png"/><Relationship Id="rId5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gitalmedia.ucf.edu/site_files/images/port_interfaces/dmsinterface_slot.jpg" TargetMode="External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0.w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3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34.wmf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3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41.w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4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6.bin"/><Relationship Id="rId12" Type="http://schemas.openxmlformats.org/officeDocument/2006/relationships/image" Target="../media/image4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43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44.wmf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45.emf"/><Relationship Id="rId9" Type="http://schemas.openxmlformats.org/officeDocument/2006/relationships/oleObject" Target="../embeddings/Microsoft_Equation5.bin"/><Relationship Id="rId10" Type="http://schemas.openxmlformats.org/officeDocument/2006/relationships/image" Target="../media/image4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5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5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5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5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John_Wanamaker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2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5.wmf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7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7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w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w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w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133" y="3498281"/>
            <a:ext cx="8863867" cy="119807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Large Scale Machine Learning for Content Recommendation</a:t>
            </a:r>
            <a:br>
              <a:rPr lang="en-US" sz="2800" dirty="0"/>
            </a:br>
            <a:r>
              <a:rPr lang="en-US" sz="2800" dirty="0"/>
              <a:t>and Computational Advertising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83" y="4700923"/>
            <a:ext cx="7584150" cy="1632144"/>
          </a:xfrm>
        </p:spPr>
        <p:txBody>
          <a:bodyPr/>
          <a:lstStyle/>
          <a:p>
            <a:r>
              <a:rPr lang="en-US" sz="2400" dirty="0" smtClean="0"/>
              <a:t>Deepak Agarwal, </a:t>
            </a:r>
            <a:r>
              <a:rPr lang="en-US" sz="2400" dirty="0" smtClean="0"/>
              <a:t>Director, </a:t>
            </a:r>
            <a:r>
              <a:rPr lang="en-US" sz="2400" dirty="0" smtClean="0"/>
              <a:t>Machine Learning and Relevance Science, LinkedIn, USA</a:t>
            </a:r>
          </a:p>
          <a:p>
            <a:endParaRPr lang="en-US" dirty="0"/>
          </a:p>
          <a:p>
            <a:r>
              <a:rPr lang="en-US" sz="2400" dirty="0" smtClean="0"/>
              <a:t>CSOI, Big </a:t>
            </a:r>
            <a:r>
              <a:rPr lang="en-US" sz="2400" dirty="0" smtClean="0"/>
              <a:t>Data Workshop, Waikiki, March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2013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713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27" y="-1"/>
            <a:ext cx="7962938" cy="989719"/>
          </a:xfrm>
        </p:spPr>
        <p:txBody>
          <a:bodyPr/>
          <a:lstStyle/>
          <a:p>
            <a:r>
              <a:rPr lang="en-US" dirty="0" smtClean="0"/>
              <a:t>High level overview: Item Recommendation System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56169" y="1997608"/>
            <a:ext cx="91651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3523857" y="1341746"/>
            <a:ext cx="1643441" cy="932867"/>
            <a:chOff x="3523857" y="1341746"/>
            <a:chExt cx="1643441" cy="932867"/>
          </a:xfrm>
        </p:grpSpPr>
        <p:sp>
          <p:nvSpPr>
            <p:cNvPr id="4" name="Internal Storage 3"/>
            <p:cNvSpPr/>
            <p:nvPr/>
          </p:nvSpPr>
          <p:spPr>
            <a:xfrm>
              <a:off x="3523857" y="1341746"/>
              <a:ext cx="1643441" cy="932867"/>
            </a:xfrm>
            <a:prstGeom prst="flowChartInternalStorag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3858" y="1397060"/>
              <a:ext cx="1462505" cy="395638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User </a:t>
              </a:r>
              <a:r>
                <a:rPr lang="en-US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nfo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183315" y="3141147"/>
            <a:ext cx="63000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2334419" y="2657459"/>
            <a:ext cx="2011159" cy="953833"/>
            <a:chOff x="2334419" y="2657459"/>
            <a:chExt cx="2011159" cy="953833"/>
          </a:xfrm>
        </p:grpSpPr>
        <p:sp>
          <p:nvSpPr>
            <p:cNvPr id="10" name="TextBox 9"/>
            <p:cNvSpPr txBox="1"/>
            <p:nvPr/>
          </p:nvSpPr>
          <p:spPr>
            <a:xfrm>
              <a:off x="2558546" y="2657459"/>
              <a:ext cx="1624769" cy="797218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Item Index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Id, meta-data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334419" y="2657460"/>
              <a:ext cx="2011159" cy="953832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813318" y="2451202"/>
            <a:ext cx="1331078" cy="1678820"/>
            <a:chOff x="4813318" y="2451202"/>
            <a:chExt cx="1331078" cy="1678820"/>
          </a:xfrm>
        </p:grpSpPr>
        <p:sp>
          <p:nvSpPr>
            <p:cNvPr id="20" name="Rectangle 19"/>
            <p:cNvSpPr/>
            <p:nvPr/>
          </p:nvSpPr>
          <p:spPr>
            <a:xfrm>
              <a:off x="4813318" y="2451202"/>
              <a:ext cx="1312252" cy="167882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3318" y="2584865"/>
              <a:ext cx="1331078" cy="556283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ML/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Statistical 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Models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387027" y="2451202"/>
            <a:ext cx="2483844" cy="1936326"/>
            <a:chOff x="6387027" y="2657460"/>
            <a:chExt cx="2483844" cy="1936326"/>
          </a:xfrm>
        </p:grpSpPr>
        <p:sp>
          <p:nvSpPr>
            <p:cNvPr id="26" name="Rectangle 25"/>
            <p:cNvSpPr/>
            <p:nvPr/>
          </p:nvSpPr>
          <p:spPr>
            <a:xfrm>
              <a:off x="6387027" y="2657460"/>
              <a:ext cx="2483844" cy="193632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87027" y="2976934"/>
              <a:ext cx="2483844" cy="634356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Score Items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P(Click), P(share),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Semantic-relevance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score,….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183315" y="4940719"/>
            <a:ext cx="4052588" cy="1687903"/>
            <a:chOff x="4183315" y="4940719"/>
            <a:chExt cx="4052588" cy="1687903"/>
          </a:xfrm>
        </p:grpSpPr>
        <p:sp>
          <p:nvSpPr>
            <p:cNvPr id="28" name="Rectangle 27"/>
            <p:cNvSpPr/>
            <p:nvPr/>
          </p:nvSpPr>
          <p:spPr>
            <a:xfrm>
              <a:off x="4183315" y="4940719"/>
              <a:ext cx="4052588" cy="150178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83315" y="4940719"/>
              <a:ext cx="3380270" cy="1687903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Rank Items: 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sort by score</a:t>
              </a:r>
              <a:r>
                <a:rPr kumimoji="0" lang="en-US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(</a:t>
              </a:r>
              <a:r>
                <a:rPr kumimoji="0" lang="en-US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CTR,bid</a:t>
              </a:r>
              <a:r>
                <a:rPr kumimoji="0" lang="en-US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*CTR,..)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combine scores using Multi-</a:t>
              </a:r>
              <a:r>
                <a:rPr lang="en-US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obj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optim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,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Threshold on some scores,….</a:t>
              </a: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V="1">
            <a:off x="6125570" y="2770676"/>
            <a:ext cx="51372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672680" y="3977547"/>
            <a:ext cx="714347" cy="963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0627" y="157371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169935" y="4028167"/>
            <a:ext cx="2916396" cy="1610737"/>
            <a:chOff x="1169935" y="4028167"/>
            <a:chExt cx="2916396" cy="1610737"/>
          </a:xfrm>
        </p:grpSpPr>
        <p:sp>
          <p:nvSpPr>
            <p:cNvPr id="39" name="Rectangle 38"/>
            <p:cNvSpPr/>
            <p:nvPr/>
          </p:nvSpPr>
          <p:spPr>
            <a:xfrm>
              <a:off x="1169935" y="4028167"/>
              <a:ext cx="2916396" cy="113123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07286" y="4201634"/>
              <a:ext cx="1941533" cy="143727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User-item interaction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000" dirty="0" smtClean="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Data: batch process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V="1">
            <a:off x="4086331" y="3697429"/>
            <a:ext cx="726987" cy="728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803027" y="1383492"/>
            <a:ext cx="2720830" cy="1071316"/>
            <a:chOff x="803027" y="1383492"/>
            <a:chExt cx="2720830" cy="1071316"/>
          </a:xfrm>
        </p:grpSpPr>
        <p:sp>
          <p:nvSpPr>
            <p:cNvPr id="37" name="Rectangle 36"/>
            <p:cNvSpPr/>
            <p:nvPr/>
          </p:nvSpPr>
          <p:spPr>
            <a:xfrm>
              <a:off x="803027" y="1383492"/>
              <a:ext cx="2129029" cy="9693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0760" y="1540408"/>
              <a:ext cx="2001296" cy="91440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Updated</a:t>
              </a:r>
              <a:r>
                <a:rPr lang="en-US" b="1" noProof="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noProof="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in </a:t>
              </a:r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batch: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Activity, profile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2628133" y="1997608"/>
              <a:ext cx="8957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92188" y="2584865"/>
            <a:ext cx="2235945" cy="1221350"/>
            <a:chOff x="392188" y="2584865"/>
            <a:chExt cx="2235945" cy="1221350"/>
          </a:xfrm>
        </p:grpSpPr>
        <p:sp>
          <p:nvSpPr>
            <p:cNvPr id="38" name="Rectangle 37"/>
            <p:cNvSpPr/>
            <p:nvPr/>
          </p:nvSpPr>
          <p:spPr>
            <a:xfrm>
              <a:off x="392188" y="2584865"/>
              <a:ext cx="1942231" cy="111256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4783" y="2657459"/>
              <a:ext cx="2113350" cy="1148756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Pre-filter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1200" dirty="0" err="1" smtClean="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SPAM,editorial</a:t>
              </a:r>
              <a:r>
                <a:rPr lang="en-US" sz="1200" dirty="0" smtClean="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,,..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1200" dirty="0" smtClean="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rPr>
                <a:t>Feature extraction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NLP, </a:t>
              </a: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cllustering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,.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2091658" y="3141148"/>
              <a:ext cx="4668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013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Too much data to fit on a single machine</a:t>
            </a:r>
          </a:p>
          <a:p>
            <a:pPr lvl="1"/>
            <a:r>
              <a:rPr lang="en-US" sz="1800" dirty="0" smtClean="0"/>
              <a:t>Billions of </a:t>
            </a:r>
            <a:r>
              <a:rPr lang="en-US" dirty="0" smtClean="0"/>
              <a:t>observations, millions of features</a:t>
            </a:r>
            <a:endParaRPr lang="en-US" sz="1800" dirty="0" smtClean="0"/>
          </a:p>
          <a:p>
            <a:r>
              <a:rPr lang="en-US" sz="2000" dirty="0" smtClean="0"/>
              <a:t>A Naïve approach</a:t>
            </a:r>
          </a:p>
          <a:p>
            <a:pPr lvl="1"/>
            <a:r>
              <a:rPr lang="en-US" sz="1800" dirty="0" smtClean="0"/>
              <a:t>Partition the data and run logistic regression for each partition</a:t>
            </a:r>
          </a:p>
          <a:p>
            <a:pPr lvl="1"/>
            <a:r>
              <a:rPr lang="en-US" sz="1800" dirty="0" smtClean="0"/>
              <a:t>Take the mean of the learned coefficients</a:t>
            </a:r>
          </a:p>
          <a:p>
            <a:pPr lvl="1"/>
            <a:r>
              <a:rPr lang="en-US" sz="1800" dirty="0" smtClean="0"/>
              <a:t>Problem: Not guaranteed to converge to the model from single machine!</a:t>
            </a:r>
            <a:endParaRPr lang="en-US" sz="1800" dirty="0"/>
          </a:p>
          <a:p>
            <a:r>
              <a:rPr lang="en-US" sz="2000" dirty="0" smtClean="0"/>
              <a:t>Alternating Direction Method of Multipliers (ADMM)</a:t>
            </a:r>
          </a:p>
          <a:p>
            <a:pPr lvl="1"/>
            <a:r>
              <a:rPr lang="en-US" sz="1800" dirty="0" smtClean="0"/>
              <a:t>Boyd et al. 2011 (based on earlier work from the 70s)</a:t>
            </a:r>
          </a:p>
          <a:p>
            <a:pPr lvl="1"/>
            <a:r>
              <a:rPr lang="en-US" sz="1800" dirty="0" smtClean="0"/>
              <a:t>Set up a constraint that each partition’s coefficient = global consensus</a:t>
            </a:r>
          </a:p>
          <a:p>
            <a:pPr lvl="1"/>
            <a:r>
              <a:rPr lang="en-US" sz="1800" dirty="0" smtClean="0"/>
              <a:t>Solve the optimization problem using Lagrange Multipliers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448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Logistic Regression via ADMM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2606091" y="1105032"/>
            <a:ext cx="3571005" cy="1261715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3619" y="2882154"/>
            <a:ext cx="1352529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47513" y="2882154"/>
            <a:ext cx="1352529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76148" y="2882154"/>
            <a:ext cx="1352529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691338" y="2882154"/>
            <a:ext cx="1352529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K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13374" y="3113056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3705" y="3113056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67814" y="3113056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4" idx="0"/>
            <a:endCxn id="5" idx="0"/>
          </p:cNvCxnSpPr>
          <p:nvPr/>
        </p:nvCxnSpPr>
        <p:spPr>
          <a:xfrm flipH="1">
            <a:off x="1319884" y="1735890"/>
            <a:ext cx="1297284" cy="114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4"/>
            <a:endCxn id="6" idx="0"/>
          </p:cNvCxnSpPr>
          <p:nvPr/>
        </p:nvCxnSpPr>
        <p:spPr>
          <a:xfrm flipH="1">
            <a:off x="2923778" y="2524461"/>
            <a:ext cx="723868" cy="357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1"/>
            <a:endCxn id="7" idx="0"/>
          </p:cNvCxnSpPr>
          <p:nvPr/>
        </p:nvCxnSpPr>
        <p:spPr>
          <a:xfrm>
            <a:off x="4391594" y="2365404"/>
            <a:ext cx="160819" cy="51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8" idx="0"/>
          </p:cNvCxnSpPr>
          <p:nvPr/>
        </p:nvCxnSpPr>
        <p:spPr>
          <a:xfrm>
            <a:off x="6174120" y="1735890"/>
            <a:ext cx="1193483" cy="114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02555" y="4048874"/>
            <a:ext cx="1434657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Logistic</a:t>
            </a:r>
          </a:p>
          <a:p>
            <a:pPr algn="ctr"/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206449" y="4048874"/>
            <a:ext cx="1434657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Logistic</a:t>
            </a:r>
          </a:p>
          <a:p>
            <a:pPr algn="ctr"/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839551" y="4056960"/>
            <a:ext cx="1434657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Logistic</a:t>
            </a:r>
          </a:p>
          <a:p>
            <a:pPr algn="ctr"/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650274" y="4056960"/>
            <a:ext cx="1434657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Logistic</a:t>
            </a:r>
          </a:p>
          <a:p>
            <a:pPr algn="ctr"/>
            <a:r>
              <a:rPr lang="en-US" dirty="0" smtClean="0"/>
              <a:t>Regression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5" idx="2"/>
            <a:endCxn id="20" idx="0"/>
          </p:cNvCxnSpPr>
          <p:nvPr/>
        </p:nvCxnSpPr>
        <p:spPr>
          <a:xfrm>
            <a:off x="1319884" y="3566614"/>
            <a:ext cx="0" cy="482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21" idx="0"/>
          </p:cNvCxnSpPr>
          <p:nvPr/>
        </p:nvCxnSpPr>
        <p:spPr>
          <a:xfrm>
            <a:off x="2923778" y="3566614"/>
            <a:ext cx="0" cy="482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2"/>
            <a:endCxn id="22" idx="0"/>
          </p:cNvCxnSpPr>
          <p:nvPr/>
        </p:nvCxnSpPr>
        <p:spPr>
          <a:xfrm>
            <a:off x="4552413" y="3566614"/>
            <a:ext cx="4467" cy="490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2"/>
            <a:endCxn id="23" idx="0"/>
          </p:cNvCxnSpPr>
          <p:nvPr/>
        </p:nvCxnSpPr>
        <p:spPr>
          <a:xfrm>
            <a:off x="7367603" y="3566614"/>
            <a:ext cx="0" cy="490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13374" y="4304515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63705" y="4304515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67814" y="4304515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33800" y="5500099"/>
            <a:ext cx="1637226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Consensus</a:t>
            </a:r>
          </a:p>
          <a:p>
            <a:pPr algn="ctr"/>
            <a:r>
              <a:rPr lang="en-US" dirty="0" smtClean="0"/>
              <a:t>Computation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20" idx="2"/>
            <a:endCxn id="39" idx="1"/>
          </p:cNvCxnSpPr>
          <p:nvPr/>
        </p:nvCxnSpPr>
        <p:spPr>
          <a:xfrm>
            <a:off x="1319884" y="4733334"/>
            <a:ext cx="2413916" cy="1108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2"/>
            <a:endCxn id="39" idx="1"/>
          </p:cNvCxnSpPr>
          <p:nvPr/>
        </p:nvCxnSpPr>
        <p:spPr>
          <a:xfrm>
            <a:off x="2923778" y="4733334"/>
            <a:ext cx="810022" cy="1108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2"/>
            <a:endCxn id="39" idx="0"/>
          </p:cNvCxnSpPr>
          <p:nvPr/>
        </p:nvCxnSpPr>
        <p:spPr>
          <a:xfrm flipH="1">
            <a:off x="4552413" y="4741420"/>
            <a:ext cx="4467" cy="7586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3" idx="2"/>
            <a:endCxn id="39" idx="3"/>
          </p:cNvCxnSpPr>
          <p:nvPr/>
        </p:nvCxnSpPr>
        <p:spPr>
          <a:xfrm flipH="1">
            <a:off x="5371026" y="4741420"/>
            <a:ext cx="1996577" cy="11009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7200" y="1096890"/>
            <a:ext cx="1733962" cy="496618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Iteration 1</a:t>
            </a:r>
          </a:p>
        </p:txBody>
      </p:sp>
    </p:spTree>
    <p:extLst>
      <p:ext uri="{BB962C8B-B14F-4D97-AF65-F5344CB8AC3E}">
        <p14:creationId xmlns:p14="http://schemas.microsoft.com/office/powerpoint/2010/main" val="272131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Logistic Regression via ADMM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2606091" y="1105032"/>
            <a:ext cx="3571005" cy="1261715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3619" y="2882154"/>
            <a:ext cx="1352529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47513" y="2882154"/>
            <a:ext cx="1352529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76148" y="2882154"/>
            <a:ext cx="1352529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691338" y="2882154"/>
            <a:ext cx="1352529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K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13374" y="3113056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3705" y="3113056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67814" y="3113056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4" idx="0"/>
            <a:endCxn id="5" idx="0"/>
          </p:cNvCxnSpPr>
          <p:nvPr/>
        </p:nvCxnSpPr>
        <p:spPr>
          <a:xfrm flipH="1">
            <a:off x="1319884" y="1735890"/>
            <a:ext cx="1297284" cy="114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4"/>
            <a:endCxn id="6" idx="0"/>
          </p:cNvCxnSpPr>
          <p:nvPr/>
        </p:nvCxnSpPr>
        <p:spPr>
          <a:xfrm flipH="1">
            <a:off x="2923778" y="2524461"/>
            <a:ext cx="723868" cy="357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1"/>
            <a:endCxn id="7" idx="0"/>
          </p:cNvCxnSpPr>
          <p:nvPr/>
        </p:nvCxnSpPr>
        <p:spPr>
          <a:xfrm>
            <a:off x="4391594" y="2365404"/>
            <a:ext cx="160819" cy="51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8" idx="0"/>
          </p:cNvCxnSpPr>
          <p:nvPr/>
        </p:nvCxnSpPr>
        <p:spPr>
          <a:xfrm>
            <a:off x="6174120" y="1735890"/>
            <a:ext cx="1193483" cy="114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02555" y="4048874"/>
            <a:ext cx="1434657" cy="684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Logistic</a:t>
            </a:r>
          </a:p>
          <a:p>
            <a:pPr algn="ctr"/>
            <a:r>
              <a:rPr lang="en-US" dirty="0" smtClean="0"/>
              <a:t>Regression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5" idx="2"/>
            <a:endCxn id="20" idx="0"/>
          </p:cNvCxnSpPr>
          <p:nvPr/>
        </p:nvCxnSpPr>
        <p:spPr>
          <a:xfrm>
            <a:off x="1319884" y="3566614"/>
            <a:ext cx="0" cy="482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</p:cNvCxnSpPr>
          <p:nvPr/>
        </p:nvCxnSpPr>
        <p:spPr>
          <a:xfrm>
            <a:off x="2923778" y="3566614"/>
            <a:ext cx="0" cy="482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2"/>
          </p:cNvCxnSpPr>
          <p:nvPr/>
        </p:nvCxnSpPr>
        <p:spPr>
          <a:xfrm>
            <a:off x="7367603" y="3566614"/>
            <a:ext cx="0" cy="490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13374" y="4304515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63705" y="4304515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67814" y="4304515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33800" y="5500099"/>
            <a:ext cx="1637226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Consensus</a:t>
            </a:r>
          </a:p>
          <a:p>
            <a:pPr algn="ctr"/>
            <a:r>
              <a:rPr lang="en-US" dirty="0" smtClean="0"/>
              <a:t>Computation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20" idx="2"/>
            <a:endCxn id="39" idx="1"/>
          </p:cNvCxnSpPr>
          <p:nvPr/>
        </p:nvCxnSpPr>
        <p:spPr>
          <a:xfrm>
            <a:off x="1319884" y="4733334"/>
            <a:ext cx="2413916" cy="1108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1"/>
          </p:cNvCxnSpPr>
          <p:nvPr/>
        </p:nvCxnSpPr>
        <p:spPr>
          <a:xfrm>
            <a:off x="2923778" y="4733334"/>
            <a:ext cx="810022" cy="1108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9" idx="3"/>
          </p:cNvCxnSpPr>
          <p:nvPr/>
        </p:nvCxnSpPr>
        <p:spPr>
          <a:xfrm flipH="1">
            <a:off x="5371026" y="4741420"/>
            <a:ext cx="1996577" cy="11009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206449" y="4056960"/>
            <a:ext cx="1434657" cy="684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Logistic</a:t>
            </a:r>
          </a:p>
          <a:p>
            <a:pPr algn="ctr"/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3835084" y="4056960"/>
            <a:ext cx="1434657" cy="684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Logistic</a:t>
            </a:r>
          </a:p>
          <a:p>
            <a:pPr algn="ctr"/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6650274" y="4048874"/>
            <a:ext cx="1434657" cy="684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Logistic</a:t>
            </a:r>
          </a:p>
          <a:p>
            <a:pPr algn="ctr"/>
            <a:r>
              <a:rPr lang="en-US" dirty="0" smtClean="0"/>
              <a:t>Regression</a:t>
            </a:r>
            <a:endParaRPr lang="en-US" dirty="0"/>
          </a:p>
        </p:txBody>
      </p:sp>
      <p:cxnSp>
        <p:nvCxnSpPr>
          <p:cNvPr id="18" name="Curved Connector 17"/>
          <p:cNvCxnSpPr>
            <a:stCxn id="39" idx="1"/>
            <a:endCxn id="5" idx="2"/>
          </p:cNvCxnSpPr>
          <p:nvPr/>
        </p:nvCxnSpPr>
        <p:spPr>
          <a:xfrm rot="10800000">
            <a:off x="1319884" y="3566615"/>
            <a:ext cx="2413916" cy="2275715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39" idx="1"/>
            <a:endCxn id="6" idx="2"/>
          </p:cNvCxnSpPr>
          <p:nvPr/>
        </p:nvCxnSpPr>
        <p:spPr>
          <a:xfrm rot="10800000">
            <a:off x="2923778" y="3566615"/>
            <a:ext cx="810022" cy="2275715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5400000" flipH="1" flipV="1">
            <a:off x="3602166" y="4533357"/>
            <a:ext cx="1933485" cy="127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39" idx="3"/>
            <a:endCxn id="8" idx="2"/>
          </p:cNvCxnSpPr>
          <p:nvPr/>
        </p:nvCxnSpPr>
        <p:spPr>
          <a:xfrm flipV="1">
            <a:off x="5371026" y="3566614"/>
            <a:ext cx="1996577" cy="2275715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7200" y="1096890"/>
            <a:ext cx="1733962" cy="496618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Iteration 1</a:t>
            </a:r>
          </a:p>
        </p:txBody>
      </p:sp>
    </p:spTree>
    <p:extLst>
      <p:ext uri="{BB962C8B-B14F-4D97-AF65-F5344CB8AC3E}">
        <p14:creationId xmlns:p14="http://schemas.microsoft.com/office/powerpoint/2010/main" val="137328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Logistic Regression via ADMM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2606091" y="1105032"/>
            <a:ext cx="3571005" cy="1261715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3619" y="2882154"/>
            <a:ext cx="1352529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47513" y="2882154"/>
            <a:ext cx="1352529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76148" y="2882154"/>
            <a:ext cx="1352529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691338" y="2882154"/>
            <a:ext cx="1352529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K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13374" y="3113056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3705" y="3113056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67814" y="3113056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4" idx="0"/>
            <a:endCxn id="5" idx="0"/>
          </p:cNvCxnSpPr>
          <p:nvPr/>
        </p:nvCxnSpPr>
        <p:spPr>
          <a:xfrm flipH="1">
            <a:off x="1319884" y="1735890"/>
            <a:ext cx="1297284" cy="114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4"/>
            <a:endCxn id="6" idx="0"/>
          </p:cNvCxnSpPr>
          <p:nvPr/>
        </p:nvCxnSpPr>
        <p:spPr>
          <a:xfrm flipH="1">
            <a:off x="2923778" y="2524461"/>
            <a:ext cx="723868" cy="357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1"/>
            <a:endCxn id="7" idx="0"/>
          </p:cNvCxnSpPr>
          <p:nvPr/>
        </p:nvCxnSpPr>
        <p:spPr>
          <a:xfrm>
            <a:off x="4391594" y="2365404"/>
            <a:ext cx="160819" cy="51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8" idx="0"/>
          </p:cNvCxnSpPr>
          <p:nvPr/>
        </p:nvCxnSpPr>
        <p:spPr>
          <a:xfrm>
            <a:off x="6174120" y="1735890"/>
            <a:ext cx="1193483" cy="114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02555" y="4048874"/>
            <a:ext cx="1434657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Logistic</a:t>
            </a:r>
          </a:p>
          <a:p>
            <a:pPr algn="ctr"/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206449" y="4048874"/>
            <a:ext cx="1434657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Logistic</a:t>
            </a:r>
          </a:p>
          <a:p>
            <a:pPr algn="ctr"/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839551" y="4056960"/>
            <a:ext cx="1434657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Logistic</a:t>
            </a:r>
          </a:p>
          <a:p>
            <a:pPr algn="ctr"/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650274" y="4056960"/>
            <a:ext cx="1434657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Logistic</a:t>
            </a:r>
          </a:p>
          <a:p>
            <a:pPr algn="ctr"/>
            <a:r>
              <a:rPr lang="en-US" dirty="0" smtClean="0"/>
              <a:t>Regression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5" idx="2"/>
            <a:endCxn id="20" idx="0"/>
          </p:cNvCxnSpPr>
          <p:nvPr/>
        </p:nvCxnSpPr>
        <p:spPr>
          <a:xfrm>
            <a:off x="1319884" y="3566614"/>
            <a:ext cx="0" cy="482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21" idx="0"/>
          </p:cNvCxnSpPr>
          <p:nvPr/>
        </p:nvCxnSpPr>
        <p:spPr>
          <a:xfrm>
            <a:off x="2923778" y="3566614"/>
            <a:ext cx="0" cy="482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2"/>
            <a:endCxn id="22" idx="0"/>
          </p:cNvCxnSpPr>
          <p:nvPr/>
        </p:nvCxnSpPr>
        <p:spPr>
          <a:xfrm>
            <a:off x="4552413" y="3566614"/>
            <a:ext cx="4467" cy="490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2"/>
            <a:endCxn id="23" idx="0"/>
          </p:cNvCxnSpPr>
          <p:nvPr/>
        </p:nvCxnSpPr>
        <p:spPr>
          <a:xfrm>
            <a:off x="7367603" y="3566614"/>
            <a:ext cx="0" cy="490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13374" y="4304515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63705" y="4304515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67814" y="4304515"/>
            <a:ext cx="107213" cy="1236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33800" y="5500099"/>
            <a:ext cx="1637226" cy="684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Consensus</a:t>
            </a:r>
          </a:p>
          <a:p>
            <a:pPr algn="ctr"/>
            <a:r>
              <a:rPr lang="en-US" dirty="0" smtClean="0"/>
              <a:t>Computation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20" idx="2"/>
            <a:endCxn id="39" idx="1"/>
          </p:cNvCxnSpPr>
          <p:nvPr/>
        </p:nvCxnSpPr>
        <p:spPr>
          <a:xfrm>
            <a:off x="1319884" y="4733334"/>
            <a:ext cx="2413916" cy="1108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2"/>
            <a:endCxn id="39" idx="1"/>
          </p:cNvCxnSpPr>
          <p:nvPr/>
        </p:nvCxnSpPr>
        <p:spPr>
          <a:xfrm>
            <a:off x="2923778" y="4733334"/>
            <a:ext cx="810022" cy="1108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2"/>
            <a:endCxn id="39" idx="0"/>
          </p:cNvCxnSpPr>
          <p:nvPr/>
        </p:nvCxnSpPr>
        <p:spPr>
          <a:xfrm flipH="1">
            <a:off x="4552413" y="4741420"/>
            <a:ext cx="4467" cy="7586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3" idx="2"/>
            <a:endCxn id="39" idx="3"/>
          </p:cNvCxnSpPr>
          <p:nvPr/>
        </p:nvCxnSpPr>
        <p:spPr>
          <a:xfrm flipH="1">
            <a:off x="5371026" y="4741420"/>
            <a:ext cx="1996577" cy="11009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7200" y="1096890"/>
            <a:ext cx="1733962" cy="496618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Iteration 2</a:t>
            </a:r>
          </a:p>
        </p:txBody>
      </p:sp>
    </p:spTree>
    <p:extLst>
      <p:ext uri="{BB962C8B-B14F-4D97-AF65-F5344CB8AC3E}">
        <p14:creationId xmlns:p14="http://schemas.microsoft.com/office/powerpoint/2010/main" val="268039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Convergence Study (</a:t>
            </a:r>
            <a:r>
              <a:rPr lang="en-US" sz="2200" dirty="0" err="1" smtClean="0"/>
              <a:t>Avg</a:t>
            </a:r>
            <a:r>
              <a:rPr lang="en-US" sz="2200" dirty="0" smtClean="0"/>
              <a:t> Optimization Objective Score on Test)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6544" r="-36544"/>
          <a:stretch>
            <a:fillRect/>
          </a:stretch>
        </p:blipFill>
        <p:spPr>
          <a:xfrm>
            <a:off x="-587024" y="983838"/>
            <a:ext cx="10167499" cy="5874162"/>
          </a:xfrm>
        </p:spPr>
      </p:pic>
    </p:spTree>
    <p:extLst>
      <p:ext uri="{BB962C8B-B14F-4D97-AF65-F5344CB8AC3E}">
        <p14:creationId xmlns:p14="http://schemas.microsoft.com/office/powerpoint/2010/main" val="98684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Logistic Regression via ADMM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Notation: </a:t>
            </a:r>
          </a:p>
          <a:p>
            <a:pPr lvl="1"/>
            <a:r>
              <a:rPr lang="en-US" dirty="0" smtClean="0"/>
              <a:t>(A, b): data</a:t>
            </a:r>
          </a:p>
          <a:p>
            <a:pPr lvl="1"/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: Coefficients for partition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z: Consensus coefficient vector</a:t>
            </a:r>
          </a:p>
          <a:p>
            <a:pPr lvl="1"/>
            <a:r>
              <a:rPr lang="en-US" dirty="0" smtClean="0"/>
              <a:t>r(z): penalty component such as ||z||</a:t>
            </a:r>
            <a:r>
              <a:rPr lang="en-US" baseline="-25000" dirty="0" smtClean="0"/>
              <a:t>2</a:t>
            </a:r>
            <a:endParaRPr lang="en-US" dirty="0"/>
          </a:p>
          <a:p>
            <a:r>
              <a:rPr lang="en-US" dirty="0" smtClean="0"/>
              <a:t>Problem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ADMM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553" y="3642374"/>
            <a:ext cx="4752112" cy="895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532" y="4939771"/>
            <a:ext cx="5157430" cy="1432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0532" y="4939771"/>
            <a:ext cx="5311142" cy="506737"/>
          </a:xfrm>
          <a:prstGeom prst="rect">
            <a:avLst/>
          </a:prstGeom>
          <a:ln w="38100" cmpd="sng">
            <a:solidFill>
              <a:schemeClr val="tx2"/>
            </a:solidFill>
          </a:ln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0532" y="5519778"/>
            <a:ext cx="5311142" cy="852611"/>
          </a:xfrm>
          <a:prstGeom prst="rect">
            <a:avLst/>
          </a:prstGeom>
          <a:ln w="38100" cmpd="sng">
            <a:solidFill>
              <a:schemeClr val="tx2"/>
            </a:solidFill>
          </a:ln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9650" y="4394298"/>
            <a:ext cx="1616477" cy="914400"/>
          </a:xfrm>
          <a:prstGeom prst="rect">
            <a:avLst/>
          </a:prstGeom>
          <a:ln w="38100" cmpd="sng">
            <a:solidFill>
              <a:schemeClr val="tx2"/>
            </a:solidFill>
          </a:ln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Per-partition</a:t>
            </a:r>
          </a:p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Regression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9650" y="5457990"/>
            <a:ext cx="1616477" cy="914400"/>
          </a:xfrm>
          <a:prstGeom prst="rect">
            <a:avLst/>
          </a:prstGeom>
          <a:ln w="38100" cmpd="sng">
            <a:solidFill>
              <a:schemeClr val="tx2"/>
            </a:solidFill>
          </a:ln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Consensus</a:t>
            </a:r>
          </a:p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6" idx="3"/>
            <a:endCxn id="8" idx="1"/>
          </p:cNvCxnSpPr>
          <p:nvPr/>
        </p:nvCxnSpPr>
        <p:spPr>
          <a:xfrm flipV="1">
            <a:off x="7041674" y="4851498"/>
            <a:ext cx="257976" cy="341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>
          <a:xfrm flipV="1">
            <a:off x="7041674" y="5915190"/>
            <a:ext cx="257976" cy="308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960903"/>
              </p:ext>
            </p:extLst>
          </p:nvPr>
        </p:nvGraphicFramePr>
        <p:xfrm>
          <a:off x="4527550" y="3340100"/>
          <a:ext cx="88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5" imgW="88900" imgH="177800" progId="Equation.3">
                  <p:embed/>
                </p:oleObj>
              </mc:Choice>
              <mc:Fallback>
                <p:oleObj name="Equation" r:id="rId5" imgW="88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7550" y="3340100"/>
                        <a:ext cx="889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45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ADMM in practice: Lessons learnt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Lessons and Improvements</a:t>
            </a:r>
          </a:p>
          <a:p>
            <a:pPr lvl="1"/>
            <a:r>
              <a:rPr lang="en-US" dirty="0" smtClean="0"/>
              <a:t>Initialization is very important</a:t>
            </a:r>
          </a:p>
          <a:p>
            <a:pPr lvl="2"/>
            <a:r>
              <a:rPr lang="en-US" dirty="0" smtClean="0"/>
              <a:t>Use the mean of the partitions’ coefficients to start</a:t>
            </a:r>
          </a:p>
          <a:p>
            <a:pPr lvl="2"/>
            <a:r>
              <a:rPr lang="en-US" dirty="0" smtClean="0"/>
              <a:t>Reduces number of iterations by about 50% relative to random start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Adaptive step size (learning rate)</a:t>
            </a:r>
          </a:p>
          <a:p>
            <a:pPr lvl="2"/>
            <a:r>
              <a:rPr lang="en-US" dirty="0" smtClean="0"/>
              <a:t>Exponential decay of learning rate balances global convergence with exploration within partitions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Together, these optimizations speed-up training time by 4x</a:t>
            </a:r>
          </a:p>
        </p:txBody>
      </p:sp>
    </p:spTree>
    <p:extLst>
      <p:ext uri="{BB962C8B-B14F-4D97-AF65-F5344CB8AC3E}">
        <p14:creationId xmlns:p14="http://schemas.microsoft.com/office/powerpoint/2010/main" val="73766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strategy for item-recommendation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 large scale logistic regression model on historic data to obtain estimates of feature interactions (cold-start estimates)</a:t>
            </a:r>
          </a:p>
          <a:p>
            <a:pPr lvl="1"/>
            <a:r>
              <a:rPr lang="en-US" dirty="0" smtClean="0"/>
              <a:t>Caution: Include the fine-grained id-features (old items seen in the past) in the model to avoid bias in cold-start estimates</a:t>
            </a:r>
          </a:p>
          <a:p>
            <a:pPr lvl="1"/>
            <a:endParaRPr lang="en-US" dirty="0"/>
          </a:p>
          <a:p>
            <a:r>
              <a:rPr lang="en-US" dirty="0" smtClean="0"/>
              <a:t>Warm-start model updated frequently (e.g. every few hours, minutes) using cold-start estimates as offset</a:t>
            </a:r>
          </a:p>
          <a:p>
            <a:pPr lvl="1"/>
            <a:r>
              <a:rPr lang="en-US" dirty="0" smtClean="0"/>
              <a:t>Dimension reduction: Factor models, multi-hierarchy smoothing,..</a:t>
            </a:r>
          </a:p>
          <a:p>
            <a:pPr lvl="1"/>
            <a:endParaRPr lang="en-US" dirty="0"/>
          </a:p>
          <a:p>
            <a:r>
              <a:rPr lang="en-US" dirty="0" smtClean="0"/>
              <a:t>The cold-start model is updated more infrequently (e.g. once a day)</a:t>
            </a:r>
          </a:p>
          <a:p>
            <a:endParaRPr lang="en-US" dirty="0"/>
          </a:p>
          <a:p>
            <a:r>
              <a:rPr lang="en-US" dirty="0" smtClean="0"/>
              <a:t>Introduce exploration (to avoid item starvation) by using heuristics like epsilon-greedy, Thompson sampling, UCB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3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Large scale Machine Learning plays an important role in computational advertising and content recommendation</a:t>
            </a:r>
          </a:p>
          <a:p>
            <a:endParaRPr lang="en-US" sz="2800" dirty="0" smtClean="0"/>
          </a:p>
          <a:p>
            <a:r>
              <a:rPr lang="en-US" sz="2800" dirty="0" smtClean="0"/>
              <a:t>Several such problems can be cast as explore/exploit tradeoff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Estimating interactions in high-dimensional sparse data via supervised learning important for efficient exploration and exploitation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Scaling such models to Big </a:t>
            </a:r>
            <a:r>
              <a:rPr lang="en-US" sz="2800" dirty="0"/>
              <a:t>D</a:t>
            </a:r>
            <a:r>
              <a:rPr lang="en-US" sz="2800" dirty="0" smtClean="0"/>
              <a:t>ata is a challenging statistical problem</a:t>
            </a:r>
          </a:p>
          <a:p>
            <a:endParaRPr lang="en-US" sz="2800" dirty="0"/>
          </a:p>
          <a:p>
            <a:r>
              <a:rPr lang="en-US" sz="2800" dirty="0" smtClean="0"/>
              <a:t>Combining offline + online modeling with classical explore/exploit algorithm is a good practical strategy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030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Recommendation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3-03-19 at 12.3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331881"/>
            <a:ext cx="8500532" cy="52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1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ML/Statistical models for scoring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39342" y="5706701"/>
            <a:ext cx="1811526" cy="1258052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Number of items 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Scored by ML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9074" y="6274440"/>
            <a:ext cx="914400" cy="119450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Traffic volume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01884" y="1223140"/>
            <a:ext cx="7981674" cy="5097983"/>
            <a:chOff x="720621" y="1456566"/>
            <a:chExt cx="7981674" cy="5097983"/>
          </a:xfrm>
        </p:grpSpPr>
        <p:grpSp>
          <p:nvGrpSpPr>
            <p:cNvPr id="5" name="Group 4"/>
            <p:cNvGrpSpPr/>
            <p:nvPr/>
          </p:nvGrpSpPr>
          <p:grpSpPr>
            <a:xfrm>
              <a:off x="2763976" y="1456566"/>
              <a:ext cx="5714708" cy="4593787"/>
              <a:chOff x="2315764" y="1590294"/>
              <a:chExt cx="5733384" cy="384382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2315764" y="1590294"/>
                <a:ext cx="18676" cy="29878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315764" y="4522100"/>
                <a:ext cx="573338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2483844" y="4911244"/>
                <a:ext cx="914400" cy="522870"/>
              </a:xfrm>
              <a:prstGeom prst="rect">
                <a:avLst/>
              </a:prstGeom>
            </p:spPr>
            <p:txBody>
              <a:bodyPr vert="horz" wrap="none" lIns="0" tIns="45720" rIns="91440" bIns="45720" rtlCol="0">
                <a:noAutofit/>
              </a:bodyPr>
              <a:lstStyle/>
              <a:p>
                <a: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398244" y="4605560"/>
                <a:ext cx="690293" cy="332501"/>
              </a:xfrm>
              <a:prstGeom prst="rect">
                <a:avLst/>
              </a:prstGeom>
            </p:spPr>
            <p:txBody>
              <a:bodyPr vert="horz" wrap="none" lIns="0" tIns="45720" rIns="91440" bIns="45720" rtlCol="0">
                <a:noAutofit/>
              </a:bodyPr>
              <a:lstStyle/>
              <a:p>
                <a: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1000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782591" y="5027349"/>
              <a:ext cx="1122186" cy="679352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5249413" y="5027349"/>
              <a:ext cx="222512" cy="59890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100k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5105" y="5060140"/>
              <a:ext cx="484863" cy="593547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7730261" y="5060140"/>
              <a:ext cx="748422" cy="431889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100M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1531392" y="4500416"/>
              <a:ext cx="541590" cy="224087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0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Few hours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1699472" y="3398655"/>
              <a:ext cx="616292" cy="373477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0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Few days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07285" y="2520981"/>
              <a:ext cx="1438015" cy="52287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0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Several days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0621" y="3398655"/>
              <a:ext cx="914400" cy="914400"/>
            </a:xfrm>
            <a:prstGeom prst="rect">
              <a:avLst/>
            </a:prstGeom>
            <a:scene3d>
              <a:camera prst="orthographicFront">
                <a:rot lat="0" lon="5400000" rev="0"/>
              </a:camera>
              <a:lightRig rig="threePt" dir="t"/>
            </a:scene3d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400" dirty="0" smtClean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Item lifetime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0621" y="3398656"/>
              <a:ext cx="586664" cy="1325848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  <a:scene3d>
                <a:camera prst="orthographicFront">
                  <a:rot lat="600000" lon="0" rev="0"/>
                </a:camera>
                <a:lightRig rig="threePt" dir="t"/>
              </a:scene3d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400" dirty="0" smtClean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ITEM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LIFETIME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307285" y="4960396"/>
              <a:ext cx="1456691" cy="15941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931508" y="4164286"/>
              <a:ext cx="914400" cy="91440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LinkedIn Today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1600" b="1" dirty="0" smtClean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Yahoo! Front Page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49412" y="2819763"/>
              <a:ext cx="3452883" cy="1138488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Right Media</a:t>
              </a:r>
              <a:r>
                <a:rPr kumimoji="0" lang="en-US" b="1" i="0" u="none" strike="noStrike" kern="1200" cap="none" spc="0" normalizeH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smtClean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Ad exchange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b="1" dirty="0" smtClean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LinkedIn Ads</a:t>
              </a:r>
              <a:endPara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95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liquidity depends on the graph (Social)</a:t>
            </a:r>
          </a:p>
          <a:p>
            <a:r>
              <a:rPr lang="en-US" dirty="0" smtClean="0"/>
              <a:t>Content can also be pushed by a publisher (LinkedIn)</a:t>
            </a:r>
          </a:p>
          <a:p>
            <a:r>
              <a:rPr lang="en-US" dirty="0" smtClean="0"/>
              <a:t>We can slot ads (Advertising)</a:t>
            </a:r>
          </a:p>
          <a:p>
            <a:r>
              <a:rPr lang="en-US" dirty="0" smtClean="0"/>
              <a:t>Multiple response types (clicks, shares, likes, comments)</a:t>
            </a:r>
          </a:p>
          <a:p>
            <a:endParaRPr lang="en-US" dirty="0"/>
          </a:p>
          <a:p>
            <a:r>
              <a:rPr lang="en-US" dirty="0" smtClean="0"/>
              <a:t>Goal: Maximize Revenue and Engagement (Best Tradeoff)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3Ms: Multi-response, Multi-context modeling to optimize Multiple Objectives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Multi-response: Clicks, share, comments, likes,.. (preliminary work at CIKM 2012)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Multi-context: Mobile, Desktop, Email,..(preliminary work at SIGKDD 2011)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Multi-objective: Tradeoff in engagement, revenue, viral activities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Preliminary work at SIGIR 2012, SIGKDD 2011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Scaling model computations at run-time to avoid latency issues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Predictive Indexing (preliminary work at WSDM 2012)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5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Summary of Machine learning deployments 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Yahoo! Front page Today Module (2008-2011): 300% improvement in click-through rates</a:t>
            </a:r>
          </a:p>
          <a:p>
            <a:pPr lvl="1"/>
            <a:r>
              <a:rPr lang="en-US" dirty="0" smtClean="0"/>
              <a:t>Similar algorithms delivered via a self-serve platform, adopted by several Yahoo! Properties (2011): Significant improvement in engagement across Yahoo! Network</a:t>
            </a:r>
          </a:p>
          <a:p>
            <a:r>
              <a:rPr lang="en-US" dirty="0" smtClean="0"/>
              <a:t>Fully deployed on LinkedIn Today Module (2012): Significant improvement in click-through rates (numbers not revealed due to reasons of confidentiality)</a:t>
            </a:r>
          </a:p>
          <a:p>
            <a:r>
              <a:rPr lang="en-US" dirty="0" smtClean="0"/>
              <a:t>Yahoo! </a:t>
            </a:r>
            <a:r>
              <a:rPr lang="en-US" dirty="0" err="1" smtClean="0"/>
              <a:t>RightMedia</a:t>
            </a:r>
            <a:r>
              <a:rPr lang="en-US" dirty="0" smtClean="0"/>
              <a:t> exchange (2012): Fully deployed algorithms to estimate response rates (CTR, conversion rates). Significant improvement in revenue (numbers not revealed due to reasons of confidentiality)</a:t>
            </a:r>
          </a:p>
          <a:p>
            <a:r>
              <a:rPr lang="en-US" dirty="0" smtClean="0"/>
              <a:t>LinkedIn self-serve ads (2012): Tests on large fraction of traffic shows significant improvements. Deployment in progress.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4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Curse of dimensionality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Large number of observations (rows), large number of potential features (columns)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Use domain knowledge and machine learning to reduce the “effective” dimension (constraints on parameters reduce degrees of freedom)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I will give examples as we move along</a:t>
            </a:r>
          </a:p>
          <a:p>
            <a:pPr lvl="2"/>
            <a:endParaRPr lang="en-US" dirty="0"/>
          </a:p>
          <a:p>
            <a:r>
              <a:rPr lang="en-US" dirty="0" smtClean="0"/>
              <a:t> We often assume our job is to analyze “Big Data” but we often have control on what data to collect through clever experimentation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This can fundamentally change solutions</a:t>
            </a:r>
          </a:p>
          <a:p>
            <a:r>
              <a:rPr lang="en-US" dirty="0" smtClean="0"/>
              <a:t>Think of computation and models together for Big data</a:t>
            </a:r>
          </a:p>
          <a:p>
            <a:r>
              <a:rPr lang="en-US" dirty="0" smtClean="0"/>
              <a:t>Optimization: What we are trying to optimize is often complex, ML models to work in harmony with optimization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Pareto optimality with competing objectives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9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Statistical Problem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Rank items (from an admissible pool) for user visits in some context to maximize a utility of interest</a:t>
            </a:r>
          </a:p>
          <a:p>
            <a:r>
              <a:rPr lang="en-US" sz="2400" dirty="0" smtClean="0"/>
              <a:t>Examples of utility functions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Click-rates (CTR)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Share-rates (CTR* [</a:t>
            </a:r>
            <a:r>
              <a:rPr lang="en-US" sz="2000" dirty="0" err="1" smtClean="0">
                <a:solidFill>
                  <a:srgbClr val="0000FF"/>
                </a:solidFill>
              </a:rPr>
              <a:t>Share|Click</a:t>
            </a:r>
            <a:r>
              <a:rPr lang="en-US" sz="2000" dirty="0" smtClean="0">
                <a:solidFill>
                  <a:srgbClr val="0000FF"/>
                </a:solidFill>
              </a:rPr>
              <a:t>] )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Revenue per page-view = CTR*bid (more complex due to second price auction)</a:t>
            </a:r>
          </a:p>
          <a:p>
            <a:pPr lvl="1"/>
            <a:endParaRPr lang="en-US" dirty="0"/>
          </a:p>
          <a:p>
            <a:r>
              <a:rPr lang="en-US" sz="2400" dirty="0" smtClean="0"/>
              <a:t>CTR is a fundamental measure that opens the door to a more principled approach to rank items</a:t>
            </a:r>
          </a:p>
          <a:p>
            <a:r>
              <a:rPr lang="en-US" dirty="0"/>
              <a:t>C</a:t>
            </a:r>
            <a:r>
              <a:rPr lang="en-US" dirty="0" smtClean="0"/>
              <a:t>onverge rapidly to maximum utility items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Sequential decision making process (explore/exploit)</a:t>
            </a:r>
          </a:p>
          <a:p>
            <a:pPr lvl="1"/>
            <a:endParaRPr lang="en-US" sz="20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3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198658" y="1954437"/>
            <a:ext cx="4686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TW" sz="2400" dirty="0">
                <a:ea typeface="PMingLiU" charset="0"/>
                <a:cs typeface="PMingLiU" charset="0"/>
              </a:rPr>
              <a:t>it</a:t>
            </a:r>
            <a:r>
              <a:rPr lang="en-US" sz="2400" dirty="0"/>
              <a:t>em </a:t>
            </a:r>
            <a:r>
              <a:rPr lang="en-US" sz="2400" i="1" dirty="0"/>
              <a:t>j</a:t>
            </a:r>
            <a:r>
              <a:rPr lang="en-US" sz="2400" dirty="0"/>
              <a:t> </a:t>
            </a:r>
            <a:r>
              <a:rPr lang="en-US" sz="2400" dirty="0" smtClean="0"/>
              <a:t>from a set of candidates</a:t>
            </a:r>
            <a:endParaRPr lang="en-US" sz="2400" dirty="0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746125" y="3670524"/>
            <a:ext cx="2179254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400" dirty="0"/>
              <a:t>User </a:t>
            </a:r>
            <a:r>
              <a:rPr lang="en-US" sz="2400" i="1" dirty="0" err="1"/>
              <a:t>i</a:t>
            </a:r>
            <a:r>
              <a:rPr lang="en-US" sz="2400" dirty="0"/>
              <a:t> </a:t>
            </a:r>
          </a:p>
          <a:p>
            <a:pPr eaLnBrk="1" hangingPunct="1">
              <a:buFontTx/>
              <a:buNone/>
            </a:pPr>
            <a:r>
              <a:rPr lang="en-US" sz="2400" dirty="0"/>
              <a:t>with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user </a:t>
            </a:r>
            <a:r>
              <a:rPr lang="en-US" sz="2400" dirty="0" smtClean="0">
                <a:solidFill>
                  <a:schemeClr val="accent2"/>
                </a:solidFill>
              </a:rPr>
              <a:t>features</a:t>
            </a:r>
            <a:endParaRPr lang="en-US" sz="2400" i="1" baseline="-25000" dirty="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1600" dirty="0" smtClean="0"/>
              <a:t>(e.g., industry,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1600" dirty="0" smtClean="0"/>
              <a:t> behavioral features,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1600" dirty="0" smtClean="0"/>
              <a:t>Demographic features,……)</a:t>
            </a:r>
            <a:endParaRPr lang="en-US" sz="1600" dirty="0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2768175" y="393507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4724435" y="245132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3470275" y="3630837"/>
            <a:ext cx="425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sz="2400" dirty="0"/>
              <a:t>        (</a:t>
            </a:r>
            <a:r>
              <a:rPr lang="en-US" sz="2400" i="1" dirty="0" err="1"/>
              <a:t>i</a:t>
            </a:r>
            <a:r>
              <a:rPr lang="en-US" sz="2400" dirty="0"/>
              <a:t>,</a:t>
            </a:r>
            <a:r>
              <a:rPr lang="en-US" sz="2400" baseline="-25000" dirty="0"/>
              <a:t> </a:t>
            </a:r>
            <a:r>
              <a:rPr lang="en-US" sz="2400" i="1" dirty="0"/>
              <a:t>j</a:t>
            </a:r>
            <a:r>
              <a:rPr lang="en-US" sz="2400" dirty="0"/>
              <a:t>) : response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ij</a:t>
            </a:r>
            <a:endParaRPr lang="en-US" sz="2000" dirty="0"/>
          </a:p>
        </p:txBody>
      </p:sp>
      <p:grpSp>
        <p:nvGrpSpPr>
          <p:cNvPr id="99339" name="Group 11"/>
          <p:cNvGrpSpPr>
            <a:grpSpLocks noChangeAspect="1"/>
          </p:cNvGrpSpPr>
          <p:nvPr/>
        </p:nvGrpSpPr>
        <p:grpSpPr bwMode="auto">
          <a:xfrm>
            <a:off x="457200" y="2832324"/>
            <a:ext cx="1066800" cy="739775"/>
            <a:chOff x="432" y="1296"/>
            <a:chExt cx="1242" cy="862"/>
          </a:xfrm>
        </p:grpSpPr>
        <p:sp>
          <p:nvSpPr>
            <p:cNvPr id="9934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32" y="1296"/>
              <a:ext cx="1242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1" name="Freeform 13"/>
            <p:cNvSpPr>
              <a:spLocks/>
            </p:cNvSpPr>
            <p:nvPr/>
          </p:nvSpPr>
          <p:spPr bwMode="auto">
            <a:xfrm>
              <a:off x="444" y="1330"/>
              <a:ext cx="1218" cy="816"/>
            </a:xfrm>
            <a:custGeom>
              <a:avLst/>
              <a:gdLst>
                <a:gd name="T0" fmla="*/ 1218 w 1218"/>
                <a:gd name="T1" fmla="*/ 762 h 816"/>
                <a:gd name="T2" fmla="*/ 1218 w 1218"/>
                <a:gd name="T3" fmla="*/ 762 h 816"/>
                <a:gd name="T4" fmla="*/ 1216 w 1218"/>
                <a:gd name="T5" fmla="*/ 772 h 816"/>
                <a:gd name="T6" fmla="*/ 1214 w 1218"/>
                <a:gd name="T7" fmla="*/ 784 h 816"/>
                <a:gd name="T8" fmla="*/ 1208 w 1218"/>
                <a:gd name="T9" fmla="*/ 792 h 816"/>
                <a:gd name="T10" fmla="*/ 1202 w 1218"/>
                <a:gd name="T11" fmla="*/ 800 h 816"/>
                <a:gd name="T12" fmla="*/ 1194 w 1218"/>
                <a:gd name="T13" fmla="*/ 808 h 816"/>
                <a:gd name="T14" fmla="*/ 1184 w 1218"/>
                <a:gd name="T15" fmla="*/ 812 h 816"/>
                <a:gd name="T16" fmla="*/ 1174 w 1218"/>
                <a:gd name="T17" fmla="*/ 816 h 816"/>
                <a:gd name="T18" fmla="*/ 1162 w 1218"/>
                <a:gd name="T19" fmla="*/ 816 h 816"/>
                <a:gd name="T20" fmla="*/ 56 w 1218"/>
                <a:gd name="T21" fmla="*/ 816 h 816"/>
                <a:gd name="T22" fmla="*/ 56 w 1218"/>
                <a:gd name="T23" fmla="*/ 816 h 816"/>
                <a:gd name="T24" fmla="*/ 44 w 1218"/>
                <a:gd name="T25" fmla="*/ 816 h 816"/>
                <a:gd name="T26" fmla="*/ 34 w 1218"/>
                <a:gd name="T27" fmla="*/ 812 h 816"/>
                <a:gd name="T28" fmla="*/ 24 w 1218"/>
                <a:gd name="T29" fmla="*/ 808 h 816"/>
                <a:gd name="T30" fmla="*/ 16 w 1218"/>
                <a:gd name="T31" fmla="*/ 800 h 816"/>
                <a:gd name="T32" fmla="*/ 10 w 1218"/>
                <a:gd name="T33" fmla="*/ 792 h 816"/>
                <a:gd name="T34" fmla="*/ 4 w 1218"/>
                <a:gd name="T35" fmla="*/ 784 h 816"/>
                <a:gd name="T36" fmla="*/ 2 w 1218"/>
                <a:gd name="T37" fmla="*/ 772 h 816"/>
                <a:gd name="T38" fmla="*/ 0 w 1218"/>
                <a:gd name="T39" fmla="*/ 762 h 816"/>
                <a:gd name="T40" fmla="*/ 0 w 1218"/>
                <a:gd name="T41" fmla="*/ 56 h 816"/>
                <a:gd name="T42" fmla="*/ 0 w 1218"/>
                <a:gd name="T43" fmla="*/ 56 h 816"/>
                <a:gd name="T44" fmla="*/ 2 w 1218"/>
                <a:gd name="T45" fmla="*/ 44 h 816"/>
                <a:gd name="T46" fmla="*/ 4 w 1218"/>
                <a:gd name="T47" fmla="*/ 34 h 816"/>
                <a:gd name="T48" fmla="*/ 10 w 1218"/>
                <a:gd name="T49" fmla="*/ 24 h 816"/>
                <a:gd name="T50" fmla="*/ 16 w 1218"/>
                <a:gd name="T51" fmla="*/ 16 h 816"/>
                <a:gd name="T52" fmla="*/ 24 w 1218"/>
                <a:gd name="T53" fmla="*/ 10 h 816"/>
                <a:gd name="T54" fmla="*/ 34 w 1218"/>
                <a:gd name="T55" fmla="*/ 4 h 816"/>
                <a:gd name="T56" fmla="*/ 44 w 1218"/>
                <a:gd name="T57" fmla="*/ 2 h 816"/>
                <a:gd name="T58" fmla="*/ 56 w 1218"/>
                <a:gd name="T59" fmla="*/ 0 h 816"/>
                <a:gd name="T60" fmla="*/ 1162 w 1218"/>
                <a:gd name="T61" fmla="*/ 0 h 816"/>
                <a:gd name="T62" fmla="*/ 1162 w 1218"/>
                <a:gd name="T63" fmla="*/ 0 h 816"/>
                <a:gd name="T64" fmla="*/ 1174 w 1218"/>
                <a:gd name="T65" fmla="*/ 2 h 816"/>
                <a:gd name="T66" fmla="*/ 1184 w 1218"/>
                <a:gd name="T67" fmla="*/ 4 h 816"/>
                <a:gd name="T68" fmla="*/ 1194 w 1218"/>
                <a:gd name="T69" fmla="*/ 10 h 816"/>
                <a:gd name="T70" fmla="*/ 1202 w 1218"/>
                <a:gd name="T71" fmla="*/ 16 h 816"/>
                <a:gd name="T72" fmla="*/ 1208 w 1218"/>
                <a:gd name="T73" fmla="*/ 24 h 816"/>
                <a:gd name="T74" fmla="*/ 1214 w 1218"/>
                <a:gd name="T75" fmla="*/ 34 h 816"/>
                <a:gd name="T76" fmla="*/ 1216 w 1218"/>
                <a:gd name="T77" fmla="*/ 44 h 816"/>
                <a:gd name="T78" fmla="*/ 1218 w 1218"/>
                <a:gd name="T79" fmla="*/ 56 h 816"/>
                <a:gd name="T80" fmla="*/ 1218 w 1218"/>
                <a:gd name="T81" fmla="*/ 762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8" h="816">
                  <a:moveTo>
                    <a:pt x="1218" y="762"/>
                  </a:moveTo>
                  <a:lnTo>
                    <a:pt x="1218" y="762"/>
                  </a:lnTo>
                  <a:lnTo>
                    <a:pt x="1216" y="772"/>
                  </a:lnTo>
                  <a:lnTo>
                    <a:pt x="1214" y="784"/>
                  </a:lnTo>
                  <a:lnTo>
                    <a:pt x="1208" y="792"/>
                  </a:lnTo>
                  <a:lnTo>
                    <a:pt x="1202" y="800"/>
                  </a:lnTo>
                  <a:lnTo>
                    <a:pt x="1194" y="808"/>
                  </a:lnTo>
                  <a:lnTo>
                    <a:pt x="1184" y="812"/>
                  </a:lnTo>
                  <a:lnTo>
                    <a:pt x="1174" y="816"/>
                  </a:lnTo>
                  <a:lnTo>
                    <a:pt x="1162" y="816"/>
                  </a:lnTo>
                  <a:lnTo>
                    <a:pt x="56" y="816"/>
                  </a:lnTo>
                  <a:lnTo>
                    <a:pt x="56" y="816"/>
                  </a:lnTo>
                  <a:lnTo>
                    <a:pt x="44" y="816"/>
                  </a:lnTo>
                  <a:lnTo>
                    <a:pt x="34" y="812"/>
                  </a:lnTo>
                  <a:lnTo>
                    <a:pt x="24" y="808"/>
                  </a:lnTo>
                  <a:lnTo>
                    <a:pt x="16" y="800"/>
                  </a:lnTo>
                  <a:lnTo>
                    <a:pt x="10" y="792"/>
                  </a:lnTo>
                  <a:lnTo>
                    <a:pt x="4" y="784"/>
                  </a:lnTo>
                  <a:lnTo>
                    <a:pt x="2" y="772"/>
                  </a:lnTo>
                  <a:lnTo>
                    <a:pt x="0" y="7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74" y="2"/>
                  </a:lnTo>
                  <a:lnTo>
                    <a:pt x="1184" y="4"/>
                  </a:lnTo>
                  <a:lnTo>
                    <a:pt x="1194" y="10"/>
                  </a:lnTo>
                  <a:lnTo>
                    <a:pt x="1202" y="16"/>
                  </a:lnTo>
                  <a:lnTo>
                    <a:pt x="1208" y="24"/>
                  </a:lnTo>
                  <a:lnTo>
                    <a:pt x="1214" y="34"/>
                  </a:lnTo>
                  <a:lnTo>
                    <a:pt x="1216" y="44"/>
                  </a:lnTo>
                  <a:lnTo>
                    <a:pt x="1218" y="56"/>
                  </a:lnTo>
                  <a:lnTo>
                    <a:pt x="1218" y="762"/>
                  </a:lnTo>
                  <a:close/>
                </a:path>
              </a:pathLst>
            </a:custGeom>
            <a:solidFill>
              <a:srgbClr val="2D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2" name="Freeform 14"/>
            <p:cNvSpPr>
              <a:spLocks/>
            </p:cNvSpPr>
            <p:nvPr/>
          </p:nvSpPr>
          <p:spPr bwMode="auto">
            <a:xfrm>
              <a:off x="1032" y="1478"/>
              <a:ext cx="630" cy="668"/>
            </a:xfrm>
            <a:custGeom>
              <a:avLst/>
              <a:gdLst>
                <a:gd name="T0" fmla="*/ 0 w 630"/>
                <a:gd name="T1" fmla="*/ 474 h 668"/>
                <a:gd name="T2" fmla="*/ 0 w 630"/>
                <a:gd name="T3" fmla="*/ 474 h 668"/>
                <a:gd name="T4" fmla="*/ 0 w 630"/>
                <a:gd name="T5" fmla="*/ 500 h 668"/>
                <a:gd name="T6" fmla="*/ 2 w 630"/>
                <a:gd name="T7" fmla="*/ 526 h 668"/>
                <a:gd name="T8" fmla="*/ 6 w 630"/>
                <a:gd name="T9" fmla="*/ 550 h 668"/>
                <a:gd name="T10" fmla="*/ 10 w 630"/>
                <a:gd name="T11" fmla="*/ 576 h 668"/>
                <a:gd name="T12" fmla="*/ 22 w 630"/>
                <a:gd name="T13" fmla="*/ 622 h 668"/>
                <a:gd name="T14" fmla="*/ 38 w 630"/>
                <a:gd name="T15" fmla="*/ 668 h 668"/>
                <a:gd name="T16" fmla="*/ 574 w 630"/>
                <a:gd name="T17" fmla="*/ 668 h 668"/>
                <a:gd name="T18" fmla="*/ 574 w 630"/>
                <a:gd name="T19" fmla="*/ 668 h 668"/>
                <a:gd name="T20" fmla="*/ 586 w 630"/>
                <a:gd name="T21" fmla="*/ 668 h 668"/>
                <a:gd name="T22" fmla="*/ 596 w 630"/>
                <a:gd name="T23" fmla="*/ 664 h 668"/>
                <a:gd name="T24" fmla="*/ 606 w 630"/>
                <a:gd name="T25" fmla="*/ 660 h 668"/>
                <a:gd name="T26" fmla="*/ 614 w 630"/>
                <a:gd name="T27" fmla="*/ 652 h 668"/>
                <a:gd name="T28" fmla="*/ 620 w 630"/>
                <a:gd name="T29" fmla="*/ 644 h 668"/>
                <a:gd name="T30" fmla="*/ 626 w 630"/>
                <a:gd name="T31" fmla="*/ 636 h 668"/>
                <a:gd name="T32" fmla="*/ 628 w 630"/>
                <a:gd name="T33" fmla="*/ 624 h 668"/>
                <a:gd name="T34" fmla="*/ 630 w 630"/>
                <a:gd name="T35" fmla="*/ 614 h 668"/>
                <a:gd name="T36" fmla="*/ 630 w 630"/>
                <a:gd name="T37" fmla="*/ 64 h 668"/>
                <a:gd name="T38" fmla="*/ 630 w 630"/>
                <a:gd name="T39" fmla="*/ 64 h 668"/>
                <a:gd name="T40" fmla="*/ 606 w 630"/>
                <a:gd name="T41" fmla="*/ 50 h 668"/>
                <a:gd name="T42" fmla="*/ 582 w 630"/>
                <a:gd name="T43" fmla="*/ 36 h 668"/>
                <a:gd name="T44" fmla="*/ 556 w 630"/>
                <a:gd name="T45" fmla="*/ 26 h 668"/>
                <a:gd name="T46" fmla="*/ 530 w 630"/>
                <a:gd name="T47" fmla="*/ 16 h 668"/>
                <a:gd name="T48" fmla="*/ 504 w 630"/>
                <a:gd name="T49" fmla="*/ 10 h 668"/>
                <a:gd name="T50" fmla="*/ 476 w 630"/>
                <a:gd name="T51" fmla="*/ 4 h 668"/>
                <a:gd name="T52" fmla="*/ 448 w 630"/>
                <a:gd name="T53" fmla="*/ 0 h 668"/>
                <a:gd name="T54" fmla="*/ 420 w 630"/>
                <a:gd name="T55" fmla="*/ 0 h 668"/>
                <a:gd name="T56" fmla="*/ 420 w 630"/>
                <a:gd name="T57" fmla="*/ 0 h 668"/>
                <a:gd name="T58" fmla="*/ 398 w 630"/>
                <a:gd name="T59" fmla="*/ 0 h 668"/>
                <a:gd name="T60" fmla="*/ 376 w 630"/>
                <a:gd name="T61" fmla="*/ 2 h 668"/>
                <a:gd name="T62" fmla="*/ 356 w 630"/>
                <a:gd name="T63" fmla="*/ 6 h 668"/>
                <a:gd name="T64" fmla="*/ 336 w 630"/>
                <a:gd name="T65" fmla="*/ 10 h 668"/>
                <a:gd name="T66" fmla="*/ 294 w 630"/>
                <a:gd name="T67" fmla="*/ 22 h 668"/>
                <a:gd name="T68" fmla="*/ 256 w 630"/>
                <a:gd name="T69" fmla="*/ 38 h 668"/>
                <a:gd name="T70" fmla="*/ 220 w 630"/>
                <a:gd name="T71" fmla="*/ 56 h 668"/>
                <a:gd name="T72" fmla="*/ 186 w 630"/>
                <a:gd name="T73" fmla="*/ 80 h 668"/>
                <a:gd name="T74" fmla="*/ 152 w 630"/>
                <a:gd name="T75" fmla="*/ 108 h 668"/>
                <a:gd name="T76" fmla="*/ 124 w 630"/>
                <a:gd name="T77" fmla="*/ 138 h 668"/>
                <a:gd name="T78" fmla="*/ 96 w 630"/>
                <a:gd name="T79" fmla="*/ 172 h 668"/>
                <a:gd name="T80" fmla="*/ 72 w 630"/>
                <a:gd name="T81" fmla="*/ 208 h 668"/>
                <a:gd name="T82" fmla="*/ 50 w 630"/>
                <a:gd name="T83" fmla="*/ 248 h 668"/>
                <a:gd name="T84" fmla="*/ 34 w 630"/>
                <a:gd name="T85" fmla="*/ 290 h 668"/>
                <a:gd name="T86" fmla="*/ 18 w 630"/>
                <a:gd name="T87" fmla="*/ 332 h 668"/>
                <a:gd name="T88" fmla="*/ 8 w 630"/>
                <a:gd name="T89" fmla="*/ 378 h 668"/>
                <a:gd name="T90" fmla="*/ 2 w 630"/>
                <a:gd name="T91" fmla="*/ 426 h 668"/>
                <a:gd name="T92" fmla="*/ 0 w 630"/>
                <a:gd name="T93" fmla="*/ 474 h 668"/>
                <a:gd name="T94" fmla="*/ 0 w 630"/>
                <a:gd name="T95" fmla="*/ 474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0" h="668">
                  <a:moveTo>
                    <a:pt x="0" y="474"/>
                  </a:moveTo>
                  <a:lnTo>
                    <a:pt x="0" y="474"/>
                  </a:lnTo>
                  <a:lnTo>
                    <a:pt x="0" y="500"/>
                  </a:lnTo>
                  <a:lnTo>
                    <a:pt x="2" y="526"/>
                  </a:lnTo>
                  <a:lnTo>
                    <a:pt x="6" y="550"/>
                  </a:lnTo>
                  <a:lnTo>
                    <a:pt x="10" y="576"/>
                  </a:lnTo>
                  <a:lnTo>
                    <a:pt x="22" y="622"/>
                  </a:lnTo>
                  <a:lnTo>
                    <a:pt x="38" y="668"/>
                  </a:lnTo>
                  <a:lnTo>
                    <a:pt x="574" y="668"/>
                  </a:lnTo>
                  <a:lnTo>
                    <a:pt x="574" y="668"/>
                  </a:lnTo>
                  <a:lnTo>
                    <a:pt x="586" y="668"/>
                  </a:lnTo>
                  <a:lnTo>
                    <a:pt x="596" y="664"/>
                  </a:lnTo>
                  <a:lnTo>
                    <a:pt x="606" y="660"/>
                  </a:lnTo>
                  <a:lnTo>
                    <a:pt x="614" y="652"/>
                  </a:lnTo>
                  <a:lnTo>
                    <a:pt x="620" y="644"/>
                  </a:lnTo>
                  <a:lnTo>
                    <a:pt x="626" y="636"/>
                  </a:lnTo>
                  <a:lnTo>
                    <a:pt x="628" y="624"/>
                  </a:lnTo>
                  <a:lnTo>
                    <a:pt x="630" y="614"/>
                  </a:lnTo>
                  <a:lnTo>
                    <a:pt x="630" y="64"/>
                  </a:lnTo>
                  <a:lnTo>
                    <a:pt x="630" y="64"/>
                  </a:lnTo>
                  <a:lnTo>
                    <a:pt x="606" y="50"/>
                  </a:lnTo>
                  <a:lnTo>
                    <a:pt x="582" y="36"/>
                  </a:lnTo>
                  <a:lnTo>
                    <a:pt x="556" y="26"/>
                  </a:lnTo>
                  <a:lnTo>
                    <a:pt x="530" y="16"/>
                  </a:lnTo>
                  <a:lnTo>
                    <a:pt x="504" y="10"/>
                  </a:lnTo>
                  <a:lnTo>
                    <a:pt x="476" y="4"/>
                  </a:lnTo>
                  <a:lnTo>
                    <a:pt x="448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398" y="0"/>
                  </a:lnTo>
                  <a:lnTo>
                    <a:pt x="376" y="2"/>
                  </a:lnTo>
                  <a:lnTo>
                    <a:pt x="356" y="6"/>
                  </a:lnTo>
                  <a:lnTo>
                    <a:pt x="336" y="10"/>
                  </a:lnTo>
                  <a:lnTo>
                    <a:pt x="294" y="22"/>
                  </a:lnTo>
                  <a:lnTo>
                    <a:pt x="256" y="38"/>
                  </a:lnTo>
                  <a:lnTo>
                    <a:pt x="220" y="56"/>
                  </a:lnTo>
                  <a:lnTo>
                    <a:pt x="186" y="80"/>
                  </a:lnTo>
                  <a:lnTo>
                    <a:pt x="152" y="108"/>
                  </a:lnTo>
                  <a:lnTo>
                    <a:pt x="124" y="138"/>
                  </a:lnTo>
                  <a:lnTo>
                    <a:pt x="96" y="172"/>
                  </a:lnTo>
                  <a:lnTo>
                    <a:pt x="72" y="208"/>
                  </a:lnTo>
                  <a:lnTo>
                    <a:pt x="50" y="248"/>
                  </a:lnTo>
                  <a:lnTo>
                    <a:pt x="34" y="290"/>
                  </a:lnTo>
                  <a:lnTo>
                    <a:pt x="18" y="332"/>
                  </a:lnTo>
                  <a:lnTo>
                    <a:pt x="8" y="378"/>
                  </a:lnTo>
                  <a:lnTo>
                    <a:pt x="2" y="426"/>
                  </a:lnTo>
                  <a:lnTo>
                    <a:pt x="0" y="474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59A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3" name="Freeform 15"/>
            <p:cNvSpPr>
              <a:spLocks/>
            </p:cNvSpPr>
            <p:nvPr/>
          </p:nvSpPr>
          <p:spPr bwMode="auto">
            <a:xfrm>
              <a:off x="444" y="1330"/>
              <a:ext cx="538" cy="446"/>
            </a:xfrm>
            <a:custGeom>
              <a:avLst/>
              <a:gdLst>
                <a:gd name="T0" fmla="*/ 538 w 538"/>
                <a:gd name="T1" fmla="*/ 390 h 446"/>
                <a:gd name="T2" fmla="*/ 538 w 538"/>
                <a:gd name="T3" fmla="*/ 0 h 446"/>
                <a:gd name="T4" fmla="*/ 56 w 538"/>
                <a:gd name="T5" fmla="*/ 0 h 446"/>
                <a:gd name="T6" fmla="*/ 56 w 538"/>
                <a:gd name="T7" fmla="*/ 0 h 446"/>
                <a:gd name="T8" fmla="*/ 44 w 538"/>
                <a:gd name="T9" fmla="*/ 2 h 446"/>
                <a:gd name="T10" fmla="*/ 34 w 538"/>
                <a:gd name="T11" fmla="*/ 4 h 446"/>
                <a:gd name="T12" fmla="*/ 24 w 538"/>
                <a:gd name="T13" fmla="*/ 10 h 446"/>
                <a:gd name="T14" fmla="*/ 16 w 538"/>
                <a:gd name="T15" fmla="*/ 16 h 446"/>
                <a:gd name="T16" fmla="*/ 10 w 538"/>
                <a:gd name="T17" fmla="*/ 24 h 446"/>
                <a:gd name="T18" fmla="*/ 4 w 538"/>
                <a:gd name="T19" fmla="*/ 34 h 446"/>
                <a:gd name="T20" fmla="*/ 2 w 538"/>
                <a:gd name="T21" fmla="*/ 44 h 446"/>
                <a:gd name="T22" fmla="*/ 0 w 538"/>
                <a:gd name="T23" fmla="*/ 56 h 446"/>
                <a:gd name="T24" fmla="*/ 0 w 538"/>
                <a:gd name="T25" fmla="*/ 446 h 446"/>
                <a:gd name="T26" fmla="*/ 482 w 538"/>
                <a:gd name="T27" fmla="*/ 446 h 446"/>
                <a:gd name="T28" fmla="*/ 482 w 538"/>
                <a:gd name="T29" fmla="*/ 446 h 446"/>
                <a:gd name="T30" fmla="*/ 494 w 538"/>
                <a:gd name="T31" fmla="*/ 444 h 446"/>
                <a:gd name="T32" fmla="*/ 504 w 538"/>
                <a:gd name="T33" fmla="*/ 442 h 446"/>
                <a:gd name="T34" fmla="*/ 514 w 538"/>
                <a:gd name="T35" fmla="*/ 436 h 446"/>
                <a:gd name="T36" fmla="*/ 522 w 538"/>
                <a:gd name="T37" fmla="*/ 430 h 446"/>
                <a:gd name="T38" fmla="*/ 528 w 538"/>
                <a:gd name="T39" fmla="*/ 422 h 446"/>
                <a:gd name="T40" fmla="*/ 534 w 538"/>
                <a:gd name="T41" fmla="*/ 412 h 446"/>
                <a:gd name="T42" fmla="*/ 536 w 538"/>
                <a:gd name="T43" fmla="*/ 402 h 446"/>
                <a:gd name="T44" fmla="*/ 538 w 538"/>
                <a:gd name="T45" fmla="*/ 390 h 446"/>
                <a:gd name="T46" fmla="*/ 538 w 538"/>
                <a:gd name="T47" fmla="*/ 39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8" h="446">
                  <a:moveTo>
                    <a:pt x="538" y="390"/>
                  </a:moveTo>
                  <a:lnTo>
                    <a:pt x="53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446"/>
                  </a:lnTo>
                  <a:lnTo>
                    <a:pt x="482" y="446"/>
                  </a:lnTo>
                  <a:lnTo>
                    <a:pt x="482" y="446"/>
                  </a:lnTo>
                  <a:lnTo>
                    <a:pt x="494" y="444"/>
                  </a:lnTo>
                  <a:lnTo>
                    <a:pt x="504" y="442"/>
                  </a:lnTo>
                  <a:lnTo>
                    <a:pt x="514" y="436"/>
                  </a:lnTo>
                  <a:lnTo>
                    <a:pt x="522" y="430"/>
                  </a:lnTo>
                  <a:lnTo>
                    <a:pt x="528" y="422"/>
                  </a:lnTo>
                  <a:lnTo>
                    <a:pt x="534" y="412"/>
                  </a:lnTo>
                  <a:lnTo>
                    <a:pt x="536" y="402"/>
                  </a:lnTo>
                  <a:lnTo>
                    <a:pt x="538" y="390"/>
                  </a:lnTo>
                  <a:lnTo>
                    <a:pt x="538" y="390"/>
                  </a:lnTo>
                  <a:close/>
                </a:path>
              </a:pathLst>
            </a:custGeom>
            <a:solidFill>
              <a:srgbClr val="6DC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4" name="Freeform 16"/>
            <p:cNvSpPr>
              <a:spLocks/>
            </p:cNvSpPr>
            <p:nvPr/>
          </p:nvSpPr>
          <p:spPr bwMode="auto">
            <a:xfrm>
              <a:off x="444" y="1416"/>
              <a:ext cx="538" cy="360"/>
            </a:xfrm>
            <a:custGeom>
              <a:avLst/>
              <a:gdLst>
                <a:gd name="T0" fmla="*/ 484 w 538"/>
                <a:gd name="T1" fmla="*/ 90 h 360"/>
                <a:gd name="T2" fmla="*/ 468 w 538"/>
                <a:gd name="T3" fmla="*/ 90 h 360"/>
                <a:gd name="T4" fmla="*/ 468 w 538"/>
                <a:gd name="T5" fmla="*/ 52 h 360"/>
                <a:gd name="T6" fmla="*/ 436 w 538"/>
                <a:gd name="T7" fmla="*/ 52 h 360"/>
                <a:gd name="T8" fmla="*/ 436 w 538"/>
                <a:gd name="T9" fmla="*/ 120 h 360"/>
                <a:gd name="T10" fmla="*/ 406 w 538"/>
                <a:gd name="T11" fmla="*/ 120 h 360"/>
                <a:gd name="T12" fmla="*/ 406 w 538"/>
                <a:gd name="T13" fmla="*/ 158 h 360"/>
                <a:gd name="T14" fmla="*/ 290 w 538"/>
                <a:gd name="T15" fmla="*/ 158 h 360"/>
                <a:gd name="T16" fmla="*/ 290 w 538"/>
                <a:gd name="T17" fmla="*/ 86 h 360"/>
                <a:gd name="T18" fmla="*/ 262 w 538"/>
                <a:gd name="T19" fmla="*/ 86 h 360"/>
                <a:gd name="T20" fmla="*/ 262 w 538"/>
                <a:gd name="T21" fmla="*/ 132 h 360"/>
                <a:gd name="T22" fmla="*/ 230 w 538"/>
                <a:gd name="T23" fmla="*/ 132 h 360"/>
                <a:gd name="T24" fmla="*/ 230 w 538"/>
                <a:gd name="T25" fmla="*/ 202 h 360"/>
                <a:gd name="T26" fmla="*/ 178 w 538"/>
                <a:gd name="T27" fmla="*/ 202 h 360"/>
                <a:gd name="T28" fmla="*/ 178 w 538"/>
                <a:gd name="T29" fmla="*/ 178 h 360"/>
                <a:gd name="T30" fmla="*/ 146 w 538"/>
                <a:gd name="T31" fmla="*/ 178 h 360"/>
                <a:gd name="T32" fmla="*/ 146 w 538"/>
                <a:gd name="T33" fmla="*/ 102 h 360"/>
                <a:gd name="T34" fmla="*/ 124 w 538"/>
                <a:gd name="T35" fmla="*/ 102 h 360"/>
                <a:gd name="T36" fmla="*/ 124 w 538"/>
                <a:gd name="T37" fmla="*/ 34 h 360"/>
                <a:gd name="T38" fmla="*/ 108 w 538"/>
                <a:gd name="T39" fmla="*/ 34 h 360"/>
                <a:gd name="T40" fmla="*/ 108 w 538"/>
                <a:gd name="T41" fmla="*/ 0 h 360"/>
                <a:gd name="T42" fmla="*/ 84 w 538"/>
                <a:gd name="T43" fmla="*/ 0 h 360"/>
                <a:gd name="T44" fmla="*/ 84 w 538"/>
                <a:gd name="T45" fmla="*/ 76 h 360"/>
                <a:gd name="T46" fmla="*/ 48 w 538"/>
                <a:gd name="T47" fmla="*/ 112 h 360"/>
                <a:gd name="T48" fmla="*/ 48 w 538"/>
                <a:gd name="T49" fmla="*/ 172 h 360"/>
                <a:gd name="T50" fmla="*/ 0 w 538"/>
                <a:gd name="T51" fmla="*/ 172 h 360"/>
                <a:gd name="T52" fmla="*/ 0 w 538"/>
                <a:gd name="T53" fmla="*/ 360 h 360"/>
                <a:gd name="T54" fmla="*/ 482 w 538"/>
                <a:gd name="T55" fmla="*/ 360 h 360"/>
                <a:gd name="T56" fmla="*/ 482 w 538"/>
                <a:gd name="T57" fmla="*/ 360 h 360"/>
                <a:gd name="T58" fmla="*/ 494 w 538"/>
                <a:gd name="T59" fmla="*/ 358 h 360"/>
                <a:gd name="T60" fmla="*/ 504 w 538"/>
                <a:gd name="T61" fmla="*/ 356 h 360"/>
                <a:gd name="T62" fmla="*/ 514 w 538"/>
                <a:gd name="T63" fmla="*/ 350 h 360"/>
                <a:gd name="T64" fmla="*/ 522 w 538"/>
                <a:gd name="T65" fmla="*/ 344 h 360"/>
                <a:gd name="T66" fmla="*/ 528 w 538"/>
                <a:gd name="T67" fmla="*/ 336 h 360"/>
                <a:gd name="T68" fmla="*/ 534 w 538"/>
                <a:gd name="T69" fmla="*/ 326 h 360"/>
                <a:gd name="T70" fmla="*/ 536 w 538"/>
                <a:gd name="T71" fmla="*/ 316 h 360"/>
                <a:gd name="T72" fmla="*/ 538 w 538"/>
                <a:gd name="T73" fmla="*/ 304 h 360"/>
                <a:gd name="T74" fmla="*/ 538 w 538"/>
                <a:gd name="T75" fmla="*/ 182 h 360"/>
                <a:gd name="T76" fmla="*/ 484 w 538"/>
                <a:gd name="T77" fmla="*/ 182 h 360"/>
                <a:gd name="T78" fmla="*/ 484 w 538"/>
                <a:gd name="T79" fmla="*/ 9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8" h="360">
                  <a:moveTo>
                    <a:pt x="484" y="90"/>
                  </a:moveTo>
                  <a:lnTo>
                    <a:pt x="468" y="90"/>
                  </a:lnTo>
                  <a:lnTo>
                    <a:pt x="468" y="52"/>
                  </a:lnTo>
                  <a:lnTo>
                    <a:pt x="436" y="52"/>
                  </a:lnTo>
                  <a:lnTo>
                    <a:pt x="436" y="120"/>
                  </a:lnTo>
                  <a:lnTo>
                    <a:pt x="406" y="120"/>
                  </a:lnTo>
                  <a:lnTo>
                    <a:pt x="406" y="158"/>
                  </a:lnTo>
                  <a:lnTo>
                    <a:pt x="290" y="158"/>
                  </a:lnTo>
                  <a:lnTo>
                    <a:pt x="290" y="86"/>
                  </a:lnTo>
                  <a:lnTo>
                    <a:pt x="262" y="86"/>
                  </a:lnTo>
                  <a:lnTo>
                    <a:pt x="262" y="132"/>
                  </a:lnTo>
                  <a:lnTo>
                    <a:pt x="230" y="132"/>
                  </a:lnTo>
                  <a:lnTo>
                    <a:pt x="230" y="202"/>
                  </a:lnTo>
                  <a:lnTo>
                    <a:pt x="178" y="202"/>
                  </a:lnTo>
                  <a:lnTo>
                    <a:pt x="178" y="178"/>
                  </a:lnTo>
                  <a:lnTo>
                    <a:pt x="146" y="178"/>
                  </a:lnTo>
                  <a:lnTo>
                    <a:pt x="146" y="102"/>
                  </a:lnTo>
                  <a:lnTo>
                    <a:pt x="124" y="102"/>
                  </a:lnTo>
                  <a:lnTo>
                    <a:pt x="124" y="34"/>
                  </a:lnTo>
                  <a:lnTo>
                    <a:pt x="108" y="34"/>
                  </a:lnTo>
                  <a:lnTo>
                    <a:pt x="108" y="0"/>
                  </a:lnTo>
                  <a:lnTo>
                    <a:pt x="84" y="0"/>
                  </a:lnTo>
                  <a:lnTo>
                    <a:pt x="84" y="76"/>
                  </a:lnTo>
                  <a:lnTo>
                    <a:pt x="48" y="112"/>
                  </a:lnTo>
                  <a:lnTo>
                    <a:pt x="48" y="172"/>
                  </a:lnTo>
                  <a:lnTo>
                    <a:pt x="0" y="172"/>
                  </a:lnTo>
                  <a:lnTo>
                    <a:pt x="0" y="360"/>
                  </a:lnTo>
                  <a:lnTo>
                    <a:pt x="482" y="360"/>
                  </a:lnTo>
                  <a:lnTo>
                    <a:pt x="482" y="360"/>
                  </a:lnTo>
                  <a:lnTo>
                    <a:pt x="494" y="358"/>
                  </a:lnTo>
                  <a:lnTo>
                    <a:pt x="504" y="356"/>
                  </a:lnTo>
                  <a:lnTo>
                    <a:pt x="514" y="350"/>
                  </a:lnTo>
                  <a:lnTo>
                    <a:pt x="522" y="344"/>
                  </a:lnTo>
                  <a:lnTo>
                    <a:pt x="528" y="336"/>
                  </a:lnTo>
                  <a:lnTo>
                    <a:pt x="534" y="326"/>
                  </a:lnTo>
                  <a:lnTo>
                    <a:pt x="536" y="316"/>
                  </a:lnTo>
                  <a:lnTo>
                    <a:pt x="538" y="304"/>
                  </a:lnTo>
                  <a:lnTo>
                    <a:pt x="538" y="182"/>
                  </a:lnTo>
                  <a:lnTo>
                    <a:pt x="484" y="182"/>
                  </a:lnTo>
                  <a:lnTo>
                    <a:pt x="484" y="90"/>
                  </a:lnTo>
                  <a:close/>
                </a:path>
              </a:pathLst>
            </a:custGeom>
            <a:solidFill>
              <a:srgbClr val="A0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5" name="Freeform 17"/>
            <p:cNvSpPr>
              <a:spLocks/>
            </p:cNvSpPr>
            <p:nvPr/>
          </p:nvSpPr>
          <p:spPr bwMode="auto">
            <a:xfrm>
              <a:off x="1302" y="1454"/>
              <a:ext cx="106" cy="240"/>
            </a:xfrm>
            <a:custGeom>
              <a:avLst/>
              <a:gdLst>
                <a:gd name="T0" fmla="*/ 22 w 106"/>
                <a:gd name="T1" fmla="*/ 38 h 240"/>
                <a:gd name="T2" fmla="*/ 22 w 106"/>
                <a:gd name="T3" fmla="*/ 38 h 240"/>
                <a:gd name="T4" fmla="*/ 26 w 106"/>
                <a:gd name="T5" fmla="*/ 52 h 240"/>
                <a:gd name="T6" fmla="*/ 28 w 106"/>
                <a:gd name="T7" fmla="*/ 68 h 240"/>
                <a:gd name="T8" fmla="*/ 30 w 106"/>
                <a:gd name="T9" fmla="*/ 86 h 240"/>
                <a:gd name="T10" fmla="*/ 30 w 106"/>
                <a:gd name="T11" fmla="*/ 86 h 240"/>
                <a:gd name="T12" fmla="*/ 32 w 106"/>
                <a:gd name="T13" fmla="*/ 112 h 240"/>
                <a:gd name="T14" fmla="*/ 32 w 106"/>
                <a:gd name="T15" fmla="*/ 140 h 240"/>
                <a:gd name="T16" fmla="*/ 30 w 106"/>
                <a:gd name="T17" fmla="*/ 166 h 240"/>
                <a:gd name="T18" fmla="*/ 28 w 106"/>
                <a:gd name="T19" fmla="*/ 176 h 240"/>
                <a:gd name="T20" fmla="*/ 24 w 106"/>
                <a:gd name="T21" fmla="*/ 184 h 240"/>
                <a:gd name="T22" fmla="*/ 24 w 106"/>
                <a:gd name="T23" fmla="*/ 184 h 240"/>
                <a:gd name="T24" fmla="*/ 10 w 106"/>
                <a:gd name="T25" fmla="*/ 218 h 240"/>
                <a:gd name="T26" fmla="*/ 0 w 106"/>
                <a:gd name="T27" fmla="*/ 240 h 240"/>
                <a:gd name="T28" fmla="*/ 0 w 106"/>
                <a:gd name="T29" fmla="*/ 240 h 240"/>
                <a:gd name="T30" fmla="*/ 12 w 106"/>
                <a:gd name="T31" fmla="*/ 238 h 240"/>
                <a:gd name="T32" fmla="*/ 24 w 106"/>
                <a:gd name="T33" fmla="*/ 236 h 240"/>
                <a:gd name="T34" fmla="*/ 38 w 106"/>
                <a:gd name="T35" fmla="*/ 230 h 240"/>
                <a:gd name="T36" fmla="*/ 54 w 106"/>
                <a:gd name="T37" fmla="*/ 222 h 240"/>
                <a:gd name="T38" fmla="*/ 72 w 106"/>
                <a:gd name="T39" fmla="*/ 210 h 240"/>
                <a:gd name="T40" fmla="*/ 90 w 106"/>
                <a:gd name="T41" fmla="*/ 194 h 240"/>
                <a:gd name="T42" fmla="*/ 106 w 106"/>
                <a:gd name="T43" fmla="*/ 174 h 240"/>
                <a:gd name="T44" fmla="*/ 106 w 106"/>
                <a:gd name="T45" fmla="*/ 174 h 240"/>
                <a:gd name="T46" fmla="*/ 104 w 106"/>
                <a:gd name="T47" fmla="*/ 158 h 240"/>
                <a:gd name="T48" fmla="*/ 94 w 106"/>
                <a:gd name="T49" fmla="*/ 124 h 240"/>
                <a:gd name="T50" fmla="*/ 94 w 106"/>
                <a:gd name="T51" fmla="*/ 124 h 240"/>
                <a:gd name="T52" fmla="*/ 90 w 106"/>
                <a:gd name="T53" fmla="*/ 100 h 240"/>
                <a:gd name="T54" fmla="*/ 84 w 106"/>
                <a:gd name="T55" fmla="*/ 68 h 240"/>
                <a:gd name="T56" fmla="*/ 84 w 106"/>
                <a:gd name="T57" fmla="*/ 52 h 240"/>
                <a:gd name="T58" fmla="*/ 84 w 106"/>
                <a:gd name="T59" fmla="*/ 36 h 240"/>
                <a:gd name="T60" fmla="*/ 86 w 106"/>
                <a:gd name="T61" fmla="*/ 22 h 240"/>
                <a:gd name="T62" fmla="*/ 90 w 106"/>
                <a:gd name="T63" fmla="*/ 10 h 240"/>
                <a:gd name="T64" fmla="*/ 90 w 106"/>
                <a:gd name="T65" fmla="*/ 10 h 240"/>
                <a:gd name="T66" fmla="*/ 92 w 106"/>
                <a:gd name="T67" fmla="*/ 4 h 240"/>
                <a:gd name="T68" fmla="*/ 92 w 106"/>
                <a:gd name="T69" fmla="*/ 2 h 240"/>
                <a:gd name="T70" fmla="*/ 90 w 106"/>
                <a:gd name="T71" fmla="*/ 0 h 240"/>
                <a:gd name="T72" fmla="*/ 86 w 106"/>
                <a:gd name="T73" fmla="*/ 2 h 240"/>
                <a:gd name="T74" fmla="*/ 76 w 106"/>
                <a:gd name="T75" fmla="*/ 6 h 240"/>
                <a:gd name="T76" fmla="*/ 62 w 106"/>
                <a:gd name="T77" fmla="*/ 12 h 240"/>
                <a:gd name="T78" fmla="*/ 34 w 106"/>
                <a:gd name="T79" fmla="*/ 30 h 240"/>
                <a:gd name="T80" fmla="*/ 22 w 106"/>
                <a:gd name="T81" fmla="*/ 38 h 240"/>
                <a:gd name="T82" fmla="*/ 22 w 106"/>
                <a:gd name="T83" fmla="*/ 3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240">
                  <a:moveTo>
                    <a:pt x="22" y="38"/>
                  </a:moveTo>
                  <a:lnTo>
                    <a:pt x="22" y="38"/>
                  </a:lnTo>
                  <a:lnTo>
                    <a:pt x="26" y="52"/>
                  </a:lnTo>
                  <a:lnTo>
                    <a:pt x="28" y="68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2" y="112"/>
                  </a:lnTo>
                  <a:lnTo>
                    <a:pt x="32" y="140"/>
                  </a:lnTo>
                  <a:lnTo>
                    <a:pt x="30" y="166"/>
                  </a:lnTo>
                  <a:lnTo>
                    <a:pt x="28" y="176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10" y="218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12" y="238"/>
                  </a:lnTo>
                  <a:lnTo>
                    <a:pt x="24" y="236"/>
                  </a:lnTo>
                  <a:lnTo>
                    <a:pt x="38" y="230"/>
                  </a:lnTo>
                  <a:lnTo>
                    <a:pt x="54" y="222"/>
                  </a:lnTo>
                  <a:lnTo>
                    <a:pt x="72" y="210"/>
                  </a:lnTo>
                  <a:lnTo>
                    <a:pt x="90" y="194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4" y="158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0" y="100"/>
                  </a:lnTo>
                  <a:lnTo>
                    <a:pt x="84" y="68"/>
                  </a:lnTo>
                  <a:lnTo>
                    <a:pt x="84" y="52"/>
                  </a:lnTo>
                  <a:lnTo>
                    <a:pt x="84" y="36"/>
                  </a:lnTo>
                  <a:lnTo>
                    <a:pt x="86" y="22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76" y="6"/>
                  </a:lnTo>
                  <a:lnTo>
                    <a:pt x="62" y="12"/>
                  </a:lnTo>
                  <a:lnTo>
                    <a:pt x="34" y="30"/>
                  </a:lnTo>
                  <a:lnTo>
                    <a:pt x="22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7C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6" name="Freeform 18"/>
            <p:cNvSpPr>
              <a:spLocks/>
            </p:cNvSpPr>
            <p:nvPr/>
          </p:nvSpPr>
          <p:spPr bwMode="auto">
            <a:xfrm>
              <a:off x="1330" y="1480"/>
              <a:ext cx="32" cy="70"/>
            </a:xfrm>
            <a:custGeom>
              <a:avLst/>
              <a:gdLst>
                <a:gd name="T0" fmla="*/ 32 w 32"/>
                <a:gd name="T1" fmla="*/ 0 h 70"/>
                <a:gd name="T2" fmla="*/ 32 w 32"/>
                <a:gd name="T3" fmla="*/ 0 h 70"/>
                <a:gd name="T4" fmla="*/ 22 w 32"/>
                <a:gd name="T5" fmla="*/ 20 h 70"/>
                <a:gd name="T6" fmla="*/ 12 w 32"/>
                <a:gd name="T7" fmla="*/ 36 h 70"/>
                <a:gd name="T8" fmla="*/ 6 w 32"/>
                <a:gd name="T9" fmla="*/ 40 h 70"/>
                <a:gd name="T10" fmla="*/ 0 w 32"/>
                <a:gd name="T11" fmla="*/ 44 h 70"/>
                <a:gd name="T12" fmla="*/ 4 w 32"/>
                <a:gd name="T13" fmla="*/ 70 h 70"/>
                <a:gd name="T14" fmla="*/ 4 w 32"/>
                <a:gd name="T15" fmla="*/ 70 h 70"/>
                <a:gd name="T16" fmla="*/ 8 w 32"/>
                <a:gd name="T17" fmla="*/ 68 h 70"/>
                <a:gd name="T18" fmla="*/ 12 w 32"/>
                <a:gd name="T19" fmla="*/ 66 h 70"/>
                <a:gd name="T20" fmla="*/ 18 w 32"/>
                <a:gd name="T21" fmla="*/ 60 h 70"/>
                <a:gd name="T22" fmla="*/ 24 w 32"/>
                <a:gd name="T23" fmla="*/ 50 h 70"/>
                <a:gd name="T24" fmla="*/ 28 w 32"/>
                <a:gd name="T25" fmla="*/ 38 h 70"/>
                <a:gd name="T26" fmla="*/ 30 w 32"/>
                <a:gd name="T27" fmla="*/ 22 h 70"/>
                <a:gd name="T28" fmla="*/ 32 w 32"/>
                <a:gd name="T29" fmla="*/ 0 h 70"/>
                <a:gd name="T30" fmla="*/ 32 w 32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70">
                  <a:moveTo>
                    <a:pt x="32" y="0"/>
                  </a:moveTo>
                  <a:lnTo>
                    <a:pt x="32" y="0"/>
                  </a:lnTo>
                  <a:lnTo>
                    <a:pt x="22" y="20"/>
                  </a:lnTo>
                  <a:lnTo>
                    <a:pt x="12" y="36"/>
                  </a:lnTo>
                  <a:lnTo>
                    <a:pt x="6" y="40"/>
                  </a:lnTo>
                  <a:lnTo>
                    <a:pt x="0" y="44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8" y="68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24" y="50"/>
                  </a:lnTo>
                  <a:lnTo>
                    <a:pt x="28" y="38"/>
                  </a:lnTo>
                  <a:lnTo>
                    <a:pt x="30" y="22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4B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7" name="Freeform 19"/>
            <p:cNvSpPr>
              <a:spLocks/>
            </p:cNvSpPr>
            <p:nvPr/>
          </p:nvSpPr>
          <p:spPr bwMode="auto">
            <a:xfrm>
              <a:off x="1022" y="1894"/>
              <a:ext cx="286" cy="90"/>
            </a:xfrm>
            <a:custGeom>
              <a:avLst/>
              <a:gdLst>
                <a:gd name="T0" fmla="*/ 282 w 286"/>
                <a:gd name="T1" fmla="*/ 70 h 90"/>
                <a:gd name="T2" fmla="*/ 282 w 286"/>
                <a:gd name="T3" fmla="*/ 70 h 90"/>
                <a:gd name="T4" fmla="*/ 280 w 286"/>
                <a:gd name="T5" fmla="*/ 64 h 90"/>
                <a:gd name="T6" fmla="*/ 278 w 286"/>
                <a:gd name="T7" fmla="*/ 56 h 90"/>
                <a:gd name="T8" fmla="*/ 276 w 286"/>
                <a:gd name="T9" fmla="*/ 48 h 90"/>
                <a:gd name="T10" fmla="*/ 270 w 286"/>
                <a:gd name="T11" fmla="*/ 42 h 90"/>
                <a:gd name="T12" fmla="*/ 262 w 286"/>
                <a:gd name="T13" fmla="*/ 36 h 90"/>
                <a:gd name="T14" fmla="*/ 250 w 286"/>
                <a:gd name="T15" fmla="*/ 32 h 90"/>
                <a:gd name="T16" fmla="*/ 236 w 286"/>
                <a:gd name="T17" fmla="*/ 32 h 90"/>
                <a:gd name="T18" fmla="*/ 236 w 286"/>
                <a:gd name="T19" fmla="*/ 32 h 90"/>
                <a:gd name="T20" fmla="*/ 206 w 286"/>
                <a:gd name="T21" fmla="*/ 32 h 90"/>
                <a:gd name="T22" fmla="*/ 172 w 286"/>
                <a:gd name="T23" fmla="*/ 30 h 90"/>
                <a:gd name="T24" fmla="*/ 138 w 286"/>
                <a:gd name="T25" fmla="*/ 26 h 90"/>
                <a:gd name="T26" fmla="*/ 106 w 286"/>
                <a:gd name="T27" fmla="*/ 22 h 90"/>
                <a:gd name="T28" fmla="*/ 50 w 286"/>
                <a:gd name="T29" fmla="*/ 10 h 90"/>
                <a:gd name="T30" fmla="*/ 24 w 286"/>
                <a:gd name="T31" fmla="*/ 4 h 90"/>
                <a:gd name="T32" fmla="*/ 24 w 286"/>
                <a:gd name="T33" fmla="*/ 4 h 90"/>
                <a:gd name="T34" fmla="*/ 8 w 286"/>
                <a:gd name="T35" fmla="*/ 0 h 90"/>
                <a:gd name="T36" fmla="*/ 2 w 286"/>
                <a:gd name="T37" fmla="*/ 0 h 90"/>
                <a:gd name="T38" fmla="*/ 0 w 286"/>
                <a:gd name="T39" fmla="*/ 2 h 90"/>
                <a:gd name="T40" fmla="*/ 0 w 286"/>
                <a:gd name="T41" fmla="*/ 2 h 90"/>
                <a:gd name="T42" fmla="*/ 0 w 286"/>
                <a:gd name="T43" fmla="*/ 6 h 90"/>
                <a:gd name="T44" fmla="*/ 4 w 286"/>
                <a:gd name="T45" fmla="*/ 10 h 90"/>
                <a:gd name="T46" fmla="*/ 14 w 286"/>
                <a:gd name="T47" fmla="*/ 18 h 90"/>
                <a:gd name="T48" fmla="*/ 30 w 286"/>
                <a:gd name="T49" fmla="*/ 26 h 90"/>
                <a:gd name="T50" fmla="*/ 44 w 286"/>
                <a:gd name="T51" fmla="*/ 30 h 90"/>
                <a:gd name="T52" fmla="*/ 44 w 286"/>
                <a:gd name="T53" fmla="*/ 30 h 90"/>
                <a:gd name="T54" fmla="*/ 112 w 286"/>
                <a:gd name="T55" fmla="*/ 50 h 90"/>
                <a:gd name="T56" fmla="*/ 156 w 286"/>
                <a:gd name="T57" fmla="*/ 64 h 90"/>
                <a:gd name="T58" fmla="*/ 194 w 286"/>
                <a:gd name="T59" fmla="*/ 76 h 90"/>
                <a:gd name="T60" fmla="*/ 194 w 286"/>
                <a:gd name="T61" fmla="*/ 76 h 90"/>
                <a:gd name="T62" fmla="*/ 214 w 286"/>
                <a:gd name="T63" fmla="*/ 82 h 90"/>
                <a:gd name="T64" fmla="*/ 234 w 286"/>
                <a:gd name="T65" fmla="*/ 86 h 90"/>
                <a:gd name="T66" fmla="*/ 256 w 286"/>
                <a:gd name="T67" fmla="*/ 90 h 90"/>
                <a:gd name="T68" fmla="*/ 274 w 286"/>
                <a:gd name="T69" fmla="*/ 88 h 90"/>
                <a:gd name="T70" fmla="*/ 274 w 286"/>
                <a:gd name="T71" fmla="*/ 88 h 90"/>
                <a:gd name="T72" fmla="*/ 282 w 286"/>
                <a:gd name="T73" fmla="*/ 88 h 90"/>
                <a:gd name="T74" fmla="*/ 284 w 286"/>
                <a:gd name="T75" fmla="*/ 84 h 90"/>
                <a:gd name="T76" fmla="*/ 286 w 286"/>
                <a:gd name="T77" fmla="*/ 82 h 90"/>
                <a:gd name="T78" fmla="*/ 286 w 286"/>
                <a:gd name="T79" fmla="*/ 78 h 90"/>
                <a:gd name="T80" fmla="*/ 284 w 286"/>
                <a:gd name="T81" fmla="*/ 72 h 90"/>
                <a:gd name="T82" fmla="*/ 282 w 286"/>
                <a:gd name="T83" fmla="*/ 70 h 90"/>
                <a:gd name="T84" fmla="*/ 282 w 286"/>
                <a:gd name="T85" fmla="*/ 7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6" h="90">
                  <a:moveTo>
                    <a:pt x="282" y="70"/>
                  </a:moveTo>
                  <a:lnTo>
                    <a:pt x="282" y="70"/>
                  </a:lnTo>
                  <a:lnTo>
                    <a:pt x="280" y="64"/>
                  </a:lnTo>
                  <a:lnTo>
                    <a:pt x="278" y="56"/>
                  </a:lnTo>
                  <a:lnTo>
                    <a:pt x="276" y="48"/>
                  </a:lnTo>
                  <a:lnTo>
                    <a:pt x="270" y="42"/>
                  </a:lnTo>
                  <a:lnTo>
                    <a:pt x="262" y="36"/>
                  </a:lnTo>
                  <a:lnTo>
                    <a:pt x="250" y="32"/>
                  </a:lnTo>
                  <a:lnTo>
                    <a:pt x="236" y="32"/>
                  </a:lnTo>
                  <a:lnTo>
                    <a:pt x="236" y="32"/>
                  </a:lnTo>
                  <a:lnTo>
                    <a:pt x="206" y="32"/>
                  </a:lnTo>
                  <a:lnTo>
                    <a:pt x="172" y="30"/>
                  </a:lnTo>
                  <a:lnTo>
                    <a:pt x="138" y="26"/>
                  </a:lnTo>
                  <a:lnTo>
                    <a:pt x="106" y="22"/>
                  </a:lnTo>
                  <a:lnTo>
                    <a:pt x="50" y="1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4" y="18"/>
                  </a:lnTo>
                  <a:lnTo>
                    <a:pt x="30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112" y="50"/>
                  </a:lnTo>
                  <a:lnTo>
                    <a:pt x="156" y="64"/>
                  </a:lnTo>
                  <a:lnTo>
                    <a:pt x="194" y="76"/>
                  </a:lnTo>
                  <a:lnTo>
                    <a:pt x="194" y="76"/>
                  </a:lnTo>
                  <a:lnTo>
                    <a:pt x="214" y="82"/>
                  </a:lnTo>
                  <a:lnTo>
                    <a:pt x="234" y="86"/>
                  </a:lnTo>
                  <a:lnTo>
                    <a:pt x="256" y="90"/>
                  </a:lnTo>
                  <a:lnTo>
                    <a:pt x="274" y="88"/>
                  </a:lnTo>
                  <a:lnTo>
                    <a:pt x="274" y="88"/>
                  </a:lnTo>
                  <a:lnTo>
                    <a:pt x="282" y="88"/>
                  </a:lnTo>
                  <a:lnTo>
                    <a:pt x="284" y="84"/>
                  </a:lnTo>
                  <a:lnTo>
                    <a:pt x="286" y="82"/>
                  </a:lnTo>
                  <a:lnTo>
                    <a:pt x="286" y="78"/>
                  </a:lnTo>
                  <a:lnTo>
                    <a:pt x="284" y="72"/>
                  </a:lnTo>
                  <a:lnTo>
                    <a:pt x="282" y="70"/>
                  </a:lnTo>
                  <a:lnTo>
                    <a:pt x="282" y="70"/>
                  </a:lnTo>
                  <a:close/>
                </a:path>
              </a:pathLst>
            </a:custGeom>
            <a:solidFill>
              <a:srgbClr val="F7C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8" name="Freeform 20"/>
            <p:cNvSpPr>
              <a:spLocks/>
            </p:cNvSpPr>
            <p:nvPr/>
          </p:nvSpPr>
          <p:spPr bwMode="auto">
            <a:xfrm>
              <a:off x="1244" y="1894"/>
              <a:ext cx="68" cy="116"/>
            </a:xfrm>
            <a:custGeom>
              <a:avLst/>
              <a:gdLst>
                <a:gd name="T0" fmla="*/ 0 w 68"/>
                <a:gd name="T1" fmla="*/ 30 h 116"/>
                <a:gd name="T2" fmla="*/ 0 w 68"/>
                <a:gd name="T3" fmla="*/ 30 h 116"/>
                <a:gd name="T4" fmla="*/ 8 w 68"/>
                <a:gd name="T5" fmla="*/ 24 h 116"/>
                <a:gd name="T6" fmla="*/ 18 w 68"/>
                <a:gd name="T7" fmla="*/ 14 h 116"/>
                <a:gd name="T8" fmla="*/ 26 w 68"/>
                <a:gd name="T9" fmla="*/ 0 h 116"/>
                <a:gd name="T10" fmla="*/ 26 w 68"/>
                <a:gd name="T11" fmla="*/ 0 h 116"/>
                <a:gd name="T12" fmla="*/ 36 w 68"/>
                <a:gd name="T13" fmla="*/ 8 h 116"/>
                <a:gd name="T14" fmla="*/ 44 w 68"/>
                <a:gd name="T15" fmla="*/ 20 h 116"/>
                <a:gd name="T16" fmla="*/ 54 w 68"/>
                <a:gd name="T17" fmla="*/ 34 h 116"/>
                <a:gd name="T18" fmla="*/ 62 w 68"/>
                <a:gd name="T19" fmla="*/ 50 h 116"/>
                <a:gd name="T20" fmla="*/ 66 w 68"/>
                <a:gd name="T21" fmla="*/ 70 h 116"/>
                <a:gd name="T22" fmla="*/ 68 w 68"/>
                <a:gd name="T23" fmla="*/ 82 h 116"/>
                <a:gd name="T24" fmla="*/ 66 w 68"/>
                <a:gd name="T25" fmla="*/ 92 h 116"/>
                <a:gd name="T26" fmla="*/ 64 w 68"/>
                <a:gd name="T27" fmla="*/ 104 h 116"/>
                <a:gd name="T28" fmla="*/ 62 w 68"/>
                <a:gd name="T29" fmla="*/ 116 h 116"/>
                <a:gd name="T30" fmla="*/ 2 w 68"/>
                <a:gd name="T31" fmla="*/ 112 h 116"/>
                <a:gd name="T32" fmla="*/ 2 w 68"/>
                <a:gd name="T33" fmla="*/ 112 h 116"/>
                <a:gd name="T34" fmla="*/ 6 w 68"/>
                <a:gd name="T35" fmla="*/ 104 h 116"/>
                <a:gd name="T36" fmla="*/ 10 w 68"/>
                <a:gd name="T37" fmla="*/ 82 h 116"/>
                <a:gd name="T38" fmla="*/ 10 w 68"/>
                <a:gd name="T39" fmla="*/ 70 h 116"/>
                <a:gd name="T40" fmla="*/ 8 w 68"/>
                <a:gd name="T41" fmla="*/ 56 h 116"/>
                <a:gd name="T42" fmla="*/ 6 w 68"/>
                <a:gd name="T43" fmla="*/ 42 h 116"/>
                <a:gd name="T44" fmla="*/ 0 w 68"/>
                <a:gd name="T45" fmla="*/ 30 h 116"/>
                <a:gd name="T46" fmla="*/ 0 w 68"/>
                <a:gd name="T47" fmla="*/ 3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116">
                  <a:moveTo>
                    <a:pt x="0" y="30"/>
                  </a:moveTo>
                  <a:lnTo>
                    <a:pt x="0" y="30"/>
                  </a:lnTo>
                  <a:lnTo>
                    <a:pt x="8" y="24"/>
                  </a:lnTo>
                  <a:lnTo>
                    <a:pt x="18" y="1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8"/>
                  </a:lnTo>
                  <a:lnTo>
                    <a:pt x="44" y="20"/>
                  </a:lnTo>
                  <a:lnTo>
                    <a:pt x="54" y="34"/>
                  </a:lnTo>
                  <a:lnTo>
                    <a:pt x="62" y="50"/>
                  </a:lnTo>
                  <a:lnTo>
                    <a:pt x="66" y="70"/>
                  </a:lnTo>
                  <a:lnTo>
                    <a:pt x="68" y="82"/>
                  </a:lnTo>
                  <a:lnTo>
                    <a:pt x="66" y="92"/>
                  </a:lnTo>
                  <a:lnTo>
                    <a:pt x="64" y="104"/>
                  </a:lnTo>
                  <a:lnTo>
                    <a:pt x="62" y="11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04"/>
                  </a:lnTo>
                  <a:lnTo>
                    <a:pt x="10" y="8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42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E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9" name="Freeform 21"/>
            <p:cNvSpPr>
              <a:spLocks/>
            </p:cNvSpPr>
            <p:nvPr/>
          </p:nvSpPr>
          <p:spPr bwMode="auto">
            <a:xfrm>
              <a:off x="960" y="1842"/>
              <a:ext cx="86" cy="70"/>
            </a:xfrm>
            <a:custGeom>
              <a:avLst/>
              <a:gdLst>
                <a:gd name="T0" fmla="*/ 80 w 86"/>
                <a:gd name="T1" fmla="*/ 56 h 70"/>
                <a:gd name="T2" fmla="*/ 80 w 86"/>
                <a:gd name="T3" fmla="*/ 56 h 70"/>
                <a:gd name="T4" fmla="*/ 66 w 86"/>
                <a:gd name="T5" fmla="*/ 44 h 70"/>
                <a:gd name="T6" fmla="*/ 54 w 86"/>
                <a:gd name="T7" fmla="*/ 32 h 70"/>
                <a:gd name="T8" fmla="*/ 44 w 86"/>
                <a:gd name="T9" fmla="*/ 20 h 70"/>
                <a:gd name="T10" fmla="*/ 44 w 86"/>
                <a:gd name="T11" fmla="*/ 20 h 70"/>
                <a:gd name="T12" fmla="*/ 40 w 86"/>
                <a:gd name="T13" fmla="*/ 12 h 70"/>
                <a:gd name="T14" fmla="*/ 30 w 86"/>
                <a:gd name="T15" fmla="*/ 2 h 70"/>
                <a:gd name="T16" fmla="*/ 30 w 86"/>
                <a:gd name="T17" fmla="*/ 2 h 70"/>
                <a:gd name="T18" fmla="*/ 28 w 86"/>
                <a:gd name="T19" fmla="*/ 0 h 70"/>
                <a:gd name="T20" fmla="*/ 24 w 86"/>
                <a:gd name="T21" fmla="*/ 2 h 70"/>
                <a:gd name="T22" fmla="*/ 20 w 86"/>
                <a:gd name="T23" fmla="*/ 4 h 70"/>
                <a:gd name="T24" fmla="*/ 20 w 86"/>
                <a:gd name="T25" fmla="*/ 4 h 70"/>
                <a:gd name="T26" fmla="*/ 8 w 86"/>
                <a:gd name="T27" fmla="*/ 12 h 70"/>
                <a:gd name="T28" fmla="*/ 0 w 86"/>
                <a:gd name="T29" fmla="*/ 16 h 70"/>
                <a:gd name="T30" fmla="*/ 0 w 86"/>
                <a:gd name="T31" fmla="*/ 16 h 70"/>
                <a:gd name="T32" fmla="*/ 2 w 86"/>
                <a:gd name="T33" fmla="*/ 16 h 70"/>
                <a:gd name="T34" fmla="*/ 6 w 86"/>
                <a:gd name="T35" fmla="*/ 16 h 70"/>
                <a:gd name="T36" fmla="*/ 12 w 86"/>
                <a:gd name="T37" fmla="*/ 16 h 70"/>
                <a:gd name="T38" fmla="*/ 12 w 86"/>
                <a:gd name="T39" fmla="*/ 16 h 70"/>
                <a:gd name="T40" fmla="*/ 26 w 86"/>
                <a:gd name="T41" fmla="*/ 8 h 70"/>
                <a:gd name="T42" fmla="*/ 34 w 86"/>
                <a:gd name="T43" fmla="*/ 22 h 70"/>
                <a:gd name="T44" fmla="*/ 34 w 86"/>
                <a:gd name="T45" fmla="*/ 22 h 70"/>
                <a:gd name="T46" fmla="*/ 28 w 86"/>
                <a:gd name="T47" fmla="*/ 18 h 70"/>
                <a:gd name="T48" fmla="*/ 20 w 86"/>
                <a:gd name="T49" fmla="*/ 14 h 70"/>
                <a:gd name="T50" fmla="*/ 20 w 86"/>
                <a:gd name="T51" fmla="*/ 14 h 70"/>
                <a:gd name="T52" fmla="*/ 14 w 86"/>
                <a:gd name="T53" fmla="*/ 16 h 70"/>
                <a:gd name="T54" fmla="*/ 8 w 86"/>
                <a:gd name="T55" fmla="*/ 20 h 70"/>
                <a:gd name="T56" fmla="*/ 4 w 86"/>
                <a:gd name="T57" fmla="*/ 24 h 70"/>
                <a:gd name="T58" fmla="*/ 2 w 86"/>
                <a:gd name="T59" fmla="*/ 28 h 70"/>
                <a:gd name="T60" fmla="*/ 2 w 86"/>
                <a:gd name="T61" fmla="*/ 28 h 70"/>
                <a:gd name="T62" fmla="*/ 4 w 86"/>
                <a:gd name="T63" fmla="*/ 40 h 70"/>
                <a:gd name="T64" fmla="*/ 4 w 86"/>
                <a:gd name="T65" fmla="*/ 40 h 70"/>
                <a:gd name="T66" fmla="*/ 4 w 86"/>
                <a:gd name="T67" fmla="*/ 44 h 70"/>
                <a:gd name="T68" fmla="*/ 6 w 86"/>
                <a:gd name="T69" fmla="*/ 48 h 70"/>
                <a:gd name="T70" fmla="*/ 8 w 86"/>
                <a:gd name="T71" fmla="*/ 50 h 70"/>
                <a:gd name="T72" fmla="*/ 8 w 86"/>
                <a:gd name="T73" fmla="*/ 50 h 70"/>
                <a:gd name="T74" fmla="*/ 26 w 86"/>
                <a:gd name="T75" fmla="*/ 54 h 70"/>
                <a:gd name="T76" fmla="*/ 26 w 86"/>
                <a:gd name="T77" fmla="*/ 54 h 70"/>
                <a:gd name="T78" fmla="*/ 28 w 86"/>
                <a:gd name="T79" fmla="*/ 54 h 70"/>
                <a:gd name="T80" fmla="*/ 30 w 86"/>
                <a:gd name="T81" fmla="*/ 52 h 70"/>
                <a:gd name="T82" fmla="*/ 30 w 86"/>
                <a:gd name="T83" fmla="*/ 48 h 70"/>
                <a:gd name="T84" fmla="*/ 30 w 86"/>
                <a:gd name="T85" fmla="*/ 48 h 70"/>
                <a:gd name="T86" fmla="*/ 32 w 86"/>
                <a:gd name="T87" fmla="*/ 50 h 70"/>
                <a:gd name="T88" fmla="*/ 38 w 86"/>
                <a:gd name="T89" fmla="*/ 52 h 70"/>
                <a:gd name="T90" fmla="*/ 38 w 86"/>
                <a:gd name="T91" fmla="*/ 52 h 70"/>
                <a:gd name="T92" fmla="*/ 42 w 86"/>
                <a:gd name="T93" fmla="*/ 58 h 70"/>
                <a:gd name="T94" fmla="*/ 48 w 86"/>
                <a:gd name="T95" fmla="*/ 62 h 70"/>
                <a:gd name="T96" fmla="*/ 58 w 86"/>
                <a:gd name="T97" fmla="*/ 68 h 70"/>
                <a:gd name="T98" fmla="*/ 58 w 86"/>
                <a:gd name="T99" fmla="*/ 68 h 70"/>
                <a:gd name="T100" fmla="*/ 66 w 86"/>
                <a:gd name="T101" fmla="*/ 70 h 70"/>
                <a:gd name="T102" fmla="*/ 72 w 86"/>
                <a:gd name="T103" fmla="*/ 70 h 70"/>
                <a:gd name="T104" fmla="*/ 78 w 86"/>
                <a:gd name="T105" fmla="*/ 70 h 70"/>
                <a:gd name="T106" fmla="*/ 82 w 86"/>
                <a:gd name="T107" fmla="*/ 68 h 70"/>
                <a:gd name="T108" fmla="*/ 86 w 86"/>
                <a:gd name="T109" fmla="*/ 66 h 70"/>
                <a:gd name="T110" fmla="*/ 86 w 86"/>
                <a:gd name="T111" fmla="*/ 64 h 70"/>
                <a:gd name="T112" fmla="*/ 86 w 86"/>
                <a:gd name="T113" fmla="*/ 60 h 70"/>
                <a:gd name="T114" fmla="*/ 80 w 86"/>
                <a:gd name="T115" fmla="*/ 56 h 70"/>
                <a:gd name="T116" fmla="*/ 80 w 86"/>
                <a:gd name="T117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6" h="70">
                  <a:moveTo>
                    <a:pt x="80" y="56"/>
                  </a:moveTo>
                  <a:lnTo>
                    <a:pt x="80" y="56"/>
                  </a:lnTo>
                  <a:lnTo>
                    <a:pt x="66" y="44"/>
                  </a:lnTo>
                  <a:lnTo>
                    <a:pt x="54" y="32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0" y="1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8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26" y="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8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4" y="16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42" y="58"/>
                  </a:lnTo>
                  <a:lnTo>
                    <a:pt x="48" y="62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70"/>
                  </a:lnTo>
                  <a:lnTo>
                    <a:pt x="72" y="70"/>
                  </a:lnTo>
                  <a:lnTo>
                    <a:pt x="78" y="70"/>
                  </a:lnTo>
                  <a:lnTo>
                    <a:pt x="82" y="68"/>
                  </a:lnTo>
                  <a:lnTo>
                    <a:pt x="86" y="66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0" y="56"/>
                  </a:lnTo>
                  <a:lnTo>
                    <a:pt x="80" y="56"/>
                  </a:lnTo>
                  <a:close/>
                </a:path>
              </a:pathLst>
            </a:custGeom>
            <a:solidFill>
              <a:srgbClr val="F7C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0" name="Freeform 22"/>
            <p:cNvSpPr>
              <a:spLocks/>
            </p:cNvSpPr>
            <p:nvPr/>
          </p:nvSpPr>
          <p:spPr bwMode="auto">
            <a:xfrm>
              <a:off x="1270" y="1644"/>
              <a:ext cx="106" cy="350"/>
            </a:xfrm>
            <a:custGeom>
              <a:avLst/>
              <a:gdLst>
                <a:gd name="T0" fmla="*/ 70 w 106"/>
                <a:gd name="T1" fmla="*/ 0 h 350"/>
                <a:gd name="T2" fmla="*/ 70 w 106"/>
                <a:gd name="T3" fmla="*/ 0 h 350"/>
                <a:gd name="T4" fmla="*/ 78 w 106"/>
                <a:gd name="T5" fmla="*/ 0 h 350"/>
                <a:gd name="T6" fmla="*/ 84 w 106"/>
                <a:gd name="T7" fmla="*/ 0 h 350"/>
                <a:gd name="T8" fmla="*/ 90 w 106"/>
                <a:gd name="T9" fmla="*/ 2 h 350"/>
                <a:gd name="T10" fmla="*/ 98 w 106"/>
                <a:gd name="T11" fmla="*/ 6 h 350"/>
                <a:gd name="T12" fmla="*/ 102 w 106"/>
                <a:gd name="T13" fmla="*/ 12 h 350"/>
                <a:gd name="T14" fmla="*/ 106 w 106"/>
                <a:gd name="T15" fmla="*/ 22 h 350"/>
                <a:gd name="T16" fmla="*/ 104 w 106"/>
                <a:gd name="T17" fmla="*/ 36 h 350"/>
                <a:gd name="T18" fmla="*/ 104 w 106"/>
                <a:gd name="T19" fmla="*/ 36 h 350"/>
                <a:gd name="T20" fmla="*/ 94 w 106"/>
                <a:gd name="T21" fmla="*/ 82 h 350"/>
                <a:gd name="T22" fmla="*/ 80 w 106"/>
                <a:gd name="T23" fmla="*/ 142 h 350"/>
                <a:gd name="T24" fmla="*/ 64 w 106"/>
                <a:gd name="T25" fmla="*/ 202 h 350"/>
                <a:gd name="T26" fmla="*/ 58 w 106"/>
                <a:gd name="T27" fmla="*/ 230 h 350"/>
                <a:gd name="T28" fmla="*/ 56 w 106"/>
                <a:gd name="T29" fmla="*/ 252 h 350"/>
                <a:gd name="T30" fmla="*/ 56 w 106"/>
                <a:gd name="T31" fmla="*/ 252 h 350"/>
                <a:gd name="T32" fmla="*/ 50 w 106"/>
                <a:gd name="T33" fmla="*/ 286 h 350"/>
                <a:gd name="T34" fmla="*/ 42 w 106"/>
                <a:gd name="T35" fmla="*/ 316 h 350"/>
                <a:gd name="T36" fmla="*/ 36 w 106"/>
                <a:gd name="T37" fmla="*/ 336 h 350"/>
                <a:gd name="T38" fmla="*/ 30 w 106"/>
                <a:gd name="T39" fmla="*/ 348 h 350"/>
                <a:gd name="T40" fmla="*/ 30 w 106"/>
                <a:gd name="T41" fmla="*/ 348 h 350"/>
                <a:gd name="T42" fmla="*/ 22 w 106"/>
                <a:gd name="T43" fmla="*/ 350 h 350"/>
                <a:gd name="T44" fmla="*/ 16 w 106"/>
                <a:gd name="T45" fmla="*/ 350 h 350"/>
                <a:gd name="T46" fmla="*/ 10 w 106"/>
                <a:gd name="T47" fmla="*/ 348 h 350"/>
                <a:gd name="T48" fmla="*/ 10 w 106"/>
                <a:gd name="T49" fmla="*/ 348 h 350"/>
                <a:gd name="T50" fmla="*/ 8 w 106"/>
                <a:gd name="T51" fmla="*/ 344 h 350"/>
                <a:gd name="T52" fmla="*/ 6 w 106"/>
                <a:gd name="T53" fmla="*/ 336 h 350"/>
                <a:gd name="T54" fmla="*/ 2 w 106"/>
                <a:gd name="T55" fmla="*/ 314 h 350"/>
                <a:gd name="T56" fmla="*/ 0 w 106"/>
                <a:gd name="T57" fmla="*/ 282 h 350"/>
                <a:gd name="T58" fmla="*/ 0 w 106"/>
                <a:gd name="T59" fmla="*/ 282 h 350"/>
                <a:gd name="T60" fmla="*/ 12 w 106"/>
                <a:gd name="T61" fmla="*/ 242 h 350"/>
                <a:gd name="T62" fmla="*/ 20 w 106"/>
                <a:gd name="T63" fmla="*/ 208 h 350"/>
                <a:gd name="T64" fmla="*/ 24 w 106"/>
                <a:gd name="T65" fmla="*/ 184 h 350"/>
                <a:gd name="T66" fmla="*/ 24 w 106"/>
                <a:gd name="T67" fmla="*/ 184 h 350"/>
                <a:gd name="T68" fmla="*/ 26 w 106"/>
                <a:gd name="T69" fmla="*/ 146 h 350"/>
                <a:gd name="T70" fmla="*/ 28 w 106"/>
                <a:gd name="T71" fmla="*/ 116 h 350"/>
                <a:gd name="T72" fmla="*/ 32 w 106"/>
                <a:gd name="T73" fmla="*/ 82 h 350"/>
                <a:gd name="T74" fmla="*/ 38 w 106"/>
                <a:gd name="T75" fmla="*/ 52 h 350"/>
                <a:gd name="T76" fmla="*/ 46 w 106"/>
                <a:gd name="T77" fmla="*/ 24 h 350"/>
                <a:gd name="T78" fmla="*/ 52 w 106"/>
                <a:gd name="T79" fmla="*/ 14 h 350"/>
                <a:gd name="T80" fmla="*/ 58 w 106"/>
                <a:gd name="T81" fmla="*/ 6 h 350"/>
                <a:gd name="T82" fmla="*/ 64 w 106"/>
                <a:gd name="T83" fmla="*/ 2 h 350"/>
                <a:gd name="T84" fmla="*/ 70 w 106"/>
                <a:gd name="T85" fmla="*/ 0 h 350"/>
                <a:gd name="T86" fmla="*/ 70 w 106"/>
                <a:gd name="T8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350">
                  <a:moveTo>
                    <a:pt x="70" y="0"/>
                  </a:moveTo>
                  <a:lnTo>
                    <a:pt x="70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8" y="6"/>
                  </a:lnTo>
                  <a:lnTo>
                    <a:pt x="102" y="12"/>
                  </a:lnTo>
                  <a:lnTo>
                    <a:pt x="106" y="22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94" y="82"/>
                  </a:lnTo>
                  <a:lnTo>
                    <a:pt x="80" y="142"/>
                  </a:lnTo>
                  <a:lnTo>
                    <a:pt x="64" y="202"/>
                  </a:lnTo>
                  <a:lnTo>
                    <a:pt x="58" y="230"/>
                  </a:lnTo>
                  <a:lnTo>
                    <a:pt x="56" y="252"/>
                  </a:lnTo>
                  <a:lnTo>
                    <a:pt x="56" y="252"/>
                  </a:lnTo>
                  <a:lnTo>
                    <a:pt x="50" y="286"/>
                  </a:lnTo>
                  <a:lnTo>
                    <a:pt x="42" y="316"/>
                  </a:lnTo>
                  <a:lnTo>
                    <a:pt x="36" y="336"/>
                  </a:lnTo>
                  <a:lnTo>
                    <a:pt x="30" y="348"/>
                  </a:lnTo>
                  <a:lnTo>
                    <a:pt x="30" y="348"/>
                  </a:lnTo>
                  <a:lnTo>
                    <a:pt x="22" y="350"/>
                  </a:lnTo>
                  <a:lnTo>
                    <a:pt x="16" y="350"/>
                  </a:lnTo>
                  <a:lnTo>
                    <a:pt x="10" y="348"/>
                  </a:lnTo>
                  <a:lnTo>
                    <a:pt x="10" y="348"/>
                  </a:lnTo>
                  <a:lnTo>
                    <a:pt x="8" y="344"/>
                  </a:lnTo>
                  <a:lnTo>
                    <a:pt x="6" y="336"/>
                  </a:lnTo>
                  <a:lnTo>
                    <a:pt x="2" y="314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2" y="242"/>
                  </a:lnTo>
                  <a:lnTo>
                    <a:pt x="20" y="208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6" y="146"/>
                  </a:lnTo>
                  <a:lnTo>
                    <a:pt x="28" y="116"/>
                  </a:lnTo>
                  <a:lnTo>
                    <a:pt x="32" y="82"/>
                  </a:lnTo>
                  <a:lnTo>
                    <a:pt x="38" y="52"/>
                  </a:lnTo>
                  <a:lnTo>
                    <a:pt x="46" y="24"/>
                  </a:lnTo>
                  <a:lnTo>
                    <a:pt x="52" y="14"/>
                  </a:lnTo>
                  <a:lnTo>
                    <a:pt x="58" y="6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E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1" name="Freeform 23"/>
            <p:cNvSpPr>
              <a:spLocks/>
            </p:cNvSpPr>
            <p:nvPr/>
          </p:nvSpPr>
          <p:spPr bwMode="auto">
            <a:xfrm>
              <a:off x="1460" y="1738"/>
              <a:ext cx="164" cy="408"/>
            </a:xfrm>
            <a:custGeom>
              <a:avLst/>
              <a:gdLst>
                <a:gd name="T0" fmla="*/ 156 w 164"/>
                <a:gd name="T1" fmla="*/ 28 h 408"/>
                <a:gd name="T2" fmla="*/ 156 w 164"/>
                <a:gd name="T3" fmla="*/ 28 h 408"/>
                <a:gd name="T4" fmla="*/ 150 w 164"/>
                <a:gd name="T5" fmla="*/ 16 h 408"/>
                <a:gd name="T6" fmla="*/ 146 w 164"/>
                <a:gd name="T7" fmla="*/ 8 h 408"/>
                <a:gd name="T8" fmla="*/ 140 w 164"/>
                <a:gd name="T9" fmla="*/ 4 h 408"/>
                <a:gd name="T10" fmla="*/ 134 w 164"/>
                <a:gd name="T11" fmla="*/ 0 h 408"/>
                <a:gd name="T12" fmla="*/ 130 w 164"/>
                <a:gd name="T13" fmla="*/ 2 h 408"/>
                <a:gd name="T14" fmla="*/ 124 w 164"/>
                <a:gd name="T15" fmla="*/ 4 h 408"/>
                <a:gd name="T16" fmla="*/ 118 w 164"/>
                <a:gd name="T17" fmla="*/ 10 h 408"/>
                <a:gd name="T18" fmla="*/ 112 w 164"/>
                <a:gd name="T19" fmla="*/ 16 h 408"/>
                <a:gd name="T20" fmla="*/ 100 w 164"/>
                <a:gd name="T21" fmla="*/ 38 h 408"/>
                <a:gd name="T22" fmla="*/ 88 w 164"/>
                <a:gd name="T23" fmla="*/ 66 h 408"/>
                <a:gd name="T24" fmla="*/ 74 w 164"/>
                <a:gd name="T25" fmla="*/ 102 h 408"/>
                <a:gd name="T26" fmla="*/ 62 w 164"/>
                <a:gd name="T27" fmla="*/ 142 h 408"/>
                <a:gd name="T28" fmla="*/ 62 w 164"/>
                <a:gd name="T29" fmla="*/ 142 h 408"/>
                <a:gd name="T30" fmla="*/ 42 w 164"/>
                <a:gd name="T31" fmla="*/ 206 h 408"/>
                <a:gd name="T32" fmla="*/ 22 w 164"/>
                <a:gd name="T33" fmla="*/ 276 h 408"/>
                <a:gd name="T34" fmla="*/ 14 w 164"/>
                <a:gd name="T35" fmla="*/ 312 h 408"/>
                <a:gd name="T36" fmla="*/ 8 w 164"/>
                <a:gd name="T37" fmla="*/ 346 h 408"/>
                <a:gd name="T38" fmla="*/ 2 w 164"/>
                <a:gd name="T39" fmla="*/ 380 h 408"/>
                <a:gd name="T40" fmla="*/ 0 w 164"/>
                <a:gd name="T41" fmla="*/ 408 h 408"/>
                <a:gd name="T42" fmla="*/ 110 w 164"/>
                <a:gd name="T43" fmla="*/ 408 h 408"/>
                <a:gd name="T44" fmla="*/ 110 w 164"/>
                <a:gd name="T45" fmla="*/ 408 h 408"/>
                <a:gd name="T46" fmla="*/ 122 w 164"/>
                <a:gd name="T47" fmla="*/ 366 h 408"/>
                <a:gd name="T48" fmla="*/ 134 w 164"/>
                <a:gd name="T49" fmla="*/ 318 h 408"/>
                <a:gd name="T50" fmla="*/ 146 w 164"/>
                <a:gd name="T51" fmla="*/ 262 h 408"/>
                <a:gd name="T52" fmla="*/ 154 w 164"/>
                <a:gd name="T53" fmla="*/ 206 h 408"/>
                <a:gd name="T54" fmla="*/ 160 w 164"/>
                <a:gd name="T55" fmla="*/ 150 h 408"/>
                <a:gd name="T56" fmla="*/ 164 w 164"/>
                <a:gd name="T57" fmla="*/ 100 h 408"/>
                <a:gd name="T58" fmla="*/ 162 w 164"/>
                <a:gd name="T59" fmla="*/ 78 h 408"/>
                <a:gd name="T60" fmla="*/ 162 w 164"/>
                <a:gd name="T61" fmla="*/ 58 h 408"/>
                <a:gd name="T62" fmla="*/ 158 w 164"/>
                <a:gd name="T63" fmla="*/ 42 h 408"/>
                <a:gd name="T64" fmla="*/ 156 w 164"/>
                <a:gd name="T65" fmla="*/ 28 h 408"/>
                <a:gd name="T66" fmla="*/ 156 w 164"/>
                <a:gd name="T67" fmla="*/ 2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4" h="408">
                  <a:moveTo>
                    <a:pt x="156" y="28"/>
                  </a:moveTo>
                  <a:lnTo>
                    <a:pt x="156" y="28"/>
                  </a:lnTo>
                  <a:lnTo>
                    <a:pt x="150" y="16"/>
                  </a:lnTo>
                  <a:lnTo>
                    <a:pt x="146" y="8"/>
                  </a:lnTo>
                  <a:lnTo>
                    <a:pt x="140" y="4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4" y="4"/>
                  </a:lnTo>
                  <a:lnTo>
                    <a:pt x="118" y="10"/>
                  </a:lnTo>
                  <a:lnTo>
                    <a:pt x="112" y="16"/>
                  </a:lnTo>
                  <a:lnTo>
                    <a:pt x="100" y="38"/>
                  </a:lnTo>
                  <a:lnTo>
                    <a:pt x="88" y="66"/>
                  </a:lnTo>
                  <a:lnTo>
                    <a:pt x="74" y="10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42" y="206"/>
                  </a:lnTo>
                  <a:lnTo>
                    <a:pt x="22" y="276"/>
                  </a:lnTo>
                  <a:lnTo>
                    <a:pt x="14" y="312"/>
                  </a:lnTo>
                  <a:lnTo>
                    <a:pt x="8" y="346"/>
                  </a:lnTo>
                  <a:lnTo>
                    <a:pt x="2" y="380"/>
                  </a:lnTo>
                  <a:lnTo>
                    <a:pt x="0" y="408"/>
                  </a:lnTo>
                  <a:lnTo>
                    <a:pt x="110" y="408"/>
                  </a:lnTo>
                  <a:lnTo>
                    <a:pt x="110" y="408"/>
                  </a:lnTo>
                  <a:lnTo>
                    <a:pt x="122" y="366"/>
                  </a:lnTo>
                  <a:lnTo>
                    <a:pt x="134" y="318"/>
                  </a:lnTo>
                  <a:lnTo>
                    <a:pt x="146" y="262"/>
                  </a:lnTo>
                  <a:lnTo>
                    <a:pt x="154" y="206"/>
                  </a:lnTo>
                  <a:lnTo>
                    <a:pt x="160" y="150"/>
                  </a:lnTo>
                  <a:lnTo>
                    <a:pt x="164" y="100"/>
                  </a:lnTo>
                  <a:lnTo>
                    <a:pt x="162" y="78"/>
                  </a:lnTo>
                  <a:lnTo>
                    <a:pt x="162" y="58"/>
                  </a:lnTo>
                  <a:lnTo>
                    <a:pt x="158" y="42"/>
                  </a:lnTo>
                  <a:lnTo>
                    <a:pt x="156" y="28"/>
                  </a:lnTo>
                  <a:lnTo>
                    <a:pt x="156" y="28"/>
                  </a:lnTo>
                  <a:close/>
                </a:path>
              </a:pathLst>
            </a:custGeom>
            <a:solidFill>
              <a:srgbClr val="666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2" name="Freeform 24"/>
            <p:cNvSpPr>
              <a:spLocks/>
            </p:cNvSpPr>
            <p:nvPr/>
          </p:nvSpPr>
          <p:spPr bwMode="auto">
            <a:xfrm>
              <a:off x="1550" y="1738"/>
              <a:ext cx="74" cy="408"/>
            </a:xfrm>
            <a:custGeom>
              <a:avLst/>
              <a:gdLst>
                <a:gd name="T0" fmla="*/ 66 w 74"/>
                <a:gd name="T1" fmla="*/ 28 h 408"/>
                <a:gd name="T2" fmla="*/ 66 w 74"/>
                <a:gd name="T3" fmla="*/ 28 h 408"/>
                <a:gd name="T4" fmla="*/ 60 w 74"/>
                <a:gd name="T5" fmla="*/ 16 h 408"/>
                <a:gd name="T6" fmla="*/ 56 w 74"/>
                <a:gd name="T7" fmla="*/ 8 h 408"/>
                <a:gd name="T8" fmla="*/ 50 w 74"/>
                <a:gd name="T9" fmla="*/ 4 h 408"/>
                <a:gd name="T10" fmla="*/ 46 w 74"/>
                <a:gd name="T11" fmla="*/ 0 h 408"/>
                <a:gd name="T12" fmla="*/ 40 w 74"/>
                <a:gd name="T13" fmla="*/ 0 h 408"/>
                <a:gd name="T14" fmla="*/ 34 w 74"/>
                <a:gd name="T15" fmla="*/ 4 h 408"/>
                <a:gd name="T16" fmla="*/ 28 w 74"/>
                <a:gd name="T17" fmla="*/ 8 h 408"/>
                <a:gd name="T18" fmla="*/ 22 w 74"/>
                <a:gd name="T19" fmla="*/ 16 h 408"/>
                <a:gd name="T20" fmla="*/ 22 w 74"/>
                <a:gd name="T21" fmla="*/ 16 h 408"/>
                <a:gd name="T22" fmla="*/ 28 w 74"/>
                <a:gd name="T23" fmla="*/ 18 h 408"/>
                <a:gd name="T24" fmla="*/ 32 w 74"/>
                <a:gd name="T25" fmla="*/ 24 h 408"/>
                <a:gd name="T26" fmla="*/ 36 w 74"/>
                <a:gd name="T27" fmla="*/ 32 h 408"/>
                <a:gd name="T28" fmla="*/ 42 w 74"/>
                <a:gd name="T29" fmla="*/ 42 h 408"/>
                <a:gd name="T30" fmla="*/ 42 w 74"/>
                <a:gd name="T31" fmla="*/ 42 h 408"/>
                <a:gd name="T32" fmla="*/ 44 w 74"/>
                <a:gd name="T33" fmla="*/ 54 h 408"/>
                <a:gd name="T34" fmla="*/ 48 w 74"/>
                <a:gd name="T35" fmla="*/ 70 h 408"/>
                <a:gd name="T36" fmla="*/ 50 w 74"/>
                <a:gd name="T37" fmla="*/ 110 h 408"/>
                <a:gd name="T38" fmla="*/ 46 w 74"/>
                <a:gd name="T39" fmla="*/ 158 h 408"/>
                <a:gd name="T40" fmla="*/ 42 w 74"/>
                <a:gd name="T41" fmla="*/ 210 h 408"/>
                <a:gd name="T42" fmla="*/ 34 w 74"/>
                <a:gd name="T43" fmla="*/ 264 h 408"/>
                <a:gd name="T44" fmla="*/ 24 w 74"/>
                <a:gd name="T45" fmla="*/ 316 h 408"/>
                <a:gd name="T46" fmla="*/ 12 w 74"/>
                <a:gd name="T47" fmla="*/ 366 h 408"/>
                <a:gd name="T48" fmla="*/ 0 w 74"/>
                <a:gd name="T49" fmla="*/ 408 h 408"/>
                <a:gd name="T50" fmla="*/ 20 w 74"/>
                <a:gd name="T51" fmla="*/ 408 h 408"/>
                <a:gd name="T52" fmla="*/ 20 w 74"/>
                <a:gd name="T53" fmla="*/ 408 h 408"/>
                <a:gd name="T54" fmla="*/ 32 w 74"/>
                <a:gd name="T55" fmla="*/ 366 h 408"/>
                <a:gd name="T56" fmla="*/ 44 w 74"/>
                <a:gd name="T57" fmla="*/ 318 h 408"/>
                <a:gd name="T58" fmla="*/ 56 w 74"/>
                <a:gd name="T59" fmla="*/ 262 h 408"/>
                <a:gd name="T60" fmla="*/ 64 w 74"/>
                <a:gd name="T61" fmla="*/ 206 h 408"/>
                <a:gd name="T62" fmla="*/ 70 w 74"/>
                <a:gd name="T63" fmla="*/ 150 h 408"/>
                <a:gd name="T64" fmla="*/ 74 w 74"/>
                <a:gd name="T65" fmla="*/ 100 h 408"/>
                <a:gd name="T66" fmla="*/ 72 w 74"/>
                <a:gd name="T67" fmla="*/ 78 h 408"/>
                <a:gd name="T68" fmla="*/ 72 w 74"/>
                <a:gd name="T69" fmla="*/ 58 h 408"/>
                <a:gd name="T70" fmla="*/ 68 w 74"/>
                <a:gd name="T71" fmla="*/ 42 h 408"/>
                <a:gd name="T72" fmla="*/ 66 w 74"/>
                <a:gd name="T73" fmla="*/ 28 h 408"/>
                <a:gd name="T74" fmla="*/ 66 w 74"/>
                <a:gd name="T75" fmla="*/ 2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408">
                  <a:moveTo>
                    <a:pt x="66" y="28"/>
                  </a:moveTo>
                  <a:lnTo>
                    <a:pt x="66" y="28"/>
                  </a:lnTo>
                  <a:lnTo>
                    <a:pt x="60" y="16"/>
                  </a:lnTo>
                  <a:lnTo>
                    <a:pt x="56" y="8"/>
                  </a:lnTo>
                  <a:lnTo>
                    <a:pt x="50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8" y="8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24"/>
                  </a:lnTo>
                  <a:lnTo>
                    <a:pt x="36" y="3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4" y="54"/>
                  </a:lnTo>
                  <a:lnTo>
                    <a:pt x="48" y="70"/>
                  </a:lnTo>
                  <a:lnTo>
                    <a:pt x="50" y="110"/>
                  </a:lnTo>
                  <a:lnTo>
                    <a:pt x="46" y="158"/>
                  </a:lnTo>
                  <a:lnTo>
                    <a:pt x="42" y="210"/>
                  </a:lnTo>
                  <a:lnTo>
                    <a:pt x="34" y="264"/>
                  </a:lnTo>
                  <a:lnTo>
                    <a:pt x="24" y="316"/>
                  </a:lnTo>
                  <a:lnTo>
                    <a:pt x="12" y="366"/>
                  </a:lnTo>
                  <a:lnTo>
                    <a:pt x="0" y="408"/>
                  </a:lnTo>
                  <a:lnTo>
                    <a:pt x="20" y="408"/>
                  </a:lnTo>
                  <a:lnTo>
                    <a:pt x="20" y="408"/>
                  </a:lnTo>
                  <a:lnTo>
                    <a:pt x="32" y="366"/>
                  </a:lnTo>
                  <a:lnTo>
                    <a:pt x="44" y="318"/>
                  </a:lnTo>
                  <a:lnTo>
                    <a:pt x="56" y="262"/>
                  </a:lnTo>
                  <a:lnTo>
                    <a:pt x="64" y="206"/>
                  </a:lnTo>
                  <a:lnTo>
                    <a:pt x="70" y="150"/>
                  </a:lnTo>
                  <a:lnTo>
                    <a:pt x="74" y="100"/>
                  </a:lnTo>
                  <a:lnTo>
                    <a:pt x="72" y="78"/>
                  </a:lnTo>
                  <a:lnTo>
                    <a:pt x="72" y="58"/>
                  </a:lnTo>
                  <a:lnTo>
                    <a:pt x="68" y="42"/>
                  </a:lnTo>
                  <a:lnTo>
                    <a:pt x="66" y="28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4A4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3" name="Freeform 25"/>
            <p:cNvSpPr>
              <a:spLocks/>
            </p:cNvSpPr>
            <p:nvPr/>
          </p:nvSpPr>
          <p:spPr bwMode="auto">
            <a:xfrm>
              <a:off x="1302" y="1602"/>
              <a:ext cx="138" cy="492"/>
            </a:xfrm>
            <a:custGeom>
              <a:avLst/>
              <a:gdLst>
                <a:gd name="T0" fmla="*/ 0 w 138"/>
                <a:gd name="T1" fmla="*/ 72 h 492"/>
                <a:gd name="T2" fmla="*/ 14 w 138"/>
                <a:gd name="T3" fmla="*/ 224 h 492"/>
                <a:gd name="T4" fmla="*/ 18 w 138"/>
                <a:gd name="T5" fmla="*/ 348 h 492"/>
                <a:gd name="T6" fmla="*/ 16 w 138"/>
                <a:gd name="T7" fmla="*/ 424 h 492"/>
                <a:gd name="T8" fmla="*/ 12 w 138"/>
                <a:gd name="T9" fmla="*/ 444 h 492"/>
                <a:gd name="T10" fmla="*/ 16 w 138"/>
                <a:gd name="T11" fmla="*/ 456 h 492"/>
                <a:gd name="T12" fmla="*/ 32 w 138"/>
                <a:gd name="T13" fmla="*/ 470 h 492"/>
                <a:gd name="T14" fmla="*/ 84 w 138"/>
                <a:gd name="T15" fmla="*/ 490 h 492"/>
                <a:gd name="T16" fmla="*/ 110 w 138"/>
                <a:gd name="T17" fmla="*/ 492 h 492"/>
                <a:gd name="T18" fmla="*/ 130 w 138"/>
                <a:gd name="T19" fmla="*/ 488 h 492"/>
                <a:gd name="T20" fmla="*/ 138 w 138"/>
                <a:gd name="T21" fmla="*/ 476 h 492"/>
                <a:gd name="T22" fmla="*/ 134 w 138"/>
                <a:gd name="T23" fmla="*/ 454 h 492"/>
                <a:gd name="T24" fmla="*/ 106 w 138"/>
                <a:gd name="T25" fmla="*/ 402 h 492"/>
                <a:gd name="T26" fmla="*/ 84 w 138"/>
                <a:gd name="T27" fmla="*/ 354 h 492"/>
                <a:gd name="T28" fmla="*/ 80 w 138"/>
                <a:gd name="T29" fmla="*/ 330 h 492"/>
                <a:gd name="T30" fmla="*/ 78 w 138"/>
                <a:gd name="T31" fmla="*/ 302 h 492"/>
                <a:gd name="T32" fmla="*/ 84 w 138"/>
                <a:gd name="T33" fmla="*/ 270 h 492"/>
                <a:gd name="T34" fmla="*/ 98 w 138"/>
                <a:gd name="T35" fmla="*/ 232 h 492"/>
                <a:gd name="T36" fmla="*/ 116 w 138"/>
                <a:gd name="T37" fmla="*/ 182 h 492"/>
                <a:gd name="T38" fmla="*/ 130 w 138"/>
                <a:gd name="T39" fmla="*/ 126 h 492"/>
                <a:gd name="T40" fmla="*/ 132 w 138"/>
                <a:gd name="T41" fmla="*/ 72 h 492"/>
                <a:gd name="T42" fmla="*/ 128 w 138"/>
                <a:gd name="T43" fmla="*/ 46 h 492"/>
                <a:gd name="T44" fmla="*/ 118 w 138"/>
                <a:gd name="T45" fmla="*/ 26 h 492"/>
                <a:gd name="T46" fmla="*/ 110 w 138"/>
                <a:gd name="T47" fmla="*/ 16 h 492"/>
                <a:gd name="T48" fmla="*/ 94 w 138"/>
                <a:gd name="T49" fmla="*/ 4 h 492"/>
                <a:gd name="T50" fmla="*/ 74 w 138"/>
                <a:gd name="T51" fmla="*/ 0 h 492"/>
                <a:gd name="T52" fmla="*/ 56 w 138"/>
                <a:gd name="T53" fmla="*/ 2 h 492"/>
                <a:gd name="T54" fmla="*/ 38 w 138"/>
                <a:gd name="T55" fmla="*/ 10 h 492"/>
                <a:gd name="T56" fmla="*/ 22 w 138"/>
                <a:gd name="T57" fmla="*/ 22 h 492"/>
                <a:gd name="T58" fmla="*/ 10 w 138"/>
                <a:gd name="T59" fmla="*/ 40 h 492"/>
                <a:gd name="T60" fmla="*/ 2 w 138"/>
                <a:gd name="T61" fmla="*/ 60 h 492"/>
                <a:gd name="T62" fmla="*/ 0 w 138"/>
                <a:gd name="T63" fmla="*/ 7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492">
                  <a:moveTo>
                    <a:pt x="0" y="72"/>
                  </a:moveTo>
                  <a:lnTo>
                    <a:pt x="0" y="72"/>
                  </a:lnTo>
                  <a:lnTo>
                    <a:pt x="4" y="118"/>
                  </a:lnTo>
                  <a:lnTo>
                    <a:pt x="14" y="224"/>
                  </a:lnTo>
                  <a:lnTo>
                    <a:pt x="18" y="288"/>
                  </a:lnTo>
                  <a:lnTo>
                    <a:pt x="18" y="348"/>
                  </a:lnTo>
                  <a:lnTo>
                    <a:pt x="18" y="402"/>
                  </a:lnTo>
                  <a:lnTo>
                    <a:pt x="16" y="424"/>
                  </a:lnTo>
                  <a:lnTo>
                    <a:pt x="12" y="444"/>
                  </a:lnTo>
                  <a:lnTo>
                    <a:pt x="12" y="444"/>
                  </a:lnTo>
                  <a:lnTo>
                    <a:pt x="12" y="450"/>
                  </a:lnTo>
                  <a:lnTo>
                    <a:pt x="16" y="456"/>
                  </a:lnTo>
                  <a:lnTo>
                    <a:pt x="24" y="464"/>
                  </a:lnTo>
                  <a:lnTo>
                    <a:pt x="32" y="470"/>
                  </a:lnTo>
                  <a:lnTo>
                    <a:pt x="56" y="482"/>
                  </a:lnTo>
                  <a:lnTo>
                    <a:pt x="84" y="490"/>
                  </a:lnTo>
                  <a:lnTo>
                    <a:pt x="98" y="492"/>
                  </a:lnTo>
                  <a:lnTo>
                    <a:pt x="110" y="492"/>
                  </a:lnTo>
                  <a:lnTo>
                    <a:pt x="120" y="492"/>
                  </a:lnTo>
                  <a:lnTo>
                    <a:pt x="130" y="488"/>
                  </a:lnTo>
                  <a:lnTo>
                    <a:pt x="136" y="484"/>
                  </a:lnTo>
                  <a:lnTo>
                    <a:pt x="138" y="476"/>
                  </a:lnTo>
                  <a:lnTo>
                    <a:pt x="138" y="466"/>
                  </a:lnTo>
                  <a:lnTo>
                    <a:pt x="134" y="454"/>
                  </a:lnTo>
                  <a:lnTo>
                    <a:pt x="134" y="454"/>
                  </a:lnTo>
                  <a:lnTo>
                    <a:pt x="106" y="402"/>
                  </a:lnTo>
                  <a:lnTo>
                    <a:pt x="94" y="378"/>
                  </a:lnTo>
                  <a:lnTo>
                    <a:pt x="84" y="354"/>
                  </a:lnTo>
                  <a:lnTo>
                    <a:pt x="82" y="342"/>
                  </a:lnTo>
                  <a:lnTo>
                    <a:pt x="80" y="330"/>
                  </a:lnTo>
                  <a:lnTo>
                    <a:pt x="78" y="316"/>
                  </a:lnTo>
                  <a:lnTo>
                    <a:pt x="78" y="302"/>
                  </a:lnTo>
                  <a:lnTo>
                    <a:pt x="80" y="286"/>
                  </a:lnTo>
                  <a:lnTo>
                    <a:pt x="84" y="270"/>
                  </a:lnTo>
                  <a:lnTo>
                    <a:pt x="90" y="252"/>
                  </a:lnTo>
                  <a:lnTo>
                    <a:pt x="98" y="232"/>
                  </a:lnTo>
                  <a:lnTo>
                    <a:pt x="98" y="232"/>
                  </a:lnTo>
                  <a:lnTo>
                    <a:pt x="116" y="182"/>
                  </a:lnTo>
                  <a:lnTo>
                    <a:pt x="124" y="154"/>
                  </a:lnTo>
                  <a:lnTo>
                    <a:pt x="130" y="126"/>
                  </a:lnTo>
                  <a:lnTo>
                    <a:pt x="134" y="98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28" y="46"/>
                  </a:lnTo>
                  <a:lnTo>
                    <a:pt x="124" y="36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10" y="16"/>
                  </a:lnTo>
                  <a:lnTo>
                    <a:pt x="102" y="10"/>
                  </a:lnTo>
                  <a:lnTo>
                    <a:pt x="94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6" y="4"/>
                  </a:lnTo>
                  <a:lnTo>
                    <a:pt x="38" y="10"/>
                  </a:lnTo>
                  <a:lnTo>
                    <a:pt x="30" y="16"/>
                  </a:lnTo>
                  <a:lnTo>
                    <a:pt x="22" y="22"/>
                  </a:lnTo>
                  <a:lnTo>
                    <a:pt x="16" y="30"/>
                  </a:lnTo>
                  <a:lnTo>
                    <a:pt x="10" y="40"/>
                  </a:lnTo>
                  <a:lnTo>
                    <a:pt x="4" y="50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7C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4" name="Freeform 26"/>
            <p:cNvSpPr>
              <a:spLocks/>
            </p:cNvSpPr>
            <p:nvPr/>
          </p:nvSpPr>
          <p:spPr bwMode="auto">
            <a:xfrm>
              <a:off x="1010" y="2048"/>
              <a:ext cx="454" cy="98"/>
            </a:xfrm>
            <a:custGeom>
              <a:avLst/>
              <a:gdLst>
                <a:gd name="T0" fmla="*/ 424 w 454"/>
                <a:gd name="T1" fmla="*/ 0 h 98"/>
                <a:gd name="T2" fmla="*/ 424 w 454"/>
                <a:gd name="T3" fmla="*/ 0 h 98"/>
                <a:gd name="T4" fmla="*/ 418 w 454"/>
                <a:gd name="T5" fmla="*/ 4 h 98"/>
                <a:gd name="T6" fmla="*/ 410 w 454"/>
                <a:gd name="T7" fmla="*/ 6 h 98"/>
                <a:gd name="T8" fmla="*/ 394 w 454"/>
                <a:gd name="T9" fmla="*/ 10 h 98"/>
                <a:gd name="T10" fmla="*/ 372 w 454"/>
                <a:gd name="T11" fmla="*/ 10 h 98"/>
                <a:gd name="T12" fmla="*/ 352 w 454"/>
                <a:gd name="T13" fmla="*/ 8 h 98"/>
                <a:gd name="T14" fmla="*/ 316 w 454"/>
                <a:gd name="T15" fmla="*/ 4 h 98"/>
                <a:gd name="T16" fmla="*/ 302 w 454"/>
                <a:gd name="T17" fmla="*/ 2 h 98"/>
                <a:gd name="T18" fmla="*/ 280 w 454"/>
                <a:gd name="T19" fmla="*/ 58 h 98"/>
                <a:gd name="T20" fmla="*/ 280 w 454"/>
                <a:gd name="T21" fmla="*/ 58 h 98"/>
                <a:gd name="T22" fmla="*/ 280 w 454"/>
                <a:gd name="T23" fmla="*/ 60 h 98"/>
                <a:gd name="T24" fmla="*/ 272 w 454"/>
                <a:gd name="T25" fmla="*/ 64 h 98"/>
                <a:gd name="T26" fmla="*/ 254 w 454"/>
                <a:gd name="T27" fmla="*/ 68 h 98"/>
                <a:gd name="T28" fmla="*/ 242 w 454"/>
                <a:gd name="T29" fmla="*/ 70 h 98"/>
                <a:gd name="T30" fmla="*/ 224 w 454"/>
                <a:gd name="T31" fmla="*/ 70 h 98"/>
                <a:gd name="T32" fmla="*/ 224 w 454"/>
                <a:gd name="T33" fmla="*/ 70 h 98"/>
                <a:gd name="T34" fmla="*/ 134 w 454"/>
                <a:gd name="T35" fmla="*/ 66 h 98"/>
                <a:gd name="T36" fmla="*/ 90 w 454"/>
                <a:gd name="T37" fmla="*/ 64 h 98"/>
                <a:gd name="T38" fmla="*/ 58 w 454"/>
                <a:gd name="T39" fmla="*/ 60 h 98"/>
                <a:gd name="T40" fmla="*/ 58 w 454"/>
                <a:gd name="T41" fmla="*/ 60 h 98"/>
                <a:gd name="T42" fmla="*/ 46 w 454"/>
                <a:gd name="T43" fmla="*/ 58 h 98"/>
                <a:gd name="T44" fmla="*/ 38 w 454"/>
                <a:gd name="T45" fmla="*/ 60 h 98"/>
                <a:gd name="T46" fmla="*/ 28 w 454"/>
                <a:gd name="T47" fmla="*/ 62 h 98"/>
                <a:gd name="T48" fmla="*/ 22 w 454"/>
                <a:gd name="T49" fmla="*/ 66 h 98"/>
                <a:gd name="T50" fmla="*/ 12 w 454"/>
                <a:gd name="T51" fmla="*/ 76 h 98"/>
                <a:gd name="T52" fmla="*/ 10 w 454"/>
                <a:gd name="T53" fmla="*/ 80 h 98"/>
                <a:gd name="T54" fmla="*/ 10 w 454"/>
                <a:gd name="T55" fmla="*/ 80 h 98"/>
                <a:gd name="T56" fmla="*/ 0 w 454"/>
                <a:gd name="T57" fmla="*/ 98 h 98"/>
                <a:gd name="T58" fmla="*/ 454 w 454"/>
                <a:gd name="T59" fmla="*/ 98 h 98"/>
                <a:gd name="T60" fmla="*/ 454 w 454"/>
                <a:gd name="T61" fmla="*/ 98 h 98"/>
                <a:gd name="T62" fmla="*/ 450 w 454"/>
                <a:gd name="T63" fmla="*/ 74 h 98"/>
                <a:gd name="T64" fmla="*/ 444 w 454"/>
                <a:gd name="T65" fmla="*/ 54 h 98"/>
                <a:gd name="T66" fmla="*/ 438 w 454"/>
                <a:gd name="T67" fmla="*/ 34 h 98"/>
                <a:gd name="T68" fmla="*/ 424 w 454"/>
                <a:gd name="T6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4" h="98">
                  <a:moveTo>
                    <a:pt x="424" y="0"/>
                  </a:moveTo>
                  <a:lnTo>
                    <a:pt x="424" y="0"/>
                  </a:lnTo>
                  <a:lnTo>
                    <a:pt x="418" y="4"/>
                  </a:lnTo>
                  <a:lnTo>
                    <a:pt x="410" y="6"/>
                  </a:lnTo>
                  <a:lnTo>
                    <a:pt x="394" y="10"/>
                  </a:lnTo>
                  <a:lnTo>
                    <a:pt x="372" y="10"/>
                  </a:lnTo>
                  <a:lnTo>
                    <a:pt x="352" y="8"/>
                  </a:lnTo>
                  <a:lnTo>
                    <a:pt x="316" y="4"/>
                  </a:lnTo>
                  <a:lnTo>
                    <a:pt x="302" y="2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0" y="60"/>
                  </a:lnTo>
                  <a:lnTo>
                    <a:pt x="272" y="64"/>
                  </a:lnTo>
                  <a:lnTo>
                    <a:pt x="254" y="68"/>
                  </a:lnTo>
                  <a:lnTo>
                    <a:pt x="242" y="70"/>
                  </a:lnTo>
                  <a:lnTo>
                    <a:pt x="224" y="70"/>
                  </a:lnTo>
                  <a:lnTo>
                    <a:pt x="224" y="70"/>
                  </a:lnTo>
                  <a:lnTo>
                    <a:pt x="134" y="66"/>
                  </a:lnTo>
                  <a:lnTo>
                    <a:pt x="90" y="64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46" y="58"/>
                  </a:lnTo>
                  <a:lnTo>
                    <a:pt x="38" y="60"/>
                  </a:lnTo>
                  <a:lnTo>
                    <a:pt x="28" y="62"/>
                  </a:lnTo>
                  <a:lnTo>
                    <a:pt x="22" y="66"/>
                  </a:lnTo>
                  <a:lnTo>
                    <a:pt x="12" y="7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0" y="98"/>
                  </a:lnTo>
                  <a:lnTo>
                    <a:pt x="454" y="98"/>
                  </a:lnTo>
                  <a:lnTo>
                    <a:pt x="454" y="98"/>
                  </a:lnTo>
                  <a:lnTo>
                    <a:pt x="450" y="74"/>
                  </a:lnTo>
                  <a:lnTo>
                    <a:pt x="444" y="54"/>
                  </a:lnTo>
                  <a:lnTo>
                    <a:pt x="438" y="34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5" name="Freeform 27"/>
            <p:cNvSpPr>
              <a:spLocks/>
            </p:cNvSpPr>
            <p:nvPr/>
          </p:nvSpPr>
          <p:spPr bwMode="auto">
            <a:xfrm>
              <a:off x="1260" y="1592"/>
              <a:ext cx="210" cy="514"/>
            </a:xfrm>
            <a:custGeom>
              <a:avLst/>
              <a:gdLst>
                <a:gd name="T0" fmla="*/ 188 w 210"/>
                <a:gd name="T1" fmla="*/ 456 h 514"/>
                <a:gd name="T2" fmla="*/ 170 w 210"/>
                <a:gd name="T3" fmla="*/ 480 h 514"/>
                <a:gd name="T4" fmla="*/ 144 w 210"/>
                <a:gd name="T5" fmla="*/ 498 h 514"/>
                <a:gd name="T6" fmla="*/ 120 w 210"/>
                <a:gd name="T7" fmla="*/ 508 h 514"/>
                <a:gd name="T8" fmla="*/ 90 w 210"/>
                <a:gd name="T9" fmla="*/ 514 h 514"/>
                <a:gd name="T10" fmla="*/ 52 w 210"/>
                <a:gd name="T11" fmla="*/ 514 h 514"/>
                <a:gd name="T12" fmla="*/ 30 w 210"/>
                <a:gd name="T13" fmla="*/ 510 h 514"/>
                <a:gd name="T14" fmla="*/ 42 w 210"/>
                <a:gd name="T15" fmla="*/ 480 h 514"/>
                <a:gd name="T16" fmla="*/ 50 w 210"/>
                <a:gd name="T17" fmla="*/ 448 h 514"/>
                <a:gd name="T18" fmla="*/ 52 w 210"/>
                <a:gd name="T19" fmla="*/ 406 h 514"/>
                <a:gd name="T20" fmla="*/ 50 w 210"/>
                <a:gd name="T21" fmla="*/ 380 h 514"/>
                <a:gd name="T22" fmla="*/ 34 w 210"/>
                <a:gd name="T23" fmla="*/ 288 h 514"/>
                <a:gd name="T24" fmla="*/ 18 w 210"/>
                <a:gd name="T25" fmla="*/ 214 h 514"/>
                <a:gd name="T26" fmla="*/ 8 w 210"/>
                <a:gd name="T27" fmla="*/ 202 h 514"/>
                <a:gd name="T28" fmla="*/ 2 w 210"/>
                <a:gd name="T29" fmla="*/ 188 h 514"/>
                <a:gd name="T30" fmla="*/ 4 w 210"/>
                <a:gd name="T31" fmla="*/ 168 h 514"/>
                <a:gd name="T32" fmla="*/ 12 w 210"/>
                <a:gd name="T33" fmla="*/ 158 h 514"/>
                <a:gd name="T34" fmla="*/ 32 w 210"/>
                <a:gd name="T35" fmla="*/ 132 h 514"/>
                <a:gd name="T36" fmla="*/ 38 w 210"/>
                <a:gd name="T37" fmla="*/ 110 h 514"/>
                <a:gd name="T38" fmla="*/ 36 w 210"/>
                <a:gd name="T39" fmla="*/ 94 h 514"/>
                <a:gd name="T40" fmla="*/ 38 w 210"/>
                <a:gd name="T41" fmla="*/ 58 h 514"/>
                <a:gd name="T42" fmla="*/ 42 w 210"/>
                <a:gd name="T43" fmla="*/ 44 h 514"/>
                <a:gd name="T44" fmla="*/ 52 w 210"/>
                <a:gd name="T45" fmla="*/ 32 h 514"/>
                <a:gd name="T46" fmla="*/ 62 w 210"/>
                <a:gd name="T47" fmla="*/ 26 h 514"/>
                <a:gd name="T48" fmla="*/ 110 w 210"/>
                <a:gd name="T49" fmla="*/ 10 h 514"/>
                <a:gd name="T50" fmla="*/ 154 w 210"/>
                <a:gd name="T51" fmla="*/ 0 h 514"/>
                <a:gd name="T52" fmla="*/ 156 w 210"/>
                <a:gd name="T53" fmla="*/ 12 h 514"/>
                <a:gd name="T54" fmla="*/ 162 w 210"/>
                <a:gd name="T55" fmla="*/ 30 h 514"/>
                <a:gd name="T56" fmla="*/ 180 w 210"/>
                <a:gd name="T57" fmla="*/ 46 h 514"/>
                <a:gd name="T58" fmla="*/ 192 w 210"/>
                <a:gd name="T59" fmla="*/ 50 h 514"/>
                <a:gd name="T60" fmla="*/ 204 w 210"/>
                <a:gd name="T61" fmla="*/ 56 h 514"/>
                <a:gd name="T62" fmla="*/ 208 w 210"/>
                <a:gd name="T63" fmla="*/ 68 h 514"/>
                <a:gd name="T64" fmla="*/ 210 w 210"/>
                <a:gd name="T65" fmla="*/ 90 h 514"/>
                <a:gd name="T66" fmla="*/ 204 w 210"/>
                <a:gd name="T67" fmla="*/ 108 h 514"/>
                <a:gd name="T68" fmla="*/ 164 w 210"/>
                <a:gd name="T69" fmla="*/ 214 h 514"/>
                <a:gd name="T70" fmla="*/ 140 w 210"/>
                <a:gd name="T71" fmla="*/ 294 h 514"/>
                <a:gd name="T72" fmla="*/ 132 w 210"/>
                <a:gd name="T73" fmla="*/ 328 h 514"/>
                <a:gd name="T74" fmla="*/ 134 w 210"/>
                <a:gd name="T75" fmla="*/ 352 h 514"/>
                <a:gd name="T76" fmla="*/ 138 w 210"/>
                <a:gd name="T77" fmla="*/ 372 h 514"/>
                <a:gd name="T78" fmla="*/ 152 w 210"/>
                <a:gd name="T79" fmla="*/ 402 h 514"/>
                <a:gd name="T80" fmla="*/ 174 w 210"/>
                <a:gd name="T81" fmla="*/ 436 h 514"/>
                <a:gd name="T82" fmla="*/ 188 w 210"/>
                <a:gd name="T83" fmla="*/ 456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514">
                  <a:moveTo>
                    <a:pt x="188" y="456"/>
                  </a:moveTo>
                  <a:lnTo>
                    <a:pt x="188" y="456"/>
                  </a:lnTo>
                  <a:lnTo>
                    <a:pt x="180" y="468"/>
                  </a:lnTo>
                  <a:lnTo>
                    <a:pt x="170" y="480"/>
                  </a:lnTo>
                  <a:lnTo>
                    <a:pt x="154" y="492"/>
                  </a:lnTo>
                  <a:lnTo>
                    <a:pt x="144" y="498"/>
                  </a:lnTo>
                  <a:lnTo>
                    <a:pt x="134" y="504"/>
                  </a:lnTo>
                  <a:lnTo>
                    <a:pt x="120" y="508"/>
                  </a:lnTo>
                  <a:lnTo>
                    <a:pt x="106" y="512"/>
                  </a:lnTo>
                  <a:lnTo>
                    <a:pt x="90" y="514"/>
                  </a:lnTo>
                  <a:lnTo>
                    <a:pt x="72" y="514"/>
                  </a:lnTo>
                  <a:lnTo>
                    <a:pt x="52" y="514"/>
                  </a:lnTo>
                  <a:lnTo>
                    <a:pt x="30" y="510"/>
                  </a:lnTo>
                  <a:lnTo>
                    <a:pt x="30" y="510"/>
                  </a:lnTo>
                  <a:lnTo>
                    <a:pt x="34" y="502"/>
                  </a:lnTo>
                  <a:lnTo>
                    <a:pt x="42" y="480"/>
                  </a:lnTo>
                  <a:lnTo>
                    <a:pt x="46" y="464"/>
                  </a:lnTo>
                  <a:lnTo>
                    <a:pt x="50" y="448"/>
                  </a:lnTo>
                  <a:lnTo>
                    <a:pt x="52" y="428"/>
                  </a:lnTo>
                  <a:lnTo>
                    <a:pt x="52" y="406"/>
                  </a:lnTo>
                  <a:lnTo>
                    <a:pt x="52" y="406"/>
                  </a:lnTo>
                  <a:lnTo>
                    <a:pt x="50" y="380"/>
                  </a:lnTo>
                  <a:lnTo>
                    <a:pt x="46" y="350"/>
                  </a:lnTo>
                  <a:lnTo>
                    <a:pt x="34" y="288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2" y="208"/>
                  </a:lnTo>
                  <a:lnTo>
                    <a:pt x="8" y="202"/>
                  </a:lnTo>
                  <a:lnTo>
                    <a:pt x="4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4" y="16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26" y="140"/>
                  </a:lnTo>
                  <a:lnTo>
                    <a:pt x="32" y="132"/>
                  </a:lnTo>
                  <a:lnTo>
                    <a:pt x="34" y="124"/>
                  </a:lnTo>
                  <a:lnTo>
                    <a:pt x="38" y="110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76"/>
                  </a:lnTo>
                  <a:lnTo>
                    <a:pt x="38" y="58"/>
                  </a:lnTo>
                  <a:lnTo>
                    <a:pt x="38" y="50"/>
                  </a:lnTo>
                  <a:lnTo>
                    <a:pt x="42" y="4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2" y="26"/>
                  </a:lnTo>
                  <a:lnTo>
                    <a:pt x="76" y="22"/>
                  </a:lnTo>
                  <a:lnTo>
                    <a:pt x="110" y="1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6"/>
                  </a:lnTo>
                  <a:lnTo>
                    <a:pt x="156" y="12"/>
                  </a:lnTo>
                  <a:lnTo>
                    <a:pt x="158" y="20"/>
                  </a:lnTo>
                  <a:lnTo>
                    <a:pt x="162" y="30"/>
                  </a:lnTo>
                  <a:lnTo>
                    <a:pt x="170" y="38"/>
                  </a:lnTo>
                  <a:lnTo>
                    <a:pt x="180" y="46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8" y="54"/>
                  </a:lnTo>
                  <a:lnTo>
                    <a:pt x="204" y="56"/>
                  </a:lnTo>
                  <a:lnTo>
                    <a:pt x="206" y="62"/>
                  </a:lnTo>
                  <a:lnTo>
                    <a:pt x="208" y="68"/>
                  </a:lnTo>
                  <a:lnTo>
                    <a:pt x="210" y="78"/>
                  </a:lnTo>
                  <a:lnTo>
                    <a:pt x="210" y="90"/>
                  </a:lnTo>
                  <a:lnTo>
                    <a:pt x="210" y="90"/>
                  </a:lnTo>
                  <a:lnTo>
                    <a:pt x="204" y="108"/>
                  </a:lnTo>
                  <a:lnTo>
                    <a:pt x="194" y="138"/>
                  </a:lnTo>
                  <a:lnTo>
                    <a:pt x="164" y="214"/>
                  </a:lnTo>
                  <a:lnTo>
                    <a:pt x="150" y="254"/>
                  </a:lnTo>
                  <a:lnTo>
                    <a:pt x="140" y="294"/>
                  </a:lnTo>
                  <a:lnTo>
                    <a:pt x="136" y="312"/>
                  </a:lnTo>
                  <a:lnTo>
                    <a:pt x="132" y="328"/>
                  </a:lnTo>
                  <a:lnTo>
                    <a:pt x="132" y="342"/>
                  </a:lnTo>
                  <a:lnTo>
                    <a:pt x="134" y="352"/>
                  </a:lnTo>
                  <a:lnTo>
                    <a:pt x="134" y="352"/>
                  </a:lnTo>
                  <a:lnTo>
                    <a:pt x="138" y="372"/>
                  </a:lnTo>
                  <a:lnTo>
                    <a:pt x="146" y="388"/>
                  </a:lnTo>
                  <a:lnTo>
                    <a:pt x="152" y="402"/>
                  </a:lnTo>
                  <a:lnTo>
                    <a:pt x="160" y="414"/>
                  </a:lnTo>
                  <a:lnTo>
                    <a:pt x="174" y="436"/>
                  </a:lnTo>
                  <a:lnTo>
                    <a:pt x="182" y="446"/>
                  </a:lnTo>
                  <a:lnTo>
                    <a:pt x="188" y="456"/>
                  </a:lnTo>
                  <a:lnTo>
                    <a:pt x="188" y="456"/>
                  </a:lnTo>
                  <a:close/>
                </a:path>
              </a:pathLst>
            </a:custGeom>
            <a:solidFill>
              <a:srgbClr val="DE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6" name="Freeform 28"/>
            <p:cNvSpPr>
              <a:spLocks/>
            </p:cNvSpPr>
            <p:nvPr/>
          </p:nvSpPr>
          <p:spPr bwMode="auto">
            <a:xfrm>
              <a:off x="1308" y="1608"/>
              <a:ext cx="38" cy="126"/>
            </a:xfrm>
            <a:custGeom>
              <a:avLst/>
              <a:gdLst>
                <a:gd name="T0" fmla="*/ 38 w 38"/>
                <a:gd name="T1" fmla="*/ 30 h 126"/>
                <a:gd name="T2" fmla="*/ 38 w 38"/>
                <a:gd name="T3" fmla="*/ 30 h 126"/>
                <a:gd name="T4" fmla="*/ 26 w 38"/>
                <a:gd name="T5" fmla="*/ 70 h 126"/>
                <a:gd name="T6" fmla="*/ 14 w 38"/>
                <a:gd name="T7" fmla="*/ 102 h 126"/>
                <a:gd name="T8" fmla="*/ 8 w 38"/>
                <a:gd name="T9" fmla="*/ 116 h 126"/>
                <a:gd name="T10" fmla="*/ 0 w 38"/>
                <a:gd name="T11" fmla="*/ 126 h 126"/>
                <a:gd name="T12" fmla="*/ 0 w 38"/>
                <a:gd name="T13" fmla="*/ 126 h 126"/>
                <a:gd name="T14" fmla="*/ 0 w 38"/>
                <a:gd name="T15" fmla="*/ 114 h 126"/>
                <a:gd name="T16" fmla="*/ 2 w 38"/>
                <a:gd name="T17" fmla="*/ 84 h 126"/>
                <a:gd name="T18" fmla="*/ 4 w 38"/>
                <a:gd name="T19" fmla="*/ 66 h 126"/>
                <a:gd name="T20" fmla="*/ 6 w 38"/>
                <a:gd name="T21" fmla="*/ 46 h 126"/>
                <a:gd name="T22" fmla="*/ 12 w 38"/>
                <a:gd name="T23" fmla="*/ 28 h 126"/>
                <a:gd name="T24" fmla="*/ 18 w 38"/>
                <a:gd name="T25" fmla="*/ 14 h 126"/>
                <a:gd name="T26" fmla="*/ 18 w 38"/>
                <a:gd name="T27" fmla="*/ 14 h 126"/>
                <a:gd name="T28" fmla="*/ 24 w 38"/>
                <a:gd name="T29" fmla="*/ 4 h 126"/>
                <a:gd name="T30" fmla="*/ 30 w 38"/>
                <a:gd name="T31" fmla="*/ 0 h 126"/>
                <a:gd name="T32" fmla="*/ 34 w 38"/>
                <a:gd name="T33" fmla="*/ 2 h 126"/>
                <a:gd name="T34" fmla="*/ 36 w 38"/>
                <a:gd name="T35" fmla="*/ 8 h 126"/>
                <a:gd name="T36" fmla="*/ 38 w 38"/>
                <a:gd name="T37" fmla="*/ 22 h 126"/>
                <a:gd name="T38" fmla="*/ 38 w 38"/>
                <a:gd name="T39" fmla="*/ 30 h 126"/>
                <a:gd name="T40" fmla="*/ 38 w 38"/>
                <a:gd name="T41" fmla="*/ 3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126">
                  <a:moveTo>
                    <a:pt x="38" y="30"/>
                  </a:moveTo>
                  <a:lnTo>
                    <a:pt x="38" y="30"/>
                  </a:lnTo>
                  <a:lnTo>
                    <a:pt x="26" y="70"/>
                  </a:lnTo>
                  <a:lnTo>
                    <a:pt x="14" y="102"/>
                  </a:lnTo>
                  <a:lnTo>
                    <a:pt x="8" y="11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2" y="84"/>
                  </a:lnTo>
                  <a:lnTo>
                    <a:pt x="4" y="66"/>
                  </a:lnTo>
                  <a:lnTo>
                    <a:pt x="6" y="46"/>
                  </a:lnTo>
                  <a:lnTo>
                    <a:pt x="12" y="2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6" y="8"/>
                  </a:lnTo>
                  <a:lnTo>
                    <a:pt x="38" y="22"/>
                  </a:lnTo>
                  <a:lnTo>
                    <a:pt x="38" y="30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F7C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7" name="Freeform 29"/>
            <p:cNvSpPr>
              <a:spLocks/>
            </p:cNvSpPr>
            <p:nvPr/>
          </p:nvSpPr>
          <p:spPr bwMode="auto">
            <a:xfrm>
              <a:off x="1410" y="1646"/>
              <a:ext cx="102" cy="388"/>
            </a:xfrm>
            <a:custGeom>
              <a:avLst/>
              <a:gdLst>
                <a:gd name="T0" fmla="*/ 16 w 102"/>
                <a:gd name="T1" fmla="*/ 4 h 388"/>
                <a:gd name="T2" fmla="*/ 16 w 102"/>
                <a:gd name="T3" fmla="*/ 4 h 388"/>
                <a:gd name="T4" fmla="*/ 22 w 102"/>
                <a:gd name="T5" fmla="*/ 2 h 388"/>
                <a:gd name="T6" fmla="*/ 30 w 102"/>
                <a:gd name="T7" fmla="*/ 0 h 388"/>
                <a:gd name="T8" fmla="*/ 38 w 102"/>
                <a:gd name="T9" fmla="*/ 0 h 388"/>
                <a:gd name="T10" fmla="*/ 46 w 102"/>
                <a:gd name="T11" fmla="*/ 0 h 388"/>
                <a:gd name="T12" fmla="*/ 54 w 102"/>
                <a:gd name="T13" fmla="*/ 6 h 388"/>
                <a:gd name="T14" fmla="*/ 60 w 102"/>
                <a:gd name="T15" fmla="*/ 14 h 388"/>
                <a:gd name="T16" fmla="*/ 64 w 102"/>
                <a:gd name="T17" fmla="*/ 30 h 388"/>
                <a:gd name="T18" fmla="*/ 64 w 102"/>
                <a:gd name="T19" fmla="*/ 30 h 388"/>
                <a:gd name="T20" fmla="*/ 70 w 102"/>
                <a:gd name="T21" fmla="*/ 80 h 388"/>
                <a:gd name="T22" fmla="*/ 76 w 102"/>
                <a:gd name="T23" fmla="*/ 148 h 388"/>
                <a:gd name="T24" fmla="*/ 84 w 102"/>
                <a:gd name="T25" fmla="*/ 218 h 388"/>
                <a:gd name="T26" fmla="*/ 88 w 102"/>
                <a:gd name="T27" fmla="*/ 248 h 388"/>
                <a:gd name="T28" fmla="*/ 92 w 102"/>
                <a:gd name="T29" fmla="*/ 272 h 388"/>
                <a:gd name="T30" fmla="*/ 92 w 102"/>
                <a:gd name="T31" fmla="*/ 272 h 388"/>
                <a:gd name="T32" fmla="*/ 98 w 102"/>
                <a:gd name="T33" fmla="*/ 310 h 388"/>
                <a:gd name="T34" fmla="*/ 102 w 102"/>
                <a:gd name="T35" fmla="*/ 342 h 388"/>
                <a:gd name="T36" fmla="*/ 102 w 102"/>
                <a:gd name="T37" fmla="*/ 366 h 388"/>
                <a:gd name="T38" fmla="*/ 100 w 102"/>
                <a:gd name="T39" fmla="*/ 382 h 388"/>
                <a:gd name="T40" fmla="*/ 100 w 102"/>
                <a:gd name="T41" fmla="*/ 382 h 388"/>
                <a:gd name="T42" fmla="*/ 94 w 102"/>
                <a:gd name="T43" fmla="*/ 386 h 388"/>
                <a:gd name="T44" fmla="*/ 88 w 102"/>
                <a:gd name="T45" fmla="*/ 388 h 388"/>
                <a:gd name="T46" fmla="*/ 80 w 102"/>
                <a:gd name="T47" fmla="*/ 388 h 388"/>
                <a:gd name="T48" fmla="*/ 80 w 102"/>
                <a:gd name="T49" fmla="*/ 388 h 388"/>
                <a:gd name="T50" fmla="*/ 76 w 102"/>
                <a:gd name="T51" fmla="*/ 386 h 388"/>
                <a:gd name="T52" fmla="*/ 70 w 102"/>
                <a:gd name="T53" fmla="*/ 378 h 388"/>
                <a:gd name="T54" fmla="*/ 60 w 102"/>
                <a:gd name="T55" fmla="*/ 356 h 388"/>
                <a:gd name="T56" fmla="*/ 46 w 102"/>
                <a:gd name="T57" fmla="*/ 324 h 388"/>
                <a:gd name="T58" fmla="*/ 46 w 102"/>
                <a:gd name="T59" fmla="*/ 324 h 388"/>
                <a:gd name="T60" fmla="*/ 42 w 102"/>
                <a:gd name="T61" fmla="*/ 278 h 388"/>
                <a:gd name="T62" fmla="*/ 38 w 102"/>
                <a:gd name="T63" fmla="*/ 240 h 388"/>
                <a:gd name="T64" fmla="*/ 34 w 102"/>
                <a:gd name="T65" fmla="*/ 212 h 388"/>
                <a:gd name="T66" fmla="*/ 34 w 102"/>
                <a:gd name="T67" fmla="*/ 212 h 388"/>
                <a:gd name="T68" fmla="*/ 22 w 102"/>
                <a:gd name="T69" fmla="*/ 172 h 388"/>
                <a:gd name="T70" fmla="*/ 14 w 102"/>
                <a:gd name="T71" fmla="*/ 140 h 388"/>
                <a:gd name="T72" fmla="*/ 6 w 102"/>
                <a:gd name="T73" fmla="*/ 104 h 388"/>
                <a:gd name="T74" fmla="*/ 0 w 102"/>
                <a:gd name="T75" fmla="*/ 70 h 388"/>
                <a:gd name="T76" fmla="*/ 0 w 102"/>
                <a:gd name="T77" fmla="*/ 52 h 388"/>
                <a:gd name="T78" fmla="*/ 0 w 102"/>
                <a:gd name="T79" fmla="*/ 38 h 388"/>
                <a:gd name="T80" fmla="*/ 0 w 102"/>
                <a:gd name="T81" fmla="*/ 26 h 388"/>
                <a:gd name="T82" fmla="*/ 4 w 102"/>
                <a:gd name="T83" fmla="*/ 16 h 388"/>
                <a:gd name="T84" fmla="*/ 8 w 102"/>
                <a:gd name="T85" fmla="*/ 8 h 388"/>
                <a:gd name="T86" fmla="*/ 16 w 102"/>
                <a:gd name="T87" fmla="*/ 4 h 388"/>
                <a:gd name="T88" fmla="*/ 16 w 102"/>
                <a:gd name="T89" fmla="*/ 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388">
                  <a:moveTo>
                    <a:pt x="16" y="4"/>
                  </a:move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6"/>
                  </a:lnTo>
                  <a:lnTo>
                    <a:pt x="60" y="14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70" y="80"/>
                  </a:lnTo>
                  <a:lnTo>
                    <a:pt x="76" y="148"/>
                  </a:lnTo>
                  <a:lnTo>
                    <a:pt x="84" y="218"/>
                  </a:lnTo>
                  <a:lnTo>
                    <a:pt x="88" y="248"/>
                  </a:lnTo>
                  <a:lnTo>
                    <a:pt x="92" y="272"/>
                  </a:lnTo>
                  <a:lnTo>
                    <a:pt x="92" y="272"/>
                  </a:lnTo>
                  <a:lnTo>
                    <a:pt x="98" y="310"/>
                  </a:lnTo>
                  <a:lnTo>
                    <a:pt x="102" y="342"/>
                  </a:lnTo>
                  <a:lnTo>
                    <a:pt x="102" y="366"/>
                  </a:lnTo>
                  <a:lnTo>
                    <a:pt x="100" y="382"/>
                  </a:lnTo>
                  <a:lnTo>
                    <a:pt x="100" y="382"/>
                  </a:lnTo>
                  <a:lnTo>
                    <a:pt x="94" y="386"/>
                  </a:lnTo>
                  <a:lnTo>
                    <a:pt x="88" y="388"/>
                  </a:lnTo>
                  <a:lnTo>
                    <a:pt x="80" y="388"/>
                  </a:lnTo>
                  <a:lnTo>
                    <a:pt x="80" y="388"/>
                  </a:lnTo>
                  <a:lnTo>
                    <a:pt x="76" y="386"/>
                  </a:lnTo>
                  <a:lnTo>
                    <a:pt x="70" y="378"/>
                  </a:lnTo>
                  <a:lnTo>
                    <a:pt x="60" y="356"/>
                  </a:lnTo>
                  <a:lnTo>
                    <a:pt x="46" y="324"/>
                  </a:lnTo>
                  <a:lnTo>
                    <a:pt x="46" y="324"/>
                  </a:lnTo>
                  <a:lnTo>
                    <a:pt x="42" y="278"/>
                  </a:lnTo>
                  <a:lnTo>
                    <a:pt x="38" y="240"/>
                  </a:lnTo>
                  <a:lnTo>
                    <a:pt x="34" y="212"/>
                  </a:lnTo>
                  <a:lnTo>
                    <a:pt x="34" y="212"/>
                  </a:lnTo>
                  <a:lnTo>
                    <a:pt x="22" y="172"/>
                  </a:lnTo>
                  <a:lnTo>
                    <a:pt x="14" y="140"/>
                  </a:lnTo>
                  <a:lnTo>
                    <a:pt x="6" y="104"/>
                  </a:lnTo>
                  <a:lnTo>
                    <a:pt x="0" y="70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DE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8" name="Rectangle 30"/>
            <p:cNvSpPr>
              <a:spLocks noChangeArrowheads="1"/>
            </p:cNvSpPr>
            <p:nvPr/>
          </p:nvSpPr>
          <p:spPr bwMode="auto">
            <a:xfrm>
              <a:off x="526" y="1980"/>
              <a:ext cx="656" cy="62"/>
            </a:xfrm>
            <a:prstGeom prst="rect">
              <a:avLst/>
            </a:prstGeom>
            <a:solidFill>
              <a:srgbClr val="666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9" name="Freeform 31"/>
            <p:cNvSpPr>
              <a:spLocks/>
            </p:cNvSpPr>
            <p:nvPr/>
          </p:nvSpPr>
          <p:spPr bwMode="auto">
            <a:xfrm>
              <a:off x="546" y="1990"/>
              <a:ext cx="54" cy="156"/>
            </a:xfrm>
            <a:custGeom>
              <a:avLst/>
              <a:gdLst>
                <a:gd name="T0" fmla="*/ 0 w 54"/>
                <a:gd name="T1" fmla="*/ 0 h 156"/>
                <a:gd name="T2" fmla="*/ 8 w 54"/>
                <a:gd name="T3" fmla="*/ 156 h 156"/>
                <a:gd name="T4" fmla="*/ 54 w 54"/>
                <a:gd name="T5" fmla="*/ 156 h 156"/>
                <a:gd name="T6" fmla="*/ 50 w 54"/>
                <a:gd name="T7" fmla="*/ 4 h 156"/>
                <a:gd name="T8" fmla="*/ 0 w 54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56">
                  <a:moveTo>
                    <a:pt x="0" y="0"/>
                  </a:moveTo>
                  <a:lnTo>
                    <a:pt x="8" y="156"/>
                  </a:lnTo>
                  <a:lnTo>
                    <a:pt x="54" y="156"/>
                  </a:lnTo>
                  <a:lnTo>
                    <a:pt x="5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0" name="Freeform 32"/>
            <p:cNvSpPr>
              <a:spLocks/>
            </p:cNvSpPr>
            <p:nvPr/>
          </p:nvSpPr>
          <p:spPr bwMode="auto">
            <a:xfrm>
              <a:off x="1104" y="1990"/>
              <a:ext cx="50" cy="156"/>
            </a:xfrm>
            <a:custGeom>
              <a:avLst/>
              <a:gdLst>
                <a:gd name="T0" fmla="*/ 4 w 50"/>
                <a:gd name="T1" fmla="*/ 4 h 156"/>
                <a:gd name="T2" fmla="*/ 0 w 50"/>
                <a:gd name="T3" fmla="*/ 156 h 156"/>
                <a:gd name="T4" fmla="*/ 42 w 50"/>
                <a:gd name="T5" fmla="*/ 156 h 156"/>
                <a:gd name="T6" fmla="*/ 50 w 50"/>
                <a:gd name="T7" fmla="*/ 0 h 156"/>
                <a:gd name="T8" fmla="*/ 4 w 50"/>
                <a:gd name="T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56">
                  <a:moveTo>
                    <a:pt x="4" y="4"/>
                  </a:moveTo>
                  <a:lnTo>
                    <a:pt x="0" y="156"/>
                  </a:lnTo>
                  <a:lnTo>
                    <a:pt x="42" y="156"/>
                  </a:lnTo>
                  <a:lnTo>
                    <a:pt x="5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66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1" name="Freeform 33"/>
            <p:cNvSpPr>
              <a:spLocks/>
            </p:cNvSpPr>
            <p:nvPr/>
          </p:nvSpPr>
          <p:spPr bwMode="auto">
            <a:xfrm>
              <a:off x="1132" y="1836"/>
              <a:ext cx="88" cy="84"/>
            </a:xfrm>
            <a:custGeom>
              <a:avLst/>
              <a:gdLst>
                <a:gd name="T0" fmla="*/ 82 w 88"/>
                <a:gd name="T1" fmla="*/ 70 h 84"/>
                <a:gd name="T2" fmla="*/ 82 w 88"/>
                <a:gd name="T3" fmla="*/ 70 h 84"/>
                <a:gd name="T4" fmla="*/ 68 w 88"/>
                <a:gd name="T5" fmla="*/ 54 h 84"/>
                <a:gd name="T6" fmla="*/ 56 w 88"/>
                <a:gd name="T7" fmla="*/ 38 h 84"/>
                <a:gd name="T8" fmla="*/ 52 w 88"/>
                <a:gd name="T9" fmla="*/ 30 h 84"/>
                <a:gd name="T10" fmla="*/ 48 w 88"/>
                <a:gd name="T11" fmla="*/ 24 h 84"/>
                <a:gd name="T12" fmla="*/ 48 w 88"/>
                <a:gd name="T13" fmla="*/ 24 h 84"/>
                <a:gd name="T14" fmla="*/ 44 w 88"/>
                <a:gd name="T15" fmla="*/ 16 h 84"/>
                <a:gd name="T16" fmla="*/ 36 w 88"/>
                <a:gd name="T17" fmla="*/ 2 h 84"/>
                <a:gd name="T18" fmla="*/ 36 w 88"/>
                <a:gd name="T19" fmla="*/ 2 h 84"/>
                <a:gd name="T20" fmla="*/ 32 w 88"/>
                <a:gd name="T21" fmla="*/ 0 h 84"/>
                <a:gd name="T22" fmla="*/ 30 w 88"/>
                <a:gd name="T23" fmla="*/ 0 h 84"/>
                <a:gd name="T24" fmla="*/ 24 w 88"/>
                <a:gd name="T25" fmla="*/ 2 h 84"/>
                <a:gd name="T26" fmla="*/ 24 w 88"/>
                <a:gd name="T27" fmla="*/ 2 h 84"/>
                <a:gd name="T28" fmla="*/ 10 w 88"/>
                <a:gd name="T29" fmla="*/ 8 h 84"/>
                <a:gd name="T30" fmla="*/ 0 w 88"/>
                <a:gd name="T31" fmla="*/ 12 h 84"/>
                <a:gd name="T32" fmla="*/ 0 w 88"/>
                <a:gd name="T33" fmla="*/ 12 h 84"/>
                <a:gd name="T34" fmla="*/ 4 w 88"/>
                <a:gd name="T35" fmla="*/ 14 h 84"/>
                <a:gd name="T36" fmla="*/ 8 w 88"/>
                <a:gd name="T37" fmla="*/ 14 h 84"/>
                <a:gd name="T38" fmla="*/ 12 w 88"/>
                <a:gd name="T39" fmla="*/ 14 h 84"/>
                <a:gd name="T40" fmla="*/ 12 w 88"/>
                <a:gd name="T41" fmla="*/ 14 h 84"/>
                <a:gd name="T42" fmla="*/ 30 w 88"/>
                <a:gd name="T43" fmla="*/ 8 h 84"/>
                <a:gd name="T44" fmla="*/ 36 w 88"/>
                <a:gd name="T45" fmla="*/ 24 h 84"/>
                <a:gd name="T46" fmla="*/ 36 w 88"/>
                <a:gd name="T47" fmla="*/ 24 h 84"/>
                <a:gd name="T48" fmla="*/ 32 w 88"/>
                <a:gd name="T49" fmla="*/ 20 h 84"/>
                <a:gd name="T50" fmla="*/ 22 w 88"/>
                <a:gd name="T51" fmla="*/ 14 h 84"/>
                <a:gd name="T52" fmla="*/ 22 w 88"/>
                <a:gd name="T53" fmla="*/ 14 h 84"/>
                <a:gd name="T54" fmla="*/ 16 w 88"/>
                <a:gd name="T55" fmla="*/ 14 h 84"/>
                <a:gd name="T56" fmla="*/ 8 w 88"/>
                <a:gd name="T57" fmla="*/ 18 h 84"/>
                <a:gd name="T58" fmla="*/ 2 w 88"/>
                <a:gd name="T59" fmla="*/ 22 h 84"/>
                <a:gd name="T60" fmla="*/ 0 w 88"/>
                <a:gd name="T61" fmla="*/ 26 h 84"/>
                <a:gd name="T62" fmla="*/ 0 w 88"/>
                <a:gd name="T63" fmla="*/ 26 h 84"/>
                <a:gd name="T64" fmla="*/ 0 w 88"/>
                <a:gd name="T65" fmla="*/ 40 h 84"/>
                <a:gd name="T66" fmla="*/ 0 w 88"/>
                <a:gd name="T67" fmla="*/ 40 h 84"/>
                <a:gd name="T68" fmla="*/ 0 w 88"/>
                <a:gd name="T69" fmla="*/ 44 h 84"/>
                <a:gd name="T70" fmla="*/ 2 w 88"/>
                <a:gd name="T71" fmla="*/ 48 h 84"/>
                <a:gd name="T72" fmla="*/ 4 w 88"/>
                <a:gd name="T73" fmla="*/ 50 h 84"/>
                <a:gd name="T74" fmla="*/ 4 w 88"/>
                <a:gd name="T75" fmla="*/ 50 h 84"/>
                <a:gd name="T76" fmla="*/ 22 w 88"/>
                <a:gd name="T77" fmla="*/ 58 h 84"/>
                <a:gd name="T78" fmla="*/ 22 w 88"/>
                <a:gd name="T79" fmla="*/ 58 h 84"/>
                <a:gd name="T80" fmla="*/ 26 w 88"/>
                <a:gd name="T81" fmla="*/ 58 h 84"/>
                <a:gd name="T82" fmla="*/ 26 w 88"/>
                <a:gd name="T83" fmla="*/ 56 h 84"/>
                <a:gd name="T84" fmla="*/ 28 w 88"/>
                <a:gd name="T85" fmla="*/ 52 h 84"/>
                <a:gd name="T86" fmla="*/ 28 w 88"/>
                <a:gd name="T87" fmla="*/ 52 h 84"/>
                <a:gd name="T88" fmla="*/ 30 w 88"/>
                <a:gd name="T89" fmla="*/ 54 h 84"/>
                <a:gd name="T90" fmla="*/ 36 w 88"/>
                <a:gd name="T91" fmla="*/ 58 h 84"/>
                <a:gd name="T92" fmla="*/ 36 w 88"/>
                <a:gd name="T93" fmla="*/ 58 h 84"/>
                <a:gd name="T94" fmla="*/ 38 w 88"/>
                <a:gd name="T95" fmla="*/ 64 h 84"/>
                <a:gd name="T96" fmla="*/ 46 w 88"/>
                <a:gd name="T97" fmla="*/ 70 h 84"/>
                <a:gd name="T98" fmla="*/ 56 w 88"/>
                <a:gd name="T99" fmla="*/ 78 h 84"/>
                <a:gd name="T100" fmla="*/ 56 w 88"/>
                <a:gd name="T101" fmla="*/ 78 h 84"/>
                <a:gd name="T102" fmla="*/ 62 w 88"/>
                <a:gd name="T103" fmla="*/ 82 h 84"/>
                <a:gd name="T104" fmla="*/ 70 w 88"/>
                <a:gd name="T105" fmla="*/ 84 h 84"/>
                <a:gd name="T106" fmla="*/ 76 w 88"/>
                <a:gd name="T107" fmla="*/ 84 h 84"/>
                <a:gd name="T108" fmla="*/ 82 w 88"/>
                <a:gd name="T109" fmla="*/ 82 h 84"/>
                <a:gd name="T110" fmla="*/ 86 w 88"/>
                <a:gd name="T111" fmla="*/ 80 h 84"/>
                <a:gd name="T112" fmla="*/ 88 w 88"/>
                <a:gd name="T113" fmla="*/ 78 h 84"/>
                <a:gd name="T114" fmla="*/ 86 w 88"/>
                <a:gd name="T115" fmla="*/ 74 h 84"/>
                <a:gd name="T116" fmla="*/ 82 w 88"/>
                <a:gd name="T117" fmla="*/ 70 h 84"/>
                <a:gd name="T118" fmla="*/ 82 w 88"/>
                <a:gd name="T119" fmla="*/ 7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84">
                  <a:moveTo>
                    <a:pt x="82" y="70"/>
                  </a:moveTo>
                  <a:lnTo>
                    <a:pt x="82" y="70"/>
                  </a:lnTo>
                  <a:lnTo>
                    <a:pt x="68" y="54"/>
                  </a:lnTo>
                  <a:lnTo>
                    <a:pt x="56" y="38"/>
                  </a:lnTo>
                  <a:lnTo>
                    <a:pt x="52" y="3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4" y="1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30" y="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2" y="2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6" y="14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26" y="56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0" y="54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46" y="70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62" y="82"/>
                  </a:lnTo>
                  <a:lnTo>
                    <a:pt x="70" y="84"/>
                  </a:lnTo>
                  <a:lnTo>
                    <a:pt x="76" y="84"/>
                  </a:lnTo>
                  <a:lnTo>
                    <a:pt x="82" y="82"/>
                  </a:lnTo>
                  <a:lnTo>
                    <a:pt x="86" y="80"/>
                  </a:lnTo>
                  <a:lnTo>
                    <a:pt x="88" y="78"/>
                  </a:lnTo>
                  <a:lnTo>
                    <a:pt x="86" y="74"/>
                  </a:lnTo>
                  <a:lnTo>
                    <a:pt x="82" y="70"/>
                  </a:lnTo>
                  <a:lnTo>
                    <a:pt x="82" y="70"/>
                  </a:lnTo>
                  <a:close/>
                </a:path>
              </a:pathLst>
            </a:custGeom>
            <a:solidFill>
              <a:srgbClr val="F7C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2" name="Freeform 34"/>
            <p:cNvSpPr>
              <a:spLocks/>
            </p:cNvSpPr>
            <p:nvPr/>
          </p:nvSpPr>
          <p:spPr bwMode="auto">
            <a:xfrm>
              <a:off x="1194" y="1898"/>
              <a:ext cx="300" cy="140"/>
            </a:xfrm>
            <a:custGeom>
              <a:avLst/>
              <a:gdLst>
                <a:gd name="T0" fmla="*/ 298 w 300"/>
                <a:gd name="T1" fmla="*/ 120 h 140"/>
                <a:gd name="T2" fmla="*/ 298 w 300"/>
                <a:gd name="T3" fmla="*/ 120 h 140"/>
                <a:gd name="T4" fmla="*/ 298 w 300"/>
                <a:gd name="T5" fmla="*/ 114 h 140"/>
                <a:gd name="T6" fmla="*/ 296 w 300"/>
                <a:gd name="T7" fmla="*/ 106 h 140"/>
                <a:gd name="T8" fmla="*/ 294 w 300"/>
                <a:gd name="T9" fmla="*/ 96 h 140"/>
                <a:gd name="T10" fmla="*/ 288 w 300"/>
                <a:gd name="T11" fmla="*/ 88 h 140"/>
                <a:gd name="T12" fmla="*/ 280 w 300"/>
                <a:gd name="T13" fmla="*/ 80 h 140"/>
                <a:gd name="T14" fmla="*/ 268 w 300"/>
                <a:gd name="T15" fmla="*/ 74 h 140"/>
                <a:gd name="T16" fmla="*/ 252 w 300"/>
                <a:gd name="T17" fmla="*/ 70 h 140"/>
                <a:gd name="T18" fmla="*/ 252 w 300"/>
                <a:gd name="T19" fmla="*/ 70 h 140"/>
                <a:gd name="T20" fmla="*/ 220 w 300"/>
                <a:gd name="T21" fmla="*/ 66 h 140"/>
                <a:gd name="T22" fmla="*/ 184 w 300"/>
                <a:gd name="T23" fmla="*/ 60 h 140"/>
                <a:gd name="T24" fmla="*/ 148 w 300"/>
                <a:gd name="T25" fmla="*/ 50 h 140"/>
                <a:gd name="T26" fmla="*/ 112 w 300"/>
                <a:gd name="T27" fmla="*/ 40 h 140"/>
                <a:gd name="T28" fmla="*/ 54 w 300"/>
                <a:gd name="T29" fmla="*/ 20 h 140"/>
                <a:gd name="T30" fmla="*/ 26 w 300"/>
                <a:gd name="T31" fmla="*/ 8 h 140"/>
                <a:gd name="T32" fmla="*/ 26 w 300"/>
                <a:gd name="T33" fmla="*/ 8 h 140"/>
                <a:gd name="T34" fmla="*/ 10 w 300"/>
                <a:gd name="T35" fmla="*/ 0 h 140"/>
                <a:gd name="T36" fmla="*/ 4 w 300"/>
                <a:gd name="T37" fmla="*/ 0 h 140"/>
                <a:gd name="T38" fmla="*/ 2 w 300"/>
                <a:gd name="T39" fmla="*/ 0 h 140"/>
                <a:gd name="T40" fmla="*/ 0 w 300"/>
                <a:gd name="T41" fmla="*/ 2 h 140"/>
                <a:gd name="T42" fmla="*/ 0 w 300"/>
                <a:gd name="T43" fmla="*/ 2 h 140"/>
                <a:gd name="T44" fmla="*/ 0 w 300"/>
                <a:gd name="T45" fmla="*/ 6 h 140"/>
                <a:gd name="T46" fmla="*/ 2 w 300"/>
                <a:gd name="T47" fmla="*/ 12 h 140"/>
                <a:gd name="T48" fmla="*/ 14 w 300"/>
                <a:gd name="T49" fmla="*/ 22 h 140"/>
                <a:gd name="T50" fmla="*/ 28 w 300"/>
                <a:gd name="T51" fmla="*/ 32 h 140"/>
                <a:gd name="T52" fmla="*/ 44 w 300"/>
                <a:gd name="T53" fmla="*/ 40 h 140"/>
                <a:gd name="T54" fmla="*/ 44 w 300"/>
                <a:gd name="T55" fmla="*/ 40 h 140"/>
                <a:gd name="T56" fmla="*/ 114 w 300"/>
                <a:gd name="T57" fmla="*/ 72 h 140"/>
                <a:gd name="T58" fmla="*/ 160 w 300"/>
                <a:gd name="T59" fmla="*/ 94 h 140"/>
                <a:gd name="T60" fmla="*/ 200 w 300"/>
                <a:gd name="T61" fmla="*/ 114 h 140"/>
                <a:gd name="T62" fmla="*/ 200 w 300"/>
                <a:gd name="T63" fmla="*/ 114 h 140"/>
                <a:gd name="T64" fmla="*/ 220 w 300"/>
                <a:gd name="T65" fmla="*/ 124 h 140"/>
                <a:gd name="T66" fmla="*/ 244 w 300"/>
                <a:gd name="T67" fmla="*/ 132 h 140"/>
                <a:gd name="T68" fmla="*/ 266 w 300"/>
                <a:gd name="T69" fmla="*/ 138 h 140"/>
                <a:gd name="T70" fmla="*/ 286 w 300"/>
                <a:gd name="T71" fmla="*/ 140 h 140"/>
                <a:gd name="T72" fmla="*/ 286 w 300"/>
                <a:gd name="T73" fmla="*/ 140 h 140"/>
                <a:gd name="T74" fmla="*/ 294 w 300"/>
                <a:gd name="T75" fmla="*/ 140 h 140"/>
                <a:gd name="T76" fmla="*/ 298 w 300"/>
                <a:gd name="T77" fmla="*/ 138 h 140"/>
                <a:gd name="T78" fmla="*/ 300 w 300"/>
                <a:gd name="T79" fmla="*/ 134 h 140"/>
                <a:gd name="T80" fmla="*/ 300 w 300"/>
                <a:gd name="T81" fmla="*/ 130 h 140"/>
                <a:gd name="T82" fmla="*/ 298 w 300"/>
                <a:gd name="T83" fmla="*/ 124 h 140"/>
                <a:gd name="T84" fmla="*/ 298 w 300"/>
                <a:gd name="T85" fmla="*/ 120 h 140"/>
                <a:gd name="T86" fmla="*/ 298 w 300"/>
                <a:gd name="T87" fmla="*/ 1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140">
                  <a:moveTo>
                    <a:pt x="298" y="120"/>
                  </a:moveTo>
                  <a:lnTo>
                    <a:pt x="298" y="120"/>
                  </a:lnTo>
                  <a:lnTo>
                    <a:pt x="298" y="114"/>
                  </a:lnTo>
                  <a:lnTo>
                    <a:pt x="296" y="106"/>
                  </a:lnTo>
                  <a:lnTo>
                    <a:pt x="294" y="96"/>
                  </a:lnTo>
                  <a:lnTo>
                    <a:pt x="288" y="88"/>
                  </a:lnTo>
                  <a:lnTo>
                    <a:pt x="280" y="80"/>
                  </a:lnTo>
                  <a:lnTo>
                    <a:pt x="268" y="74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20" y="66"/>
                  </a:lnTo>
                  <a:lnTo>
                    <a:pt x="184" y="60"/>
                  </a:lnTo>
                  <a:lnTo>
                    <a:pt x="148" y="50"/>
                  </a:lnTo>
                  <a:lnTo>
                    <a:pt x="112" y="40"/>
                  </a:lnTo>
                  <a:lnTo>
                    <a:pt x="54" y="2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14" y="22"/>
                  </a:lnTo>
                  <a:lnTo>
                    <a:pt x="2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114" y="72"/>
                  </a:lnTo>
                  <a:lnTo>
                    <a:pt x="160" y="94"/>
                  </a:lnTo>
                  <a:lnTo>
                    <a:pt x="200" y="114"/>
                  </a:lnTo>
                  <a:lnTo>
                    <a:pt x="200" y="114"/>
                  </a:lnTo>
                  <a:lnTo>
                    <a:pt x="220" y="124"/>
                  </a:lnTo>
                  <a:lnTo>
                    <a:pt x="244" y="132"/>
                  </a:lnTo>
                  <a:lnTo>
                    <a:pt x="266" y="138"/>
                  </a:lnTo>
                  <a:lnTo>
                    <a:pt x="286" y="140"/>
                  </a:lnTo>
                  <a:lnTo>
                    <a:pt x="286" y="140"/>
                  </a:lnTo>
                  <a:lnTo>
                    <a:pt x="294" y="140"/>
                  </a:lnTo>
                  <a:lnTo>
                    <a:pt x="298" y="138"/>
                  </a:lnTo>
                  <a:lnTo>
                    <a:pt x="300" y="134"/>
                  </a:lnTo>
                  <a:lnTo>
                    <a:pt x="300" y="130"/>
                  </a:lnTo>
                  <a:lnTo>
                    <a:pt x="298" y="124"/>
                  </a:lnTo>
                  <a:lnTo>
                    <a:pt x="298" y="120"/>
                  </a:lnTo>
                  <a:lnTo>
                    <a:pt x="298" y="120"/>
                  </a:lnTo>
                  <a:close/>
                </a:path>
              </a:pathLst>
            </a:custGeom>
            <a:solidFill>
              <a:srgbClr val="F7C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3" name="Freeform 35"/>
            <p:cNvSpPr>
              <a:spLocks/>
            </p:cNvSpPr>
            <p:nvPr/>
          </p:nvSpPr>
          <p:spPr bwMode="auto">
            <a:xfrm>
              <a:off x="1424" y="1936"/>
              <a:ext cx="98" cy="126"/>
            </a:xfrm>
            <a:custGeom>
              <a:avLst/>
              <a:gdLst>
                <a:gd name="T0" fmla="*/ 0 w 98"/>
                <a:gd name="T1" fmla="*/ 30 h 126"/>
                <a:gd name="T2" fmla="*/ 0 w 98"/>
                <a:gd name="T3" fmla="*/ 30 h 126"/>
                <a:gd name="T4" fmla="*/ 2 w 98"/>
                <a:gd name="T5" fmla="*/ 30 h 126"/>
                <a:gd name="T6" fmla="*/ 8 w 98"/>
                <a:gd name="T7" fmla="*/ 26 h 126"/>
                <a:gd name="T8" fmla="*/ 16 w 98"/>
                <a:gd name="T9" fmla="*/ 16 h 126"/>
                <a:gd name="T10" fmla="*/ 18 w 98"/>
                <a:gd name="T11" fmla="*/ 8 h 126"/>
                <a:gd name="T12" fmla="*/ 20 w 98"/>
                <a:gd name="T13" fmla="*/ 0 h 126"/>
                <a:gd name="T14" fmla="*/ 20 w 98"/>
                <a:gd name="T15" fmla="*/ 0 h 126"/>
                <a:gd name="T16" fmla="*/ 32 w 98"/>
                <a:gd name="T17" fmla="*/ 6 h 126"/>
                <a:gd name="T18" fmla="*/ 46 w 98"/>
                <a:gd name="T19" fmla="*/ 14 h 126"/>
                <a:gd name="T20" fmla="*/ 60 w 98"/>
                <a:gd name="T21" fmla="*/ 26 h 126"/>
                <a:gd name="T22" fmla="*/ 76 w 98"/>
                <a:gd name="T23" fmla="*/ 40 h 126"/>
                <a:gd name="T24" fmla="*/ 82 w 98"/>
                <a:gd name="T25" fmla="*/ 50 h 126"/>
                <a:gd name="T26" fmla="*/ 88 w 98"/>
                <a:gd name="T27" fmla="*/ 60 h 126"/>
                <a:gd name="T28" fmla="*/ 92 w 98"/>
                <a:gd name="T29" fmla="*/ 70 h 126"/>
                <a:gd name="T30" fmla="*/ 96 w 98"/>
                <a:gd name="T31" fmla="*/ 82 h 126"/>
                <a:gd name="T32" fmla="*/ 98 w 98"/>
                <a:gd name="T33" fmla="*/ 94 h 126"/>
                <a:gd name="T34" fmla="*/ 98 w 98"/>
                <a:gd name="T35" fmla="*/ 108 h 126"/>
                <a:gd name="T36" fmla="*/ 36 w 98"/>
                <a:gd name="T37" fmla="*/ 126 h 126"/>
                <a:gd name="T38" fmla="*/ 36 w 98"/>
                <a:gd name="T39" fmla="*/ 126 h 126"/>
                <a:gd name="T40" fmla="*/ 36 w 98"/>
                <a:gd name="T41" fmla="*/ 114 h 126"/>
                <a:gd name="T42" fmla="*/ 30 w 98"/>
                <a:gd name="T43" fmla="*/ 88 h 126"/>
                <a:gd name="T44" fmla="*/ 26 w 98"/>
                <a:gd name="T45" fmla="*/ 72 h 126"/>
                <a:gd name="T46" fmla="*/ 20 w 98"/>
                <a:gd name="T47" fmla="*/ 56 h 126"/>
                <a:gd name="T48" fmla="*/ 10 w 98"/>
                <a:gd name="T49" fmla="*/ 42 h 126"/>
                <a:gd name="T50" fmla="*/ 0 w 98"/>
                <a:gd name="T51" fmla="*/ 30 h 126"/>
                <a:gd name="T52" fmla="*/ 0 w 98"/>
                <a:gd name="T53" fmla="*/ 3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26">
                  <a:moveTo>
                    <a:pt x="0" y="30"/>
                  </a:moveTo>
                  <a:lnTo>
                    <a:pt x="0" y="30"/>
                  </a:lnTo>
                  <a:lnTo>
                    <a:pt x="2" y="30"/>
                  </a:lnTo>
                  <a:lnTo>
                    <a:pt x="8" y="26"/>
                  </a:lnTo>
                  <a:lnTo>
                    <a:pt x="16" y="16"/>
                  </a:lnTo>
                  <a:lnTo>
                    <a:pt x="18" y="8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2" y="6"/>
                  </a:lnTo>
                  <a:lnTo>
                    <a:pt x="46" y="14"/>
                  </a:lnTo>
                  <a:lnTo>
                    <a:pt x="60" y="26"/>
                  </a:lnTo>
                  <a:lnTo>
                    <a:pt x="76" y="40"/>
                  </a:lnTo>
                  <a:lnTo>
                    <a:pt x="82" y="50"/>
                  </a:lnTo>
                  <a:lnTo>
                    <a:pt x="88" y="60"/>
                  </a:lnTo>
                  <a:lnTo>
                    <a:pt x="92" y="70"/>
                  </a:lnTo>
                  <a:lnTo>
                    <a:pt x="96" y="82"/>
                  </a:lnTo>
                  <a:lnTo>
                    <a:pt x="98" y="94"/>
                  </a:lnTo>
                  <a:lnTo>
                    <a:pt x="98" y="108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6" y="114"/>
                  </a:lnTo>
                  <a:lnTo>
                    <a:pt x="30" y="88"/>
                  </a:lnTo>
                  <a:lnTo>
                    <a:pt x="26" y="72"/>
                  </a:lnTo>
                  <a:lnTo>
                    <a:pt x="20" y="56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E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4" name="Freeform 36"/>
            <p:cNvSpPr>
              <a:spLocks/>
            </p:cNvSpPr>
            <p:nvPr/>
          </p:nvSpPr>
          <p:spPr bwMode="auto">
            <a:xfrm>
              <a:off x="936" y="1936"/>
              <a:ext cx="174" cy="50"/>
            </a:xfrm>
            <a:custGeom>
              <a:avLst/>
              <a:gdLst>
                <a:gd name="T0" fmla="*/ 174 w 174"/>
                <a:gd name="T1" fmla="*/ 50 h 50"/>
                <a:gd name="T2" fmla="*/ 166 w 174"/>
                <a:gd name="T3" fmla="*/ 20 h 50"/>
                <a:gd name="T4" fmla="*/ 20 w 174"/>
                <a:gd name="T5" fmla="*/ 0 h 50"/>
                <a:gd name="T6" fmla="*/ 0 w 174"/>
                <a:gd name="T7" fmla="*/ 48 h 50"/>
                <a:gd name="T8" fmla="*/ 174 w 17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50">
                  <a:moveTo>
                    <a:pt x="174" y="50"/>
                  </a:moveTo>
                  <a:lnTo>
                    <a:pt x="166" y="20"/>
                  </a:lnTo>
                  <a:lnTo>
                    <a:pt x="20" y="0"/>
                  </a:lnTo>
                  <a:lnTo>
                    <a:pt x="0" y="48"/>
                  </a:lnTo>
                  <a:lnTo>
                    <a:pt x="174" y="50"/>
                  </a:lnTo>
                  <a:close/>
                </a:path>
              </a:pathLst>
            </a:custGeom>
            <a:solidFill>
              <a:srgbClr val="666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5" name="Freeform 37"/>
            <p:cNvSpPr>
              <a:spLocks/>
            </p:cNvSpPr>
            <p:nvPr/>
          </p:nvSpPr>
          <p:spPr bwMode="auto">
            <a:xfrm>
              <a:off x="662" y="1926"/>
              <a:ext cx="226" cy="60"/>
            </a:xfrm>
            <a:custGeom>
              <a:avLst/>
              <a:gdLst>
                <a:gd name="T0" fmla="*/ 226 w 226"/>
                <a:gd name="T1" fmla="*/ 60 h 60"/>
                <a:gd name="T2" fmla="*/ 226 w 226"/>
                <a:gd name="T3" fmla="*/ 60 h 60"/>
                <a:gd name="T4" fmla="*/ 220 w 226"/>
                <a:gd name="T5" fmla="*/ 48 h 60"/>
                <a:gd name="T6" fmla="*/ 210 w 226"/>
                <a:gd name="T7" fmla="*/ 36 h 60"/>
                <a:gd name="T8" fmla="*/ 198 w 226"/>
                <a:gd name="T9" fmla="*/ 26 h 60"/>
                <a:gd name="T10" fmla="*/ 184 w 226"/>
                <a:gd name="T11" fmla="*/ 16 h 60"/>
                <a:gd name="T12" fmla="*/ 168 w 226"/>
                <a:gd name="T13" fmla="*/ 10 h 60"/>
                <a:gd name="T14" fmla="*/ 152 w 226"/>
                <a:gd name="T15" fmla="*/ 4 h 60"/>
                <a:gd name="T16" fmla="*/ 132 w 226"/>
                <a:gd name="T17" fmla="*/ 0 h 60"/>
                <a:gd name="T18" fmla="*/ 114 w 226"/>
                <a:gd name="T19" fmla="*/ 0 h 60"/>
                <a:gd name="T20" fmla="*/ 114 w 226"/>
                <a:gd name="T21" fmla="*/ 0 h 60"/>
                <a:gd name="T22" fmla="*/ 94 w 226"/>
                <a:gd name="T23" fmla="*/ 0 h 60"/>
                <a:gd name="T24" fmla="*/ 74 w 226"/>
                <a:gd name="T25" fmla="*/ 4 h 60"/>
                <a:gd name="T26" fmla="*/ 58 w 226"/>
                <a:gd name="T27" fmla="*/ 10 h 60"/>
                <a:gd name="T28" fmla="*/ 42 w 226"/>
                <a:gd name="T29" fmla="*/ 16 h 60"/>
                <a:gd name="T30" fmla="*/ 28 w 226"/>
                <a:gd name="T31" fmla="*/ 26 h 60"/>
                <a:gd name="T32" fmla="*/ 16 w 226"/>
                <a:gd name="T33" fmla="*/ 36 h 60"/>
                <a:gd name="T34" fmla="*/ 6 w 226"/>
                <a:gd name="T35" fmla="*/ 48 h 60"/>
                <a:gd name="T36" fmla="*/ 0 w 226"/>
                <a:gd name="T37" fmla="*/ 60 h 60"/>
                <a:gd name="T38" fmla="*/ 226 w 226"/>
                <a:gd name="T3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60">
                  <a:moveTo>
                    <a:pt x="226" y="60"/>
                  </a:moveTo>
                  <a:lnTo>
                    <a:pt x="226" y="60"/>
                  </a:lnTo>
                  <a:lnTo>
                    <a:pt x="220" y="48"/>
                  </a:lnTo>
                  <a:lnTo>
                    <a:pt x="210" y="36"/>
                  </a:lnTo>
                  <a:lnTo>
                    <a:pt x="198" y="26"/>
                  </a:lnTo>
                  <a:lnTo>
                    <a:pt x="184" y="16"/>
                  </a:lnTo>
                  <a:lnTo>
                    <a:pt x="168" y="10"/>
                  </a:lnTo>
                  <a:lnTo>
                    <a:pt x="152" y="4"/>
                  </a:lnTo>
                  <a:lnTo>
                    <a:pt x="132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94" y="0"/>
                  </a:lnTo>
                  <a:lnTo>
                    <a:pt x="74" y="4"/>
                  </a:lnTo>
                  <a:lnTo>
                    <a:pt x="58" y="10"/>
                  </a:lnTo>
                  <a:lnTo>
                    <a:pt x="42" y="16"/>
                  </a:lnTo>
                  <a:lnTo>
                    <a:pt x="28" y="26"/>
                  </a:lnTo>
                  <a:lnTo>
                    <a:pt x="16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226" y="60"/>
                  </a:lnTo>
                  <a:close/>
                </a:path>
              </a:pathLst>
            </a:custGeom>
            <a:solidFill>
              <a:srgbClr val="666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6" name="Freeform 38"/>
            <p:cNvSpPr>
              <a:spLocks/>
            </p:cNvSpPr>
            <p:nvPr/>
          </p:nvSpPr>
          <p:spPr bwMode="auto">
            <a:xfrm>
              <a:off x="764" y="1492"/>
              <a:ext cx="82" cy="382"/>
            </a:xfrm>
            <a:custGeom>
              <a:avLst/>
              <a:gdLst>
                <a:gd name="T0" fmla="*/ 50 w 82"/>
                <a:gd name="T1" fmla="*/ 0 h 382"/>
                <a:gd name="T2" fmla="*/ 0 w 82"/>
                <a:gd name="T3" fmla="*/ 30 h 382"/>
                <a:gd name="T4" fmla="*/ 20 w 82"/>
                <a:gd name="T5" fmla="*/ 374 h 382"/>
                <a:gd name="T6" fmla="*/ 82 w 82"/>
                <a:gd name="T7" fmla="*/ 382 h 382"/>
                <a:gd name="T8" fmla="*/ 50 w 82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82">
                  <a:moveTo>
                    <a:pt x="50" y="0"/>
                  </a:moveTo>
                  <a:lnTo>
                    <a:pt x="0" y="30"/>
                  </a:lnTo>
                  <a:lnTo>
                    <a:pt x="20" y="374"/>
                  </a:lnTo>
                  <a:lnTo>
                    <a:pt x="82" y="38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7" name="Freeform 39"/>
            <p:cNvSpPr>
              <a:spLocks/>
            </p:cNvSpPr>
            <p:nvPr/>
          </p:nvSpPr>
          <p:spPr bwMode="auto">
            <a:xfrm>
              <a:off x="708" y="1640"/>
              <a:ext cx="102" cy="324"/>
            </a:xfrm>
            <a:custGeom>
              <a:avLst/>
              <a:gdLst>
                <a:gd name="T0" fmla="*/ 102 w 102"/>
                <a:gd name="T1" fmla="*/ 306 h 324"/>
                <a:gd name="T2" fmla="*/ 70 w 102"/>
                <a:gd name="T3" fmla="*/ 290 h 324"/>
                <a:gd name="T4" fmla="*/ 70 w 102"/>
                <a:gd name="T5" fmla="*/ 290 h 324"/>
                <a:gd name="T6" fmla="*/ 56 w 102"/>
                <a:gd name="T7" fmla="*/ 266 h 324"/>
                <a:gd name="T8" fmla="*/ 46 w 102"/>
                <a:gd name="T9" fmla="*/ 242 h 324"/>
                <a:gd name="T10" fmla="*/ 38 w 102"/>
                <a:gd name="T11" fmla="*/ 218 h 324"/>
                <a:gd name="T12" fmla="*/ 34 w 102"/>
                <a:gd name="T13" fmla="*/ 194 h 324"/>
                <a:gd name="T14" fmla="*/ 30 w 102"/>
                <a:gd name="T15" fmla="*/ 170 h 324"/>
                <a:gd name="T16" fmla="*/ 30 w 102"/>
                <a:gd name="T17" fmla="*/ 146 h 324"/>
                <a:gd name="T18" fmla="*/ 34 w 102"/>
                <a:gd name="T19" fmla="*/ 120 h 324"/>
                <a:gd name="T20" fmla="*/ 40 w 102"/>
                <a:gd name="T21" fmla="*/ 96 h 324"/>
                <a:gd name="T22" fmla="*/ 40 w 102"/>
                <a:gd name="T23" fmla="*/ 96 h 324"/>
                <a:gd name="T24" fmla="*/ 46 w 102"/>
                <a:gd name="T25" fmla="*/ 80 h 324"/>
                <a:gd name="T26" fmla="*/ 52 w 102"/>
                <a:gd name="T27" fmla="*/ 64 h 324"/>
                <a:gd name="T28" fmla="*/ 66 w 102"/>
                <a:gd name="T29" fmla="*/ 38 h 324"/>
                <a:gd name="T30" fmla="*/ 66 w 102"/>
                <a:gd name="T31" fmla="*/ 38 h 324"/>
                <a:gd name="T32" fmla="*/ 82 w 102"/>
                <a:gd name="T33" fmla="*/ 20 h 324"/>
                <a:gd name="T34" fmla="*/ 90 w 102"/>
                <a:gd name="T35" fmla="*/ 14 h 324"/>
                <a:gd name="T36" fmla="*/ 86 w 102"/>
                <a:gd name="T37" fmla="*/ 10 h 324"/>
                <a:gd name="T38" fmla="*/ 86 w 102"/>
                <a:gd name="T39" fmla="*/ 10 h 324"/>
                <a:gd name="T40" fmla="*/ 88 w 102"/>
                <a:gd name="T41" fmla="*/ 8 h 324"/>
                <a:gd name="T42" fmla="*/ 84 w 102"/>
                <a:gd name="T43" fmla="*/ 6 h 324"/>
                <a:gd name="T44" fmla="*/ 84 w 102"/>
                <a:gd name="T45" fmla="*/ 4 h 324"/>
                <a:gd name="T46" fmla="*/ 84 w 102"/>
                <a:gd name="T47" fmla="*/ 4 h 324"/>
                <a:gd name="T48" fmla="*/ 82 w 102"/>
                <a:gd name="T49" fmla="*/ 4 h 324"/>
                <a:gd name="T50" fmla="*/ 78 w 102"/>
                <a:gd name="T51" fmla="*/ 0 h 324"/>
                <a:gd name="T52" fmla="*/ 78 w 102"/>
                <a:gd name="T53" fmla="*/ 0 h 324"/>
                <a:gd name="T54" fmla="*/ 72 w 102"/>
                <a:gd name="T55" fmla="*/ 10 h 324"/>
                <a:gd name="T56" fmla="*/ 56 w 102"/>
                <a:gd name="T57" fmla="*/ 32 h 324"/>
                <a:gd name="T58" fmla="*/ 56 w 102"/>
                <a:gd name="T59" fmla="*/ 32 h 324"/>
                <a:gd name="T60" fmla="*/ 38 w 102"/>
                <a:gd name="T61" fmla="*/ 56 h 324"/>
                <a:gd name="T62" fmla="*/ 28 w 102"/>
                <a:gd name="T63" fmla="*/ 72 h 324"/>
                <a:gd name="T64" fmla="*/ 20 w 102"/>
                <a:gd name="T65" fmla="*/ 88 h 324"/>
                <a:gd name="T66" fmla="*/ 20 w 102"/>
                <a:gd name="T67" fmla="*/ 88 h 324"/>
                <a:gd name="T68" fmla="*/ 12 w 102"/>
                <a:gd name="T69" fmla="*/ 108 h 324"/>
                <a:gd name="T70" fmla="*/ 6 w 102"/>
                <a:gd name="T71" fmla="*/ 128 h 324"/>
                <a:gd name="T72" fmla="*/ 2 w 102"/>
                <a:gd name="T73" fmla="*/ 152 h 324"/>
                <a:gd name="T74" fmla="*/ 0 w 102"/>
                <a:gd name="T75" fmla="*/ 178 h 324"/>
                <a:gd name="T76" fmla="*/ 0 w 102"/>
                <a:gd name="T77" fmla="*/ 206 h 324"/>
                <a:gd name="T78" fmla="*/ 4 w 102"/>
                <a:gd name="T79" fmla="*/ 236 h 324"/>
                <a:gd name="T80" fmla="*/ 12 w 102"/>
                <a:gd name="T81" fmla="*/ 268 h 324"/>
                <a:gd name="T82" fmla="*/ 24 w 102"/>
                <a:gd name="T83" fmla="*/ 302 h 324"/>
                <a:gd name="T84" fmla="*/ 28 w 102"/>
                <a:gd name="T85" fmla="*/ 320 h 324"/>
                <a:gd name="T86" fmla="*/ 32 w 102"/>
                <a:gd name="T87" fmla="*/ 320 h 324"/>
                <a:gd name="T88" fmla="*/ 32 w 102"/>
                <a:gd name="T89" fmla="*/ 320 h 324"/>
                <a:gd name="T90" fmla="*/ 34 w 102"/>
                <a:gd name="T91" fmla="*/ 324 h 324"/>
                <a:gd name="T92" fmla="*/ 44 w 102"/>
                <a:gd name="T93" fmla="*/ 318 h 324"/>
                <a:gd name="T94" fmla="*/ 44 w 102"/>
                <a:gd name="T95" fmla="*/ 318 h 324"/>
                <a:gd name="T96" fmla="*/ 44 w 102"/>
                <a:gd name="T97" fmla="*/ 318 h 324"/>
                <a:gd name="T98" fmla="*/ 70 w 102"/>
                <a:gd name="T99" fmla="*/ 312 h 324"/>
                <a:gd name="T100" fmla="*/ 70 w 102"/>
                <a:gd name="T101" fmla="*/ 312 h 324"/>
                <a:gd name="T102" fmla="*/ 76 w 102"/>
                <a:gd name="T103" fmla="*/ 324 h 324"/>
                <a:gd name="T104" fmla="*/ 86 w 102"/>
                <a:gd name="T105" fmla="*/ 316 h 324"/>
                <a:gd name="T106" fmla="*/ 86 w 102"/>
                <a:gd name="T107" fmla="*/ 316 h 324"/>
                <a:gd name="T108" fmla="*/ 82 w 102"/>
                <a:gd name="T109" fmla="*/ 310 h 324"/>
                <a:gd name="T110" fmla="*/ 102 w 102"/>
                <a:gd name="T111" fmla="*/ 30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" h="324">
                  <a:moveTo>
                    <a:pt x="102" y="306"/>
                  </a:moveTo>
                  <a:lnTo>
                    <a:pt x="70" y="290"/>
                  </a:lnTo>
                  <a:lnTo>
                    <a:pt x="70" y="290"/>
                  </a:lnTo>
                  <a:lnTo>
                    <a:pt x="56" y="266"/>
                  </a:lnTo>
                  <a:lnTo>
                    <a:pt x="46" y="242"/>
                  </a:lnTo>
                  <a:lnTo>
                    <a:pt x="38" y="218"/>
                  </a:lnTo>
                  <a:lnTo>
                    <a:pt x="34" y="194"/>
                  </a:lnTo>
                  <a:lnTo>
                    <a:pt x="30" y="170"/>
                  </a:lnTo>
                  <a:lnTo>
                    <a:pt x="30" y="146"/>
                  </a:lnTo>
                  <a:lnTo>
                    <a:pt x="34" y="12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6" y="80"/>
                  </a:lnTo>
                  <a:lnTo>
                    <a:pt x="52" y="64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82" y="20"/>
                  </a:lnTo>
                  <a:lnTo>
                    <a:pt x="90" y="14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2" y="1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38" y="56"/>
                  </a:lnTo>
                  <a:lnTo>
                    <a:pt x="28" y="72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12" y="108"/>
                  </a:lnTo>
                  <a:lnTo>
                    <a:pt x="6" y="128"/>
                  </a:lnTo>
                  <a:lnTo>
                    <a:pt x="2" y="152"/>
                  </a:lnTo>
                  <a:lnTo>
                    <a:pt x="0" y="178"/>
                  </a:lnTo>
                  <a:lnTo>
                    <a:pt x="0" y="206"/>
                  </a:lnTo>
                  <a:lnTo>
                    <a:pt x="4" y="236"/>
                  </a:lnTo>
                  <a:lnTo>
                    <a:pt x="12" y="268"/>
                  </a:lnTo>
                  <a:lnTo>
                    <a:pt x="24" y="302"/>
                  </a:lnTo>
                  <a:lnTo>
                    <a:pt x="28" y="320"/>
                  </a:lnTo>
                  <a:lnTo>
                    <a:pt x="32" y="320"/>
                  </a:lnTo>
                  <a:lnTo>
                    <a:pt x="32" y="320"/>
                  </a:lnTo>
                  <a:lnTo>
                    <a:pt x="34" y="324"/>
                  </a:lnTo>
                  <a:lnTo>
                    <a:pt x="44" y="318"/>
                  </a:lnTo>
                  <a:lnTo>
                    <a:pt x="44" y="318"/>
                  </a:lnTo>
                  <a:lnTo>
                    <a:pt x="44" y="318"/>
                  </a:lnTo>
                  <a:lnTo>
                    <a:pt x="70" y="312"/>
                  </a:lnTo>
                  <a:lnTo>
                    <a:pt x="70" y="312"/>
                  </a:lnTo>
                  <a:lnTo>
                    <a:pt x="76" y="32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82" y="310"/>
                  </a:lnTo>
                  <a:lnTo>
                    <a:pt x="102" y="306"/>
                  </a:lnTo>
                  <a:close/>
                </a:path>
              </a:pathLst>
            </a:custGeom>
            <a:solidFill>
              <a:srgbClr val="666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8" name="Freeform 40"/>
            <p:cNvSpPr>
              <a:spLocks/>
            </p:cNvSpPr>
            <p:nvPr/>
          </p:nvSpPr>
          <p:spPr bwMode="auto">
            <a:xfrm>
              <a:off x="1390" y="1638"/>
              <a:ext cx="28" cy="144"/>
            </a:xfrm>
            <a:custGeom>
              <a:avLst/>
              <a:gdLst>
                <a:gd name="T0" fmla="*/ 28 w 28"/>
                <a:gd name="T1" fmla="*/ 0 h 144"/>
                <a:gd name="T2" fmla="*/ 28 w 28"/>
                <a:gd name="T3" fmla="*/ 0 h 144"/>
                <a:gd name="T4" fmla="*/ 20 w 28"/>
                <a:gd name="T5" fmla="*/ 10 h 144"/>
                <a:gd name="T6" fmla="*/ 12 w 28"/>
                <a:gd name="T7" fmla="*/ 22 h 144"/>
                <a:gd name="T8" fmla="*/ 4 w 28"/>
                <a:gd name="T9" fmla="*/ 40 h 144"/>
                <a:gd name="T10" fmla="*/ 2 w 28"/>
                <a:gd name="T11" fmla="*/ 50 h 144"/>
                <a:gd name="T12" fmla="*/ 2 w 28"/>
                <a:gd name="T13" fmla="*/ 60 h 144"/>
                <a:gd name="T14" fmla="*/ 0 w 28"/>
                <a:gd name="T15" fmla="*/ 72 h 144"/>
                <a:gd name="T16" fmla="*/ 2 w 28"/>
                <a:gd name="T17" fmla="*/ 84 h 144"/>
                <a:gd name="T18" fmla="*/ 6 w 28"/>
                <a:gd name="T19" fmla="*/ 98 h 144"/>
                <a:gd name="T20" fmla="*/ 10 w 28"/>
                <a:gd name="T21" fmla="*/ 112 h 144"/>
                <a:gd name="T22" fmla="*/ 18 w 28"/>
                <a:gd name="T23" fmla="*/ 128 h 144"/>
                <a:gd name="T24" fmla="*/ 28 w 28"/>
                <a:gd name="T25" fmla="*/ 144 h 144"/>
                <a:gd name="T26" fmla="*/ 28 w 28"/>
                <a:gd name="T27" fmla="*/ 144 h 144"/>
                <a:gd name="T28" fmla="*/ 22 w 28"/>
                <a:gd name="T29" fmla="*/ 130 h 144"/>
                <a:gd name="T30" fmla="*/ 16 w 28"/>
                <a:gd name="T31" fmla="*/ 114 h 144"/>
                <a:gd name="T32" fmla="*/ 12 w 28"/>
                <a:gd name="T33" fmla="*/ 94 h 144"/>
                <a:gd name="T34" fmla="*/ 10 w 28"/>
                <a:gd name="T35" fmla="*/ 72 h 144"/>
                <a:gd name="T36" fmla="*/ 10 w 28"/>
                <a:gd name="T37" fmla="*/ 48 h 144"/>
                <a:gd name="T38" fmla="*/ 12 w 28"/>
                <a:gd name="T39" fmla="*/ 36 h 144"/>
                <a:gd name="T40" fmla="*/ 16 w 28"/>
                <a:gd name="T41" fmla="*/ 22 h 144"/>
                <a:gd name="T42" fmla="*/ 20 w 28"/>
                <a:gd name="T43" fmla="*/ 10 h 144"/>
                <a:gd name="T44" fmla="*/ 28 w 28"/>
                <a:gd name="T45" fmla="*/ 0 h 144"/>
                <a:gd name="T46" fmla="*/ 28 w 28"/>
                <a:gd name="T4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44">
                  <a:moveTo>
                    <a:pt x="28" y="0"/>
                  </a:moveTo>
                  <a:lnTo>
                    <a:pt x="28" y="0"/>
                  </a:lnTo>
                  <a:lnTo>
                    <a:pt x="20" y="10"/>
                  </a:lnTo>
                  <a:lnTo>
                    <a:pt x="12" y="22"/>
                  </a:lnTo>
                  <a:lnTo>
                    <a:pt x="4" y="40"/>
                  </a:lnTo>
                  <a:lnTo>
                    <a:pt x="2" y="50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2" y="84"/>
                  </a:lnTo>
                  <a:lnTo>
                    <a:pt x="6" y="98"/>
                  </a:lnTo>
                  <a:lnTo>
                    <a:pt x="10" y="112"/>
                  </a:lnTo>
                  <a:lnTo>
                    <a:pt x="18" y="128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22" y="130"/>
                  </a:lnTo>
                  <a:lnTo>
                    <a:pt x="16" y="114"/>
                  </a:lnTo>
                  <a:lnTo>
                    <a:pt x="12" y="94"/>
                  </a:lnTo>
                  <a:lnTo>
                    <a:pt x="10" y="72"/>
                  </a:lnTo>
                  <a:lnTo>
                    <a:pt x="10" y="48"/>
                  </a:lnTo>
                  <a:lnTo>
                    <a:pt x="12" y="36"/>
                  </a:lnTo>
                  <a:lnTo>
                    <a:pt x="16" y="22"/>
                  </a:lnTo>
                  <a:lnTo>
                    <a:pt x="20" y="1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E7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9" name="Freeform 41"/>
            <p:cNvSpPr>
              <a:spLocks/>
            </p:cNvSpPr>
            <p:nvPr/>
          </p:nvSpPr>
          <p:spPr bwMode="auto">
            <a:xfrm>
              <a:off x="1304" y="1796"/>
              <a:ext cx="80" cy="30"/>
            </a:xfrm>
            <a:custGeom>
              <a:avLst/>
              <a:gdLst>
                <a:gd name="T0" fmla="*/ 0 w 80"/>
                <a:gd name="T1" fmla="*/ 14 h 30"/>
                <a:gd name="T2" fmla="*/ 0 w 80"/>
                <a:gd name="T3" fmla="*/ 14 h 30"/>
                <a:gd name="T4" fmla="*/ 10 w 80"/>
                <a:gd name="T5" fmla="*/ 20 h 30"/>
                <a:gd name="T6" fmla="*/ 20 w 80"/>
                <a:gd name="T7" fmla="*/ 26 h 30"/>
                <a:gd name="T8" fmla="*/ 34 w 80"/>
                <a:gd name="T9" fmla="*/ 28 h 30"/>
                <a:gd name="T10" fmla="*/ 46 w 80"/>
                <a:gd name="T11" fmla="*/ 30 h 30"/>
                <a:gd name="T12" fmla="*/ 54 w 80"/>
                <a:gd name="T13" fmla="*/ 28 h 30"/>
                <a:gd name="T14" fmla="*/ 60 w 80"/>
                <a:gd name="T15" fmla="*/ 26 h 30"/>
                <a:gd name="T16" fmla="*/ 66 w 80"/>
                <a:gd name="T17" fmla="*/ 22 h 30"/>
                <a:gd name="T18" fmla="*/ 72 w 80"/>
                <a:gd name="T19" fmla="*/ 16 h 30"/>
                <a:gd name="T20" fmla="*/ 76 w 80"/>
                <a:gd name="T21" fmla="*/ 8 h 30"/>
                <a:gd name="T22" fmla="*/ 80 w 80"/>
                <a:gd name="T23" fmla="*/ 0 h 30"/>
                <a:gd name="T24" fmla="*/ 80 w 80"/>
                <a:gd name="T25" fmla="*/ 0 h 30"/>
                <a:gd name="T26" fmla="*/ 76 w 80"/>
                <a:gd name="T27" fmla="*/ 4 h 30"/>
                <a:gd name="T28" fmla="*/ 72 w 80"/>
                <a:gd name="T29" fmla="*/ 8 h 30"/>
                <a:gd name="T30" fmla="*/ 64 w 80"/>
                <a:gd name="T31" fmla="*/ 12 h 30"/>
                <a:gd name="T32" fmla="*/ 52 w 80"/>
                <a:gd name="T33" fmla="*/ 14 h 30"/>
                <a:gd name="T34" fmla="*/ 38 w 80"/>
                <a:gd name="T35" fmla="*/ 18 h 30"/>
                <a:gd name="T36" fmla="*/ 22 w 80"/>
                <a:gd name="T37" fmla="*/ 18 h 30"/>
                <a:gd name="T38" fmla="*/ 0 w 80"/>
                <a:gd name="T39" fmla="*/ 14 h 30"/>
                <a:gd name="T40" fmla="*/ 0 w 80"/>
                <a:gd name="T4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30">
                  <a:moveTo>
                    <a:pt x="0" y="14"/>
                  </a:moveTo>
                  <a:lnTo>
                    <a:pt x="0" y="14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4" y="28"/>
                  </a:lnTo>
                  <a:lnTo>
                    <a:pt x="46" y="30"/>
                  </a:lnTo>
                  <a:lnTo>
                    <a:pt x="54" y="28"/>
                  </a:lnTo>
                  <a:lnTo>
                    <a:pt x="60" y="26"/>
                  </a:lnTo>
                  <a:lnTo>
                    <a:pt x="66" y="22"/>
                  </a:lnTo>
                  <a:lnTo>
                    <a:pt x="72" y="16"/>
                  </a:lnTo>
                  <a:lnTo>
                    <a:pt x="76" y="8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6" y="4"/>
                  </a:lnTo>
                  <a:lnTo>
                    <a:pt x="72" y="8"/>
                  </a:lnTo>
                  <a:lnTo>
                    <a:pt x="64" y="12"/>
                  </a:lnTo>
                  <a:lnTo>
                    <a:pt x="52" y="14"/>
                  </a:lnTo>
                  <a:lnTo>
                    <a:pt x="38" y="18"/>
                  </a:lnTo>
                  <a:lnTo>
                    <a:pt x="22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E7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0" name="Freeform 42"/>
            <p:cNvSpPr>
              <a:spLocks/>
            </p:cNvSpPr>
            <p:nvPr/>
          </p:nvSpPr>
          <p:spPr bwMode="auto">
            <a:xfrm>
              <a:off x="436" y="1322"/>
              <a:ext cx="1234" cy="832"/>
            </a:xfrm>
            <a:custGeom>
              <a:avLst/>
              <a:gdLst>
                <a:gd name="T0" fmla="*/ 64 w 1234"/>
                <a:gd name="T1" fmla="*/ 0 h 832"/>
                <a:gd name="T2" fmla="*/ 50 w 1234"/>
                <a:gd name="T3" fmla="*/ 2 h 832"/>
                <a:gd name="T4" fmla="*/ 28 w 1234"/>
                <a:gd name="T5" fmla="*/ 10 h 832"/>
                <a:gd name="T6" fmla="*/ 12 w 1234"/>
                <a:gd name="T7" fmla="*/ 28 h 832"/>
                <a:gd name="T8" fmla="*/ 2 w 1234"/>
                <a:gd name="T9" fmla="*/ 50 h 832"/>
                <a:gd name="T10" fmla="*/ 0 w 1234"/>
                <a:gd name="T11" fmla="*/ 770 h 832"/>
                <a:gd name="T12" fmla="*/ 2 w 1234"/>
                <a:gd name="T13" fmla="*/ 782 h 832"/>
                <a:gd name="T14" fmla="*/ 12 w 1234"/>
                <a:gd name="T15" fmla="*/ 804 h 832"/>
                <a:gd name="T16" fmla="*/ 28 w 1234"/>
                <a:gd name="T17" fmla="*/ 822 h 832"/>
                <a:gd name="T18" fmla="*/ 50 w 1234"/>
                <a:gd name="T19" fmla="*/ 832 h 832"/>
                <a:gd name="T20" fmla="*/ 338 w 1234"/>
                <a:gd name="T21" fmla="*/ 832 h 832"/>
                <a:gd name="T22" fmla="*/ 64 w 1234"/>
                <a:gd name="T23" fmla="*/ 816 h 832"/>
                <a:gd name="T24" fmla="*/ 54 w 1234"/>
                <a:gd name="T25" fmla="*/ 816 h 832"/>
                <a:gd name="T26" fmla="*/ 38 w 1234"/>
                <a:gd name="T27" fmla="*/ 808 h 832"/>
                <a:gd name="T28" fmla="*/ 24 w 1234"/>
                <a:gd name="T29" fmla="*/ 796 h 832"/>
                <a:gd name="T30" fmla="*/ 18 w 1234"/>
                <a:gd name="T31" fmla="*/ 780 h 832"/>
                <a:gd name="T32" fmla="*/ 16 w 1234"/>
                <a:gd name="T33" fmla="*/ 64 h 832"/>
                <a:gd name="T34" fmla="*/ 18 w 1234"/>
                <a:gd name="T35" fmla="*/ 54 h 832"/>
                <a:gd name="T36" fmla="*/ 24 w 1234"/>
                <a:gd name="T37" fmla="*/ 36 h 832"/>
                <a:gd name="T38" fmla="*/ 38 w 1234"/>
                <a:gd name="T39" fmla="*/ 24 h 832"/>
                <a:gd name="T40" fmla="*/ 54 w 1234"/>
                <a:gd name="T41" fmla="*/ 18 h 832"/>
                <a:gd name="T42" fmla="*/ 1170 w 1234"/>
                <a:gd name="T43" fmla="*/ 16 h 832"/>
                <a:gd name="T44" fmla="*/ 1180 w 1234"/>
                <a:gd name="T45" fmla="*/ 18 h 832"/>
                <a:gd name="T46" fmla="*/ 1198 w 1234"/>
                <a:gd name="T47" fmla="*/ 24 h 832"/>
                <a:gd name="T48" fmla="*/ 1210 w 1234"/>
                <a:gd name="T49" fmla="*/ 36 h 832"/>
                <a:gd name="T50" fmla="*/ 1216 w 1234"/>
                <a:gd name="T51" fmla="*/ 54 h 832"/>
                <a:gd name="T52" fmla="*/ 1218 w 1234"/>
                <a:gd name="T53" fmla="*/ 770 h 832"/>
                <a:gd name="T54" fmla="*/ 1216 w 1234"/>
                <a:gd name="T55" fmla="*/ 780 h 832"/>
                <a:gd name="T56" fmla="*/ 1210 w 1234"/>
                <a:gd name="T57" fmla="*/ 796 h 832"/>
                <a:gd name="T58" fmla="*/ 1198 w 1234"/>
                <a:gd name="T59" fmla="*/ 808 h 832"/>
                <a:gd name="T60" fmla="*/ 1180 w 1234"/>
                <a:gd name="T61" fmla="*/ 816 h 832"/>
                <a:gd name="T62" fmla="*/ 372 w 1234"/>
                <a:gd name="T63" fmla="*/ 816 h 832"/>
                <a:gd name="T64" fmla="*/ 1170 w 1234"/>
                <a:gd name="T65" fmla="*/ 832 h 832"/>
                <a:gd name="T66" fmla="*/ 1184 w 1234"/>
                <a:gd name="T67" fmla="*/ 832 h 832"/>
                <a:gd name="T68" fmla="*/ 1206 w 1234"/>
                <a:gd name="T69" fmla="*/ 822 h 832"/>
                <a:gd name="T70" fmla="*/ 1224 w 1234"/>
                <a:gd name="T71" fmla="*/ 804 h 832"/>
                <a:gd name="T72" fmla="*/ 1232 w 1234"/>
                <a:gd name="T73" fmla="*/ 782 h 832"/>
                <a:gd name="T74" fmla="*/ 1234 w 1234"/>
                <a:gd name="T75" fmla="*/ 64 h 832"/>
                <a:gd name="T76" fmla="*/ 1232 w 1234"/>
                <a:gd name="T77" fmla="*/ 50 h 832"/>
                <a:gd name="T78" fmla="*/ 1224 w 1234"/>
                <a:gd name="T79" fmla="*/ 28 h 832"/>
                <a:gd name="T80" fmla="*/ 1206 w 1234"/>
                <a:gd name="T81" fmla="*/ 10 h 832"/>
                <a:gd name="T82" fmla="*/ 1184 w 1234"/>
                <a:gd name="T83" fmla="*/ 2 h 832"/>
                <a:gd name="T84" fmla="*/ 1170 w 1234"/>
                <a:gd name="T85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4" h="832">
                  <a:moveTo>
                    <a:pt x="1170" y="0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28" y="10"/>
                  </a:lnTo>
                  <a:lnTo>
                    <a:pt x="20" y="18"/>
                  </a:lnTo>
                  <a:lnTo>
                    <a:pt x="12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770"/>
                  </a:lnTo>
                  <a:lnTo>
                    <a:pt x="0" y="770"/>
                  </a:lnTo>
                  <a:lnTo>
                    <a:pt x="2" y="782"/>
                  </a:lnTo>
                  <a:lnTo>
                    <a:pt x="6" y="794"/>
                  </a:lnTo>
                  <a:lnTo>
                    <a:pt x="12" y="804"/>
                  </a:lnTo>
                  <a:lnTo>
                    <a:pt x="20" y="814"/>
                  </a:lnTo>
                  <a:lnTo>
                    <a:pt x="28" y="822"/>
                  </a:lnTo>
                  <a:lnTo>
                    <a:pt x="40" y="828"/>
                  </a:lnTo>
                  <a:lnTo>
                    <a:pt x="50" y="832"/>
                  </a:lnTo>
                  <a:lnTo>
                    <a:pt x="64" y="832"/>
                  </a:lnTo>
                  <a:lnTo>
                    <a:pt x="338" y="832"/>
                  </a:lnTo>
                  <a:lnTo>
                    <a:pt x="338" y="816"/>
                  </a:lnTo>
                  <a:lnTo>
                    <a:pt x="64" y="816"/>
                  </a:lnTo>
                  <a:lnTo>
                    <a:pt x="64" y="816"/>
                  </a:lnTo>
                  <a:lnTo>
                    <a:pt x="54" y="816"/>
                  </a:lnTo>
                  <a:lnTo>
                    <a:pt x="46" y="814"/>
                  </a:lnTo>
                  <a:lnTo>
                    <a:pt x="38" y="808"/>
                  </a:lnTo>
                  <a:lnTo>
                    <a:pt x="30" y="802"/>
                  </a:lnTo>
                  <a:lnTo>
                    <a:pt x="24" y="796"/>
                  </a:lnTo>
                  <a:lnTo>
                    <a:pt x="20" y="788"/>
                  </a:lnTo>
                  <a:lnTo>
                    <a:pt x="18" y="780"/>
                  </a:lnTo>
                  <a:lnTo>
                    <a:pt x="16" y="770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8" y="54"/>
                  </a:lnTo>
                  <a:lnTo>
                    <a:pt x="20" y="44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8" y="24"/>
                  </a:lnTo>
                  <a:lnTo>
                    <a:pt x="46" y="20"/>
                  </a:lnTo>
                  <a:lnTo>
                    <a:pt x="54" y="18"/>
                  </a:lnTo>
                  <a:lnTo>
                    <a:pt x="64" y="16"/>
                  </a:lnTo>
                  <a:lnTo>
                    <a:pt x="1170" y="16"/>
                  </a:lnTo>
                  <a:lnTo>
                    <a:pt x="1170" y="16"/>
                  </a:lnTo>
                  <a:lnTo>
                    <a:pt x="1180" y="18"/>
                  </a:lnTo>
                  <a:lnTo>
                    <a:pt x="1190" y="20"/>
                  </a:lnTo>
                  <a:lnTo>
                    <a:pt x="1198" y="24"/>
                  </a:lnTo>
                  <a:lnTo>
                    <a:pt x="1204" y="30"/>
                  </a:lnTo>
                  <a:lnTo>
                    <a:pt x="1210" y="36"/>
                  </a:lnTo>
                  <a:lnTo>
                    <a:pt x="1214" y="44"/>
                  </a:lnTo>
                  <a:lnTo>
                    <a:pt x="1216" y="54"/>
                  </a:lnTo>
                  <a:lnTo>
                    <a:pt x="1218" y="64"/>
                  </a:lnTo>
                  <a:lnTo>
                    <a:pt x="1218" y="770"/>
                  </a:lnTo>
                  <a:lnTo>
                    <a:pt x="1218" y="770"/>
                  </a:lnTo>
                  <a:lnTo>
                    <a:pt x="1216" y="780"/>
                  </a:lnTo>
                  <a:lnTo>
                    <a:pt x="1214" y="788"/>
                  </a:lnTo>
                  <a:lnTo>
                    <a:pt x="1210" y="796"/>
                  </a:lnTo>
                  <a:lnTo>
                    <a:pt x="1204" y="802"/>
                  </a:lnTo>
                  <a:lnTo>
                    <a:pt x="1198" y="808"/>
                  </a:lnTo>
                  <a:lnTo>
                    <a:pt x="1190" y="814"/>
                  </a:lnTo>
                  <a:lnTo>
                    <a:pt x="1180" y="816"/>
                  </a:lnTo>
                  <a:lnTo>
                    <a:pt x="1170" y="816"/>
                  </a:lnTo>
                  <a:lnTo>
                    <a:pt x="372" y="816"/>
                  </a:lnTo>
                  <a:lnTo>
                    <a:pt x="372" y="832"/>
                  </a:lnTo>
                  <a:lnTo>
                    <a:pt x="1170" y="832"/>
                  </a:lnTo>
                  <a:lnTo>
                    <a:pt x="1170" y="832"/>
                  </a:lnTo>
                  <a:lnTo>
                    <a:pt x="1184" y="832"/>
                  </a:lnTo>
                  <a:lnTo>
                    <a:pt x="1196" y="828"/>
                  </a:lnTo>
                  <a:lnTo>
                    <a:pt x="1206" y="822"/>
                  </a:lnTo>
                  <a:lnTo>
                    <a:pt x="1216" y="814"/>
                  </a:lnTo>
                  <a:lnTo>
                    <a:pt x="1224" y="804"/>
                  </a:lnTo>
                  <a:lnTo>
                    <a:pt x="1228" y="794"/>
                  </a:lnTo>
                  <a:lnTo>
                    <a:pt x="1232" y="782"/>
                  </a:lnTo>
                  <a:lnTo>
                    <a:pt x="1234" y="770"/>
                  </a:lnTo>
                  <a:lnTo>
                    <a:pt x="1234" y="64"/>
                  </a:lnTo>
                  <a:lnTo>
                    <a:pt x="1234" y="64"/>
                  </a:lnTo>
                  <a:lnTo>
                    <a:pt x="1232" y="50"/>
                  </a:lnTo>
                  <a:lnTo>
                    <a:pt x="1228" y="38"/>
                  </a:lnTo>
                  <a:lnTo>
                    <a:pt x="1224" y="28"/>
                  </a:lnTo>
                  <a:lnTo>
                    <a:pt x="1216" y="18"/>
                  </a:lnTo>
                  <a:lnTo>
                    <a:pt x="1206" y="10"/>
                  </a:lnTo>
                  <a:lnTo>
                    <a:pt x="1196" y="6"/>
                  </a:lnTo>
                  <a:lnTo>
                    <a:pt x="1184" y="2"/>
                  </a:lnTo>
                  <a:lnTo>
                    <a:pt x="1170" y="0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1" name="Rectangle 43"/>
            <p:cNvSpPr>
              <a:spLocks noChangeArrowheads="1"/>
            </p:cNvSpPr>
            <p:nvPr/>
          </p:nvSpPr>
          <p:spPr bwMode="auto">
            <a:xfrm>
              <a:off x="774" y="2138"/>
              <a:ext cx="34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2" name="Freeform 44"/>
            <p:cNvSpPr>
              <a:spLocks/>
            </p:cNvSpPr>
            <p:nvPr/>
          </p:nvSpPr>
          <p:spPr bwMode="auto">
            <a:xfrm>
              <a:off x="1218" y="1304"/>
              <a:ext cx="206" cy="240"/>
            </a:xfrm>
            <a:custGeom>
              <a:avLst/>
              <a:gdLst>
                <a:gd name="T0" fmla="*/ 42 w 206"/>
                <a:gd name="T1" fmla="*/ 18 h 240"/>
                <a:gd name="T2" fmla="*/ 22 w 206"/>
                <a:gd name="T3" fmla="*/ 36 h 240"/>
                <a:gd name="T4" fmla="*/ 8 w 206"/>
                <a:gd name="T5" fmla="*/ 56 h 240"/>
                <a:gd name="T6" fmla="*/ 0 w 206"/>
                <a:gd name="T7" fmla="*/ 86 h 240"/>
                <a:gd name="T8" fmla="*/ 2 w 206"/>
                <a:gd name="T9" fmla="*/ 104 h 240"/>
                <a:gd name="T10" fmla="*/ 6 w 206"/>
                <a:gd name="T11" fmla="*/ 124 h 240"/>
                <a:gd name="T12" fmla="*/ 8 w 206"/>
                <a:gd name="T13" fmla="*/ 128 h 240"/>
                <a:gd name="T14" fmla="*/ 10 w 206"/>
                <a:gd name="T15" fmla="*/ 134 h 240"/>
                <a:gd name="T16" fmla="*/ 8 w 206"/>
                <a:gd name="T17" fmla="*/ 158 h 240"/>
                <a:gd name="T18" fmla="*/ 0 w 206"/>
                <a:gd name="T19" fmla="*/ 182 h 240"/>
                <a:gd name="T20" fmla="*/ 2 w 206"/>
                <a:gd name="T21" fmla="*/ 184 h 240"/>
                <a:gd name="T22" fmla="*/ 16 w 206"/>
                <a:gd name="T23" fmla="*/ 186 h 240"/>
                <a:gd name="T24" fmla="*/ 20 w 206"/>
                <a:gd name="T25" fmla="*/ 194 h 240"/>
                <a:gd name="T26" fmla="*/ 18 w 206"/>
                <a:gd name="T27" fmla="*/ 198 h 240"/>
                <a:gd name="T28" fmla="*/ 22 w 206"/>
                <a:gd name="T29" fmla="*/ 204 h 240"/>
                <a:gd name="T30" fmla="*/ 26 w 206"/>
                <a:gd name="T31" fmla="*/ 206 h 240"/>
                <a:gd name="T32" fmla="*/ 26 w 206"/>
                <a:gd name="T33" fmla="*/ 214 h 240"/>
                <a:gd name="T34" fmla="*/ 30 w 206"/>
                <a:gd name="T35" fmla="*/ 216 h 240"/>
                <a:gd name="T36" fmla="*/ 36 w 206"/>
                <a:gd name="T37" fmla="*/ 220 h 240"/>
                <a:gd name="T38" fmla="*/ 38 w 206"/>
                <a:gd name="T39" fmla="*/ 224 h 240"/>
                <a:gd name="T40" fmla="*/ 40 w 206"/>
                <a:gd name="T41" fmla="*/ 234 h 240"/>
                <a:gd name="T42" fmla="*/ 44 w 206"/>
                <a:gd name="T43" fmla="*/ 240 h 240"/>
                <a:gd name="T44" fmla="*/ 54 w 206"/>
                <a:gd name="T45" fmla="*/ 240 h 240"/>
                <a:gd name="T46" fmla="*/ 74 w 206"/>
                <a:gd name="T47" fmla="*/ 236 h 240"/>
                <a:gd name="T48" fmla="*/ 102 w 206"/>
                <a:gd name="T49" fmla="*/ 226 h 240"/>
                <a:gd name="T50" fmla="*/ 132 w 206"/>
                <a:gd name="T51" fmla="*/ 208 h 240"/>
                <a:gd name="T52" fmla="*/ 164 w 206"/>
                <a:gd name="T53" fmla="*/ 178 h 240"/>
                <a:gd name="T54" fmla="*/ 178 w 206"/>
                <a:gd name="T55" fmla="*/ 158 h 240"/>
                <a:gd name="T56" fmla="*/ 200 w 206"/>
                <a:gd name="T57" fmla="*/ 114 h 240"/>
                <a:gd name="T58" fmla="*/ 204 w 206"/>
                <a:gd name="T59" fmla="*/ 90 h 240"/>
                <a:gd name="T60" fmla="*/ 204 w 206"/>
                <a:gd name="T61" fmla="*/ 66 h 240"/>
                <a:gd name="T62" fmla="*/ 198 w 206"/>
                <a:gd name="T63" fmla="*/ 46 h 240"/>
                <a:gd name="T64" fmla="*/ 182 w 206"/>
                <a:gd name="T65" fmla="*/ 26 h 240"/>
                <a:gd name="T66" fmla="*/ 160 w 206"/>
                <a:gd name="T67" fmla="*/ 10 h 240"/>
                <a:gd name="T68" fmla="*/ 150 w 206"/>
                <a:gd name="T69" fmla="*/ 6 h 240"/>
                <a:gd name="T70" fmla="*/ 118 w 206"/>
                <a:gd name="T71" fmla="*/ 0 h 240"/>
                <a:gd name="T72" fmla="*/ 80 w 206"/>
                <a:gd name="T73" fmla="*/ 4 h 240"/>
                <a:gd name="T74" fmla="*/ 52 w 206"/>
                <a:gd name="T75" fmla="*/ 12 h 240"/>
                <a:gd name="T76" fmla="*/ 42 w 206"/>
                <a:gd name="T77" fmla="*/ 1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6" h="240">
                  <a:moveTo>
                    <a:pt x="42" y="18"/>
                  </a:moveTo>
                  <a:lnTo>
                    <a:pt x="42" y="18"/>
                  </a:lnTo>
                  <a:lnTo>
                    <a:pt x="36" y="22"/>
                  </a:lnTo>
                  <a:lnTo>
                    <a:pt x="22" y="36"/>
                  </a:lnTo>
                  <a:lnTo>
                    <a:pt x="14" y="46"/>
                  </a:lnTo>
                  <a:lnTo>
                    <a:pt x="8" y="56"/>
                  </a:lnTo>
                  <a:lnTo>
                    <a:pt x="4" y="7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104"/>
                  </a:lnTo>
                  <a:lnTo>
                    <a:pt x="2" y="112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8" y="128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10" y="146"/>
                  </a:lnTo>
                  <a:lnTo>
                    <a:pt x="8" y="158"/>
                  </a:lnTo>
                  <a:lnTo>
                    <a:pt x="4" y="17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184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20" y="190"/>
                  </a:lnTo>
                  <a:lnTo>
                    <a:pt x="20" y="194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26" y="206"/>
                  </a:lnTo>
                  <a:lnTo>
                    <a:pt x="24" y="210"/>
                  </a:lnTo>
                  <a:lnTo>
                    <a:pt x="26" y="214"/>
                  </a:lnTo>
                  <a:lnTo>
                    <a:pt x="30" y="216"/>
                  </a:lnTo>
                  <a:lnTo>
                    <a:pt x="30" y="216"/>
                  </a:lnTo>
                  <a:lnTo>
                    <a:pt x="34" y="218"/>
                  </a:lnTo>
                  <a:lnTo>
                    <a:pt x="36" y="220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8" y="228"/>
                  </a:lnTo>
                  <a:lnTo>
                    <a:pt x="40" y="234"/>
                  </a:lnTo>
                  <a:lnTo>
                    <a:pt x="40" y="234"/>
                  </a:lnTo>
                  <a:lnTo>
                    <a:pt x="44" y="240"/>
                  </a:lnTo>
                  <a:lnTo>
                    <a:pt x="48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74" y="236"/>
                  </a:lnTo>
                  <a:lnTo>
                    <a:pt x="86" y="232"/>
                  </a:lnTo>
                  <a:lnTo>
                    <a:pt x="102" y="226"/>
                  </a:lnTo>
                  <a:lnTo>
                    <a:pt x="116" y="218"/>
                  </a:lnTo>
                  <a:lnTo>
                    <a:pt x="132" y="208"/>
                  </a:lnTo>
                  <a:lnTo>
                    <a:pt x="148" y="194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78" y="158"/>
                  </a:lnTo>
                  <a:lnTo>
                    <a:pt x="192" y="136"/>
                  </a:lnTo>
                  <a:lnTo>
                    <a:pt x="200" y="114"/>
                  </a:lnTo>
                  <a:lnTo>
                    <a:pt x="202" y="102"/>
                  </a:lnTo>
                  <a:lnTo>
                    <a:pt x="204" y="90"/>
                  </a:lnTo>
                  <a:lnTo>
                    <a:pt x="206" y="78"/>
                  </a:lnTo>
                  <a:lnTo>
                    <a:pt x="204" y="66"/>
                  </a:lnTo>
                  <a:lnTo>
                    <a:pt x="202" y="56"/>
                  </a:lnTo>
                  <a:lnTo>
                    <a:pt x="198" y="46"/>
                  </a:lnTo>
                  <a:lnTo>
                    <a:pt x="190" y="36"/>
                  </a:lnTo>
                  <a:lnTo>
                    <a:pt x="182" y="26"/>
                  </a:lnTo>
                  <a:lnTo>
                    <a:pt x="172" y="18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50" y="6"/>
                  </a:lnTo>
                  <a:lnTo>
                    <a:pt x="140" y="4"/>
                  </a:lnTo>
                  <a:lnTo>
                    <a:pt x="118" y="0"/>
                  </a:lnTo>
                  <a:lnTo>
                    <a:pt x="98" y="0"/>
                  </a:lnTo>
                  <a:lnTo>
                    <a:pt x="80" y="4"/>
                  </a:lnTo>
                  <a:lnTo>
                    <a:pt x="64" y="8"/>
                  </a:lnTo>
                  <a:lnTo>
                    <a:pt x="52" y="12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solidFill>
              <a:srgbClr val="F7C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3" name="Freeform 45"/>
            <p:cNvSpPr>
              <a:spLocks/>
            </p:cNvSpPr>
            <p:nvPr/>
          </p:nvSpPr>
          <p:spPr bwMode="auto">
            <a:xfrm>
              <a:off x="1242" y="1430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0 w 28"/>
                <a:gd name="T3" fmla="*/ 14 h 14"/>
                <a:gd name="T4" fmla="*/ 0 w 28"/>
                <a:gd name="T5" fmla="*/ 10 h 14"/>
                <a:gd name="T6" fmla="*/ 0 w 28"/>
                <a:gd name="T7" fmla="*/ 4 h 14"/>
                <a:gd name="T8" fmla="*/ 2 w 28"/>
                <a:gd name="T9" fmla="*/ 2 h 14"/>
                <a:gd name="T10" fmla="*/ 8 w 28"/>
                <a:gd name="T11" fmla="*/ 0 h 14"/>
                <a:gd name="T12" fmla="*/ 14 w 28"/>
                <a:gd name="T13" fmla="*/ 0 h 14"/>
                <a:gd name="T14" fmla="*/ 26 w 28"/>
                <a:gd name="T15" fmla="*/ 2 h 14"/>
                <a:gd name="T16" fmla="*/ 28 w 28"/>
                <a:gd name="T17" fmla="*/ 6 h 14"/>
                <a:gd name="T18" fmla="*/ 28 w 28"/>
                <a:gd name="T19" fmla="*/ 6 h 14"/>
                <a:gd name="T20" fmla="*/ 18 w 28"/>
                <a:gd name="T21" fmla="*/ 12 h 14"/>
                <a:gd name="T22" fmla="*/ 8 w 28"/>
                <a:gd name="T23" fmla="*/ 14 h 14"/>
                <a:gd name="T24" fmla="*/ 4 w 28"/>
                <a:gd name="T25" fmla="*/ 14 h 14"/>
                <a:gd name="T26" fmla="*/ 0 w 28"/>
                <a:gd name="T27" fmla="*/ 14 h 14"/>
                <a:gd name="T28" fmla="*/ 0 w 28"/>
                <a:gd name="T2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4B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4" name="Freeform 46"/>
            <p:cNvSpPr>
              <a:spLocks/>
            </p:cNvSpPr>
            <p:nvPr/>
          </p:nvSpPr>
          <p:spPr bwMode="auto">
            <a:xfrm>
              <a:off x="1256" y="1300"/>
              <a:ext cx="210" cy="272"/>
            </a:xfrm>
            <a:custGeom>
              <a:avLst/>
              <a:gdLst>
                <a:gd name="T0" fmla="*/ 54 w 210"/>
                <a:gd name="T1" fmla="*/ 2 h 272"/>
                <a:gd name="T2" fmla="*/ 20 w 210"/>
                <a:gd name="T3" fmla="*/ 12 h 272"/>
                <a:gd name="T4" fmla="*/ 8 w 210"/>
                <a:gd name="T5" fmla="*/ 22 h 272"/>
                <a:gd name="T6" fmla="*/ 2 w 210"/>
                <a:gd name="T7" fmla="*/ 36 h 272"/>
                <a:gd name="T8" fmla="*/ 2 w 210"/>
                <a:gd name="T9" fmla="*/ 46 h 272"/>
                <a:gd name="T10" fmla="*/ 6 w 210"/>
                <a:gd name="T11" fmla="*/ 102 h 272"/>
                <a:gd name="T12" fmla="*/ 14 w 210"/>
                <a:gd name="T13" fmla="*/ 142 h 272"/>
                <a:gd name="T14" fmla="*/ 26 w 210"/>
                <a:gd name="T15" fmla="*/ 184 h 272"/>
                <a:gd name="T16" fmla="*/ 30 w 210"/>
                <a:gd name="T17" fmla="*/ 224 h 272"/>
                <a:gd name="T18" fmla="*/ 22 w 210"/>
                <a:gd name="T19" fmla="*/ 254 h 272"/>
                <a:gd name="T20" fmla="*/ 14 w 210"/>
                <a:gd name="T21" fmla="*/ 264 h 272"/>
                <a:gd name="T22" fmla="*/ 0 w 210"/>
                <a:gd name="T23" fmla="*/ 272 h 272"/>
                <a:gd name="T24" fmla="*/ 6 w 210"/>
                <a:gd name="T25" fmla="*/ 270 h 272"/>
                <a:gd name="T26" fmla="*/ 22 w 210"/>
                <a:gd name="T27" fmla="*/ 260 h 272"/>
                <a:gd name="T28" fmla="*/ 36 w 210"/>
                <a:gd name="T29" fmla="*/ 238 h 272"/>
                <a:gd name="T30" fmla="*/ 40 w 210"/>
                <a:gd name="T31" fmla="*/ 206 h 272"/>
                <a:gd name="T32" fmla="*/ 38 w 210"/>
                <a:gd name="T33" fmla="*/ 194 h 272"/>
                <a:gd name="T34" fmla="*/ 32 w 210"/>
                <a:gd name="T35" fmla="*/ 120 h 272"/>
                <a:gd name="T36" fmla="*/ 34 w 210"/>
                <a:gd name="T37" fmla="*/ 102 h 272"/>
                <a:gd name="T38" fmla="*/ 80 w 210"/>
                <a:gd name="T39" fmla="*/ 150 h 272"/>
                <a:gd name="T40" fmla="*/ 124 w 210"/>
                <a:gd name="T41" fmla="*/ 192 h 272"/>
                <a:gd name="T42" fmla="*/ 130 w 210"/>
                <a:gd name="T43" fmla="*/ 192 h 272"/>
                <a:gd name="T44" fmla="*/ 136 w 210"/>
                <a:gd name="T45" fmla="*/ 188 h 272"/>
                <a:gd name="T46" fmla="*/ 160 w 210"/>
                <a:gd name="T47" fmla="*/ 172 h 272"/>
                <a:gd name="T48" fmla="*/ 178 w 210"/>
                <a:gd name="T49" fmla="*/ 154 h 272"/>
                <a:gd name="T50" fmla="*/ 196 w 210"/>
                <a:gd name="T51" fmla="*/ 124 h 272"/>
                <a:gd name="T52" fmla="*/ 200 w 210"/>
                <a:gd name="T53" fmla="*/ 108 h 272"/>
                <a:gd name="T54" fmla="*/ 200 w 210"/>
                <a:gd name="T55" fmla="*/ 84 h 272"/>
                <a:gd name="T56" fmla="*/ 194 w 210"/>
                <a:gd name="T57" fmla="*/ 70 h 272"/>
                <a:gd name="T58" fmla="*/ 186 w 210"/>
                <a:gd name="T59" fmla="*/ 64 h 272"/>
                <a:gd name="T60" fmla="*/ 188 w 210"/>
                <a:gd name="T61" fmla="*/ 62 h 272"/>
                <a:gd name="T62" fmla="*/ 202 w 210"/>
                <a:gd name="T63" fmla="*/ 66 h 272"/>
                <a:gd name="T64" fmla="*/ 210 w 210"/>
                <a:gd name="T65" fmla="*/ 74 h 272"/>
                <a:gd name="T66" fmla="*/ 208 w 210"/>
                <a:gd name="T67" fmla="*/ 70 h 272"/>
                <a:gd name="T68" fmla="*/ 200 w 210"/>
                <a:gd name="T69" fmla="*/ 60 h 272"/>
                <a:gd name="T70" fmla="*/ 188 w 210"/>
                <a:gd name="T71" fmla="*/ 56 h 272"/>
                <a:gd name="T72" fmla="*/ 180 w 210"/>
                <a:gd name="T73" fmla="*/ 56 h 272"/>
                <a:gd name="T74" fmla="*/ 192 w 210"/>
                <a:gd name="T75" fmla="*/ 46 h 272"/>
                <a:gd name="T76" fmla="*/ 200 w 210"/>
                <a:gd name="T77" fmla="*/ 30 h 272"/>
                <a:gd name="T78" fmla="*/ 198 w 210"/>
                <a:gd name="T79" fmla="*/ 22 h 272"/>
                <a:gd name="T80" fmla="*/ 192 w 210"/>
                <a:gd name="T81" fmla="*/ 12 h 272"/>
                <a:gd name="T82" fmla="*/ 178 w 210"/>
                <a:gd name="T83" fmla="*/ 4 h 272"/>
                <a:gd name="T84" fmla="*/ 188 w 210"/>
                <a:gd name="T85" fmla="*/ 20 h 272"/>
                <a:gd name="T86" fmla="*/ 188 w 210"/>
                <a:gd name="T87" fmla="*/ 34 h 272"/>
                <a:gd name="T88" fmla="*/ 176 w 210"/>
                <a:gd name="T89" fmla="*/ 46 h 272"/>
                <a:gd name="T90" fmla="*/ 178 w 210"/>
                <a:gd name="T91" fmla="*/ 44 h 272"/>
                <a:gd name="T92" fmla="*/ 184 w 210"/>
                <a:gd name="T93" fmla="*/ 32 h 272"/>
                <a:gd name="T94" fmla="*/ 182 w 210"/>
                <a:gd name="T95" fmla="*/ 22 h 272"/>
                <a:gd name="T96" fmla="*/ 178 w 210"/>
                <a:gd name="T97" fmla="*/ 18 h 272"/>
                <a:gd name="T98" fmla="*/ 178 w 210"/>
                <a:gd name="T99" fmla="*/ 28 h 272"/>
                <a:gd name="T100" fmla="*/ 176 w 210"/>
                <a:gd name="T101" fmla="*/ 36 h 272"/>
                <a:gd name="T102" fmla="*/ 168 w 210"/>
                <a:gd name="T103" fmla="*/ 40 h 272"/>
                <a:gd name="T104" fmla="*/ 164 w 210"/>
                <a:gd name="T105" fmla="*/ 34 h 272"/>
                <a:gd name="T106" fmla="*/ 146 w 210"/>
                <a:gd name="T107" fmla="*/ 16 h 272"/>
                <a:gd name="T108" fmla="*/ 122 w 210"/>
                <a:gd name="T109" fmla="*/ 6 h 272"/>
                <a:gd name="T110" fmla="*/ 108 w 210"/>
                <a:gd name="T111" fmla="*/ 2 h 272"/>
                <a:gd name="T112" fmla="*/ 68 w 210"/>
                <a:gd name="T113" fmla="*/ 0 h 272"/>
                <a:gd name="T114" fmla="*/ 54 w 210"/>
                <a:gd name="T115" fmla="*/ 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" h="272">
                  <a:moveTo>
                    <a:pt x="54" y="2"/>
                  </a:moveTo>
                  <a:lnTo>
                    <a:pt x="54" y="2"/>
                  </a:lnTo>
                  <a:lnTo>
                    <a:pt x="36" y="4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8" y="22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46"/>
                  </a:lnTo>
                  <a:lnTo>
                    <a:pt x="2" y="68"/>
                  </a:lnTo>
                  <a:lnTo>
                    <a:pt x="6" y="102"/>
                  </a:lnTo>
                  <a:lnTo>
                    <a:pt x="10" y="122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26" y="184"/>
                  </a:lnTo>
                  <a:lnTo>
                    <a:pt x="28" y="206"/>
                  </a:lnTo>
                  <a:lnTo>
                    <a:pt x="30" y="224"/>
                  </a:lnTo>
                  <a:lnTo>
                    <a:pt x="28" y="240"/>
                  </a:lnTo>
                  <a:lnTo>
                    <a:pt x="22" y="254"/>
                  </a:lnTo>
                  <a:lnTo>
                    <a:pt x="18" y="260"/>
                  </a:lnTo>
                  <a:lnTo>
                    <a:pt x="14" y="264"/>
                  </a:lnTo>
                  <a:lnTo>
                    <a:pt x="8" y="268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6" y="270"/>
                  </a:lnTo>
                  <a:lnTo>
                    <a:pt x="14" y="266"/>
                  </a:lnTo>
                  <a:lnTo>
                    <a:pt x="22" y="260"/>
                  </a:lnTo>
                  <a:lnTo>
                    <a:pt x="30" y="252"/>
                  </a:lnTo>
                  <a:lnTo>
                    <a:pt x="36" y="238"/>
                  </a:lnTo>
                  <a:lnTo>
                    <a:pt x="40" y="218"/>
                  </a:lnTo>
                  <a:lnTo>
                    <a:pt x="40" y="206"/>
                  </a:lnTo>
                  <a:lnTo>
                    <a:pt x="38" y="194"/>
                  </a:lnTo>
                  <a:lnTo>
                    <a:pt x="38" y="194"/>
                  </a:lnTo>
                  <a:lnTo>
                    <a:pt x="34" y="148"/>
                  </a:lnTo>
                  <a:lnTo>
                    <a:pt x="32" y="120"/>
                  </a:lnTo>
                  <a:lnTo>
                    <a:pt x="34" y="106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80" y="150"/>
                  </a:lnTo>
                  <a:lnTo>
                    <a:pt x="112" y="182"/>
                  </a:lnTo>
                  <a:lnTo>
                    <a:pt x="124" y="192"/>
                  </a:lnTo>
                  <a:lnTo>
                    <a:pt x="128" y="194"/>
                  </a:lnTo>
                  <a:lnTo>
                    <a:pt x="130" y="192"/>
                  </a:lnTo>
                  <a:lnTo>
                    <a:pt x="130" y="192"/>
                  </a:lnTo>
                  <a:lnTo>
                    <a:pt x="136" y="188"/>
                  </a:lnTo>
                  <a:lnTo>
                    <a:pt x="142" y="184"/>
                  </a:lnTo>
                  <a:lnTo>
                    <a:pt x="160" y="172"/>
                  </a:lnTo>
                  <a:lnTo>
                    <a:pt x="168" y="164"/>
                  </a:lnTo>
                  <a:lnTo>
                    <a:pt x="178" y="154"/>
                  </a:lnTo>
                  <a:lnTo>
                    <a:pt x="188" y="140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200" y="108"/>
                  </a:lnTo>
                  <a:lnTo>
                    <a:pt x="202" y="96"/>
                  </a:lnTo>
                  <a:lnTo>
                    <a:pt x="200" y="84"/>
                  </a:lnTo>
                  <a:lnTo>
                    <a:pt x="198" y="76"/>
                  </a:lnTo>
                  <a:lnTo>
                    <a:pt x="194" y="70"/>
                  </a:lnTo>
                  <a:lnTo>
                    <a:pt x="190" y="66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88" y="62"/>
                  </a:lnTo>
                  <a:lnTo>
                    <a:pt x="194" y="62"/>
                  </a:lnTo>
                  <a:lnTo>
                    <a:pt x="202" y="66"/>
                  </a:lnTo>
                  <a:lnTo>
                    <a:pt x="206" y="68"/>
                  </a:lnTo>
                  <a:lnTo>
                    <a:pt x="210" y="74"/>
                  </a:lnTo>
                  <a:lnTo>
                    <a:pt x="210" y="74"/>
                  </a:lnTo>
                  <a:lnTo>
                    <a:pt x="208" y="70"/>
                  </a:lnTo>
                  <a:lnTo>
                    <a:pt x="204" y="64"/>
                  </a:lnTo>
                  <a:lnTo>
                    <a:pt x="200" y="60"/>
                  </a:lnTo>
                  <a:lnTo>
                    <a:pt x="194" y="56"/>
                  </a:lnTo>
                  <a:lnTo>
                    <a:pt x="188" y="56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86" y="50"/>
                  </a:lnTo>
                  <a:lnTo>
                    <a:pt x="192" y="46"/>
                  </a:lnTo>
                  <a:lnTo>
                    <a:pt x="196" y="38"/>
                  </a:lnTo>
                  <a:lnTo>
                    <a:pt x="200" y="30"/>
                  </a:lnTo>
                  <a:lnTo>
                    <a:pt x="200" y="26"/>
                  </a:lnTo>
                  <a:lnTo>
                    <a:pt x="198" y="22"/>
                  </a:lnTo>
                  <a:lnTo>
                    <a:pt x="196" y="16"/>
                  </a:lnTo>
                  <a:lnTo>
                    <a:pt x="192" y="12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10"/>
                  </a:lnTo>
                  <a:lnTo>
                    <a:pt x="188" y="20"/>
                  </a:lnTo>
                  <a:lnTo>
                    <a:pt x="190" y="26"/>
                  </a:lnTo>
                  <a:lnTo>
                    <a:pt x="188" y="34"/>
                  </a:lnTo>
                  <a:lnTo>
                    <a:pt x="184" y="40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8" y="44"/>
                  </a:lnTo>
                  <a:lnTo>
                    <a:pt x="184" y="36"/>
                  </a:lnTo>
                  <a:lnTo>
                    <a:pt x="184" y="32"/>
                  </a:lnTo>
                  <a:lnTo>
                    <a:pt x="184" y="28"/>
                  </a:lnTo>
                  <a:lnTo>
                    <a:pt x="182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22"/>
                  </a:lnTo>
                  <a:lnTo>
                    <a:pt x="178" y="28"/>
                  </a:lnTo>
                  <a:lnTo>
                    <a:pt x="178" y="32"/>
                  </a:lnTo>
                  <a:lnTo>
                    <a:pt x="176" y="36"/>
                  </a:lnTo>
                  <a:lnTo>
                    <a:pt x="172" y="38"/>
                  </a:lnTo>
                  <a:lnTo>
                    <a:pt x="168" y="40"/>
                  </a:lnTo>
                  <a:lnTo>
                    <a:pt x="168" y="40"/>
                  </a:lnTo>
                  <a:lnTo>
                    <a:pt x="164" y="34"/>
                  </a:lnTo>
                  <a:lnTo>
                    <a:pt x="154" y="24"/>
                  </a:lnTo>
                  <a:lnTo>
                    <a:pt x="146" y="16"/>
                  </a:lnTo>
                  <a:lnTo>
                    <a:pt x="136" y="10"/>
                  </a:lnTo>
                  <a:lnTo>
                    <a:pt x="122" y="6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5" name="Freeform 47"/>
            <p:cNvSpPr>
              <a:spLocks/>
            </p:cNvSpPr>
            <p:nvPr/>
          </p:nvSpPr>
          <p:spPr bwMode="auto">
            <a:xfrm>
              <a:off x="1328" y="1422"/>
              <a:ext cx="30" cy="44"/>
            </a:xfrm>
            <a:custGeom>
              <a:avLst/>
              <a:gdLst>
                <a:gd name="T0" fmla="*/ 10 w 30"/>
                <a:gd name="T1" fmla="*/ 38 h 44"/>
                <a:gd name="T2" fmla="*/ 0 w 30"/>
                <a:gd name="T3" fmla="*/ 32 h 44"/>
                <a:gd name="T4" fmla="*/ 0 w 30"/>
                <a:gd name="T5" fmla="*/ 32 h 44"/>
                <a:gd name="T6" fmla="*/ 0 w 30"/>
                <a:gd name="T7" fmla="*/ 28 h 44"/>
                <a:gd name="T8" fmla="*/ 0 w 30"/>
                <a:gd name="T9" fmla="*/ 16 h 44"/>
                <a:gd name="T10" fmla="*/ 2 w 30"/>
                <a:gd name="T11" fmla="*/ 10 h 44"/>
                <a:gd name="T12" fmla="*/ 4 w 30"/>
                <a:gd name="T13" fmla="*/ 4 h 44"/>
                <a:gd name="T14" fmla="*/ 8 w 30"/>
                <a:gd name="T15" fmla="*/ 2 h 44"/>
                <a:gd name="T16" fmla="*/ 14 w 30"/>
                <a:gd name="T17" fmla="*/ 0 h 44"/>
                <a:gd name="T18" fmla="*/ 14 w 30"/>
                <a:gd name="T19" fmla="*/ 0 h 44"/>
                <a:gd name="T20" fmla="*/ 18 w 30"/>
                <a:gd name="T21" fmla="*/ 0 h 44"/>
                <a:gd name="T22" fmla="*/ 24 w 30"/>
                <a:gd name="T23" fmla="*/ 4 h 44"/>
                <a:gd name="T24" fmla="*/ 28 w 30"/>
                <a:gd name="T25" fmla="*/ 6 h 44"/>
                <a:gd name="T26" fmla="*/ 30 w 30"/>
                <a:gd name="T27" fmla="*/ 12 h 44"/>
                <a:gd name="T28" fmla="*/ 30 w 30"/>
                <a:gd name="T29" fmla="*/ 20 h 44"/>
                <a:gd name="T30" fmla="*/ 26 w 30"/>
                <a:gd name="T31" fmla="*/ 30 h 44"/>
                <a:gd name="T32" fmla="*/ 20 w 30"/>
                <a:gd name="T33" fmla="*/ 44 h 44"/>
                <a:gd name="T34" fmla="*/ 10 w 30"/>
                <a:gd name="T35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4">
                  <a:moveTo>
                    <a:pt x="10" y="38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26" y="30"/>
                  </a:lnTo>
                  <a:lnTo>
                    <a:pt x="20" y="44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F7C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6" name="Freeform 48"/>
            <p:cNvSpPr>
              <a:spLocks/>
            </p:cNvSpPr>
            <p:nvPr/>
          </p:nvSpPr>
          <p:spPr bwMode="auto">
            <a:xfrm>
              <a:off x="1334" y="1428"/>
              <a:ext cx="18" cy="36"/>
            </a:xfrm>
            <a:custGeom>
              <a:avLst/>
              <a:gdLst>
                <a:gd name="T0" fmla="*/ 0 w 18"/>
                <a:gd name="T1" fmla="*/ 18 h 36"/>
                <a:gd name="T2" fmla="*/ 0 w 18"/>
                <a:gd name="T3" fmla="*/ 18 h 36"/>
                <a:gd name="T4" fmla="*/ 0 w 18"/>
                <a:gd name="T5" fmla="*/ 14 h 36"/>
                <a:gd name="T6" fmla="*/ 6 w 18"/>
                <a:gd name="T7" fmla="*/ 4 h 36"/>
                <a:gd name="T8" fmla="*/ 8 w 18"/>
                <a:gd name="T9" fmla="*/ 0 h 36"/>
                <a:gd name="T10" fmla="*/ 12 w 18"/>
                <a:gd name="T11" fmla="*/ 0 h 36"/>
                <a:gd name="T12" fmla="*/ 14 w 18"/>
                <a:gd name="T13" fmla="*/ 4 h 36"/>
                <a:gd name="T14" fmla="*/ 18 w 18"/>
                <a:gd name="T15" fmla="*/ 12 h 36"/>
                <a:gd name="T16" fmla="*/ 12 w 18"/>
                <a:gd name="T17" fmla="*/ 8 h 36"/>
                <a:gd name="T18" fmla="*/ 12 w 18"/>
                <a:gd name="T19" fmla="*/ 8 h 36"/>
                <a:gd name="T20" fmla="*/ 12 w 18"/>
                <a:gd name="T21" fmla="*/ 12 h 36"/>
                <a:gd name="T22" fmla="*/ 12 w 18"/>
                <a:gd name="T23" fmla="*/ 20 h 36"/>
                <a:gd name="T24" fmla="*/ 12 w 18"/>
                <a:gd name="T25" fmla="*/ 26 h 36"/>
                <a:gd name="T26" fmla="*/ 10 w 18"/>
                <a:gd name="T27" fmla="*/ 30 h 36"/>
                <a:gd name="T28" fmla="*/ 6 w 18"/>
                <a:gd name="T29" fmla="*/ 34 h 36"/>
                <a:gd name="T30" fmla="*/ 0 w 18"/>
                <a:gd name="T31" fmla="*/ 36 h 36"/>
                <a:gd name="T32" fmla="*/ 0 w 18"/>
                <a:gd name="T33" fmla="*/ 36 h 36"/>
                <a:gd name="T34" fmla="*/ 4 w 18"/>
                <a:gd name="T35" fmla="*/ 26 h 36"/>
                <a:gd name="T36" fmla="*/ 6 w 18"/>
                <a:gd name="T37" fmla="*/ 20 h 36"/>
                <a:gd name="T38" fmla="*/ 6 w 18"/>
                <a:gd name="T39" fmla="*/ 12 h 36"/>
                <a:gd name="T40" fmla="*/ 0 w 18"/>
                <a:gd name="T4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36">
                  <a:moveTo>
                    <a:pt x="0" y="18"/>
                  </a:moveTo>
                  <a:lnTo>
                    <a:pt x="0" y="18"/>
                  </a:lnTo>
                  <a:lnTo>
                    <a:pt x="0" y="14"/>
                  </a:lnTo>
                  <a:lnTo>
                    <a:pt x="6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8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20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6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6" y="2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4B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7" name="Freeform 49"/>
            <p:cNvSpPr>
              <a:spLocks/>
            </p:cNvSpPr>
            <p:nvPr/>
          </p:nvSpPr>
          <p:spPr bwMode="auto">
            <a:xfrm>
              <a:off x="1236" y="1502"/>
              <a:ext cx="32" cy="18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2 w 32"/>
                <a:gd name="T5" fmla="*/ 0 h 18"/>
                <a:gd name="T6" fmla="*/ 8 w 32"/>
                <a:gd name="T7" fmla="*/ 2 h 18"/>
                <a:gd name="T8" fmla="*/ 8 w 32"/>
                <a:gd name="T9" fmla="*/ 2 h 18"/>
                <a:gd name="T10" fmla="*/ 14 w 32"/>
                <a:gd name="T11" fmla="*/ 4 h 18"/>
                <a:gd name="T12" fmla="*/ 22 w 32"/>
                <a:gd name="T13" fmla="*/ 4 h 18"/>
                <a:gd name="T14" fmla="*/ 28 w 32"/>
                <a:gd name="T15" fmla="*/ 2 h 18"/>
                <a:gd name="T16" fmla="*/ 32 w 32"/>
                <a:gd name="T17" fmla="*/ 0 h 18"/>
                <a:gd name="T18" fmla="*/ 32 w 32"/>
                <a:gd name="T19" fmla="*/ 0 h 18"/>
                <a:gd name="T20" fmla="*/ 26 w 32"/>
                <a:gd name="T21" fmla="*/ 8 h 18"/>
                <a:gd name="T22" fmla="*/ 20 w 32"/>
                <a:gd name="T23" fmla="*/ 14 h 18"/>
                <a:gd name="T24" fmla="*/ 14 w 32"/>
                <a:gd name="T25" fmla="*/ 18 h 18"/>
                <a:gd name="T26" fmla="*/ 14 w 32"/>
                <a:gd name="T27" fmla="*/ 18 h 18"/>
                <a:gd name="T28" fmla="*/ 10 w 32"/>
                <a:gd name="T29" fmla="*/ 18 h 18"/>
                <a:gd name="T30" fmla="*/ 6 w 32"/>
                <a:gd name="T31" fmla="*/ 16 h 18"/>
                <a:gd name="T32" fmla="*/ 6 w 32"/>
                <a:gd name="T33" fmla="*/ 12 h 18"/>
                <a:gd name="T34" fmla="*/ 6 w 32"/>
                <a:gd name="T35" fmla="*/ 8 h 18"/>
                <a:gd name="T36" fmla="*/ 6 w 32"/>
                <a:gd name="T37" fmla="*/ 8 h 18"/>
                <a:gd name="T38" fmla="*/ 4 w 32"/>
                <a:gd name="T39" fmla="*/ 6 h 18"/>
                <a:gd name="T40" fmla="*/ 2 w 32"/>
                <a:gd name="T41" fmla="*/ 4 h 18"/>
                <a:gd name="T42" fmla="*/ 0 w 32"/>
                <a:gd name="T43" fmla="*/ 0 h 18"/>
                <a:gd name="T44" fmla="*/ 0 w 32"/>
                <a:gd name="T4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1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1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8" name="Freeform 50"/>
            <p:cNvSpPr>
              <a:spLocks/>
            </p:cNvSpPr>
            <p:nvPr/>
          </p:nvSpPr>
          <p:spPr bwMode="auto">
            <a:xfrm>
              <a:off x="1228" y="1406"/>
              <a:ext cx="44" cy="12"/>
            </a:xfrm>
            <a:custGeom>
              <a:avLst/>
              <a:gdLst>
                <a:gd name="T0" fmla="*/ 44 w 44"/>
                <a:gd name="T1" fmla="*/ 2 h 12"/>
                <a:gd name="T2" fmla="*/ 44 w 44"/>
                <a:gd name="T3" fmla="*/ 2 h 12"/>
                <a:gd name="T4" fmla="*/ 34 w 44"/>
                <a:gd name="T5" fmla="*/ 0 h 12"/>
                <a:gd name="T6" fmla="*/ 22 w 44"/>
                <a:gd name="T7" fmla="*/ 2 h 12"/>
                <a:gd name="T8" fmla="*/ 12 w 44"/>
                <a:gd name="T9" fmla="*/ 8 h 12"/>
                <a:gd name="T10" fmla="*/ 4 w 44"/>
                <a:gd name="T11" fmla="*/ 12 h 12"/>
                <a:gd name="T12" fmla="*/ 4 w 44"/>
                <a:gd name="T13" fmla="*/ 12 h 12"/>
                <a:gd name="T14" fmla="*/ 2 w 44"/>
                <a:gd name="T15" fmla="*/ 12 h 12"/>
                <a:gd name="T16" fmla="*/ 0 w 44"/>
                <a:gd name="T17" fmla="*/ 10 h 12"/>
                <a:gd name="T18" fmla="*/ 0 w 44"/>
                <a:gd name="T19" fmla="*/ 10 h 12"/>
                <a:gd name="T20" fmla="*/ 10 w 44"/>
                <a:gd name="T21" fmla="*/ 4 h 12"/>
                <a:gd name="T22" fmla="*/ 22 w 44"/>
                <a:gd name="T23" fmla="*/ 0 h 12"/>
                <a:gd name="T24" fmla="*/ 34 w 44"/>
                <a:gd name="T25" fmla="*/ 0 h 12"/>
                <a:gd name="T26" fmla="*/ 44 w 44"/>
                <a:gd name="T27" fmla="*/ 2 h 12"/>
                <a:gd name="T28" fmla="*/ 44 w 44"/>
                <a:gd name="T29" fmla="*/ 2 h 12"/>
                <a:gd name="T30" fmla="*/ 44 w 44"/>
                <a:gd name="T31" fmla="*/ 2 h 12"/>
                <a:gd name="T32" fmla="*/ 44 w 44"/>
                <a:gd name="T3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2">
                  <a:moveTo>
                    <a:pt x="44" y="2"/>
                  </a:moveTo>
                  <a:lnTo>
                    <a:pt x="44" y="2"/>
                  </a:lnTo>
                  <a:lnTo>
                    <a:pt x="34" y="0"/>
                  </a:lnTo>
                  <a:lnTo>
                    <a:pt x="22" y="2"/>
                  </a:lnTo>
                  <a:lnTo>
                    <a:pt x="12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4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9" name="Freeform 51"/>
            <p:cNvSpPr>
              <a:spLocks/>
            </p:cNvSpPr>
            <p:nvPr/>
          </p:nvSpPr>
          <p:spPr bwMode="auto">
            <a:xfrm>
              <a:off x="1238" y="1342"/>
              <a:ext cx="178" cy="34"/>
            </a:xfrm>
            <a:custGeom>
              <a:avLst/>
              <a:gdLst>
                <a:gd name="T0" fmla="*/ 0 w 178"/>
                <a:gd name="T1" fmla="*/ 2 h 34"/>
                <a:gd name="T2" fmla="*/ 0 w 178"/>
                <a:gd name="T3" fmla="*/ 2 h 34"/>
                <a:gd name="T4" fmla="*/ 12 w 178"/>
                <a:gd name="T5" fmla="*/ 0 h 34"/>
                <a:gd name="T6" fmla="*/ 24 w 178"/>
                <a:gd name="T7" fmla="*/ 2 h 34"/>
                <a:gd name="T8" fmla="*/ 36 w 178"/>
                <a:gd name="T9" fmla="*/ 6 h 34"/>
                <a:gd name="T10" fmla="*/ 48 w 178"/>
                <a:gd name="T11" fmla="*/ 10 h 34"/>
                <a:gd name="T12" fmla="*/ 72 w 178"/>
                <a:gd name="T13" fmla="*/ 22 h 34"/>
                <a:gd name="T14" fmla="*/ 84 w 178"/>
                <a:gd name="T15" fmla="*/ 26 h 34"/>
                <a:gd name="T16" fmla="*/ 96 w 178"/>
                <a:gd name="T17" fmla="*/ 30 h 34"/>
                <a:gd name="T18" fmla="*/ 96 w 178"/>
                <a:gd name="T19" fmla="*/ 30 h 34"/>
                <a:gd name="T20" fmla="*/ 118 w 178"/>
                <a:gd name="T21" fmla="*/ 34 h 34"/>
                <a:gd name="T22" fmla="*/ 140 w 178"/>
                <a:gd name="T23" fmla="*/ 32 h 34"/>
                <a:gd name="T24" fmla="*/ 150 w 178"/>
                <a:gd name="T25" fmla="*/ 32 h 34"/>
                <a:gd name="T26" fmla="*/ 160 w 178"/>
                <a:gd name="T27" fmla="*/ 28 h 34"/>
                <a:gd name="T28" fmla="*/ 170 w 178"/>
                <a:gd name="T29" fmla="*/ 24 h 34"/>
                <a:gd name="T30" fmla="*/ 178 w 178"/>
                <a:gd name="T31" fmla="*/ 18 h 34"/>
                <a:gd name="T32" fmla="*/ 178 w 178"/>
                <a:gd name="T33" fmla="*/ 18 h 34"/>
                <a:gd name="T34" fmla="*/ 178 w 178"/>
                <a:gd name="T35" fmla="*/ 18 h 34"/>
                <a:gd name="T36" fmla="*/ 178 w 178"/>
                <a:gd name="T37" fmla="*/ 18 h 34"/>
                <a:gd name="T38" fmla="*/ 166 w 178"/>
                <a:gd name="T39" fmla="*/ 24 h 34"/>
                <a:gd name="T40" fmla="*/ 154 w 178"/>
                <a:gd name="T41" fmla="*/ 30 h 34"/>
                <a:gd name="T42" fmla="*/ 140 w 178"/>
                <a:gd name="T43" fmla="*/ 32 h 34"/>
                <a:gd name="T44" fmla="*/ 126 w 178"/>
                <a:gd name="T45" fmla="*/ 32 h 34"/>
                <a:gd name="T46" fmla="*/ 110 w 178"/>
                <a:gd name="T47" fmla="*/ 30 h 34"/>
                <a:gd name="T48" fmla="*/ 96 w 178"/>
                <a:gd name="T49" fmla="*/ 28 h 34"/>
                <a:gd name="T50" fmla="*/ 70 w 178"/>
                <a:gd name="T51" fmla="*/ 18 h 34"/>
                <a:gd name="T52" fmla="*/ 70 w 178"/>
                <a:gd name="T53" fmla="*/ 18 h 34"/>
                <a:gd name="T54" fmla="*/ 54 w 178"/>
                <a:gd name="T55" fmla="*/ 12 h 34"/>
                <a:gd name="T56" fmla="*/ 36 w 178"/>
                <a:gd name="T57" fmla="*/ 4 h 34"/>
                <a:gd name="T58" fmla="*/ 18 w 178"/>
                <a:gd name="T59" fmla="*/ 0 h 34"/>
                <a:gd name="T60" fmla="*/ 8 w 178"/>
                <a:gd name="T61" fmla="*/ 0 h 34"/>
                <a:gd name="T62" fmla="*/ 0 w 178"/>
                <a:gd name="T63" fmla="*/ 0 h 34"/>
                <a:gd name="T64" fmla="*/ 0 w 178"/>
                <a:gd name="T65" fmla="*/ 0 h 34"/>
                <a:gd name="T66" fmla="*/ 0 w 178"/>
                <a:gd name="T67" fmla="*/ 2 h 34"/>
                <a:gd name="T68" fmla="*/ 0 w 178"/>
                <a:gd name="T6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8" h="34">
                  <a:moveTo>
                    <a:pt x="0" y="2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6" y="6"/>
                  </a:lnTo>
                  <a:lnTo>
                    <a:pt x="48" y="10"/>
                  </a:lnTo>
                  <a:lnTo>
                    <a:pt x="72" y="22"/>
                  </a:lnTo>
                  <a:lnTo>
                    <a:pt x="84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18" y="34"/>
                  </a:lnTo>
                  <a:lnTo>
                    <a:pt x="140" y="32"/>
                  </a:lnTo>
                  <a:lnTo>
                    <a:pt x="150" y="32"/>
                  </a:lnTo>
                  <a:lnTo>
                    <a:pt x="160" y="28"/>
                  </a:lnTo>
                  <a:lnTo>
                    <a:pt x="170" y="24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66" y="24"/>
                  </a:lnTo>
                  <a:lnTo>
                    <a:pt x="154" y="30"/>
                  </a:lnTo>
                  <a:lnTo>
                    <a:pt x="140" y="32"/>
                  </a:lnTo>
                  <a:lnTo>
                    <a:pt x="126" y="32"/>
                  </a:lnTo>
                  <a:lnTo>
                    <a:pt x="110" y="30"/>
                  </a:lnTo>
                  <a:lnTo>
                    <a:pt x="96" y="2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54" y="12"/>
                  </a:lnTo>
                  <a:lnTo>
                    <a:pt x="36" y="4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E1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0" name="Freeform 52"/>
            <p:cNvSpPr>
              <a:spLocks/>
            </p:cNvSpPr>
            <p:nvPr/>
          </p:nvSpPr>
          <p:spPr bwMode="auto">
            <a:xfrm>
              <a:off x="1268" y="1328"/>
              <a:ext cx="144" cy="30"/>
            </a:xfrm>
            <a:custGeom>
              <a:avLst/>
              <a:gdLst>
                <a:gd name="T0" fmla="*/ 0 w 144"/>
                <a:gd name="T1" fmla="*/ 2 h 30"/>
                <a:gd name="T2" fmla="*/ 0 w 144"/>
                <a:gd name="T3" fmla="*/ 2 h 30"/>
                <a:gd name="T4" fmla="*/ 10 w 144"/>
                <a:gd name="T5" fmla="*/ 0 h 30"/>
                <a:gd name="T6" fmla="*/ 20 w 144"/>
                <a:gd name="T7" fmla="*/ 2 h 30"/>
                <a:gd name="T8" fmla="*/ 30 w 144"/>
                <a:gd name="T9" fmla="*/ 4 h 30"/>
                <a:gd name="T10" fmla="*/ 40 w 144"/>
                <a:gd name="T11" fmla="*/ 10 h 30"/>
                <a:gd name="T12" fmla="*/ 60 w 144"/>
                <a:gd name="T13" fmla="*/ 20 h 30"/>
                <a:gd name="T14" fmla="*/ 68 w 144"/>
                <a:gd name="T15" fmla="*/ 24 h 30"/>
                <a:gd name="T16" fmla="*/ 78 w 144"/>
                <a:gd name="T17" fmla="*/ 26 h 30"/>
                <a:gd name="T18" fmla="*/ 78 w 144"/>
                <a:gd name="T19" fmla="*/ 26 h 30"/>
                <a:gd name="T20" fmla="*/ 96 w 144"/>
                <a:gd name="T21" fmla="*/ 30 h 30"/>
                <a:gd name="T22" fmla="*/ 112 w 144"/>
                <a:gd name="T23" fmla="*/ 30 h 30"/>
                <a:gd name="T24" fmla="*/ 128 w 144"/>
                <a:gd name="T25" fmla="*/ 26 h 30"/>
                <a:gd name="T26" fmla="*/ 136 w 144"/>
                <a:gd name="T27" fmla="*/ 22 h 30"/>
                <a:gd name="T28" fmla="*/ 144 w 144"/>
                <a:gd name="T29" fmla="*/ 16 h 30"/>
                <a:gd name="T30" fmla="*/ 144 w 144"/>
                <a:gd name="T31" fmla="*/ 16 h 30"/>
                <a:gd name="T32" fmla="*/ 144 w 144"/>
                <a:gd name="T33" fmla="*/ 16 h 30"/>
                <a:gd name="T34" fmla="*/ 144 w 144"/>
                <a:gd name="T35" fmla="*/ 16 h 30"/>
                <a:gd name="T36" fmla="*/ 134 w 144"/>
                <a:gd name="T37" fmla="*/ 22 h 30"/>
                <a:gd name="T38" fmla="*/ 124 w 144"/>
                <a:gd name="T39" fmla="*/ 26 h 30"/>
                <a:gd name="T40" fmla="*/ 114 w 144"/>
                <a:gd name="T41" fmla="*/ 28 h 30"/>
                <a:gd name="T42" fmla="*/ 102 w 144"/>
                <a:gd name="T43" fmla="*/ 28 h 30"/>
                <a:gd name="T44" fmla="*/ 90 w 144"/>
                <a:gd name="T45" fmla="*/ 26 h 30"/>
                <a:gd name="T46" fmla="*/ 78 w 144"/>
                <a:gd name="T47" fmla="*/ 24 h 30"/>
                <a:gd name="T48" fmla="*/ 58 w 144"/>
                <a:gd name="T49" fmla="*/ 16 h 30"/>
                <a:gd name="T50" fmla="*/ 58 w 144"/>
                <a:gd name="T51" fmla="*/ 16 h 30"/>
                <a:gd name="T52" fmla="*/ 30 w 144"/>
                <a:gd name="T53" fmla="*/ 4 h 30"/>
                <a:gd name="T54" fmla="*/ 16 w 144"/>
                <a:gd name="T55" fmla="*/ 0 h 30"/>
                <a:gd name="T56" fmla="*/ 8 w 144"/>
                <a:gd name="T57" fmla="*/ 0 h 30"/>
                <a:gd name="T58" fmla="*/ 0 w 144"/>
                <a:gd name="T59" fmla="*/ 2 h 30"/>
                <a:gd name="T60" fmla="*/ 0 w 144"/>
                <a:gd name="T61" fmla="*/ 2 h 30"/>
                <a:gd name="T62" fmla="*/ 0 w 144"/>
                <a:gd name="T63" fmla="*/ 2 h 30"/>
                <a:gd name="T64" fmla="*/ 0 w 144"/>
                <a:gd name="T6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30">
                  <a:moveTo>
                    <a:pt x="0" y="2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30" y="4"/>
                  </a:lnTo>
                  <a:lnTo>
                    <a:pt x="40" y="10"/>
                  </a:lnTo>
                  <a:lnTo>
                    <a:pt x="60" y="20"/>
                  </a:lnTo>
                  <a:lnTo>
                    <a:pt x="68" y="24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96" y="30"/>
                  </a:lnTo>
                  <a:lnTo>
                    <a:pt x="112" y="30"/>
                  </a:lnTo>
                  <a:lnTo>
                    <a:pt x="128" y="26"/>
                  </a:lnTo>
                  <a:lnTo>
                    <a:pt x="136" y="22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34" y="22"/>
                  </a:lnTo>
                  <a:lnTo>
                    <a:pt x="124" y="26"/>
                  </a:lnTo>
                  <a:lnTo>
                    <a:pt x="114" y="28"/>
                  </a:lnTo>
                  <a:lnTo>
                    <a:pt x="102" y="28"/>
                  </a:lnTo>
                  <a:lnTo>
                    <a:pt x="90" y="26"/>
                  </a:lnTo>
                  <a:lnTo>
                    <a:pt x="78" y="2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E1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1" name="Freeform 53"/>
            <p:cNvSpPr>
              <a:spLocks/>
            </p:cNvSpPr>
            <p:nvPr/>
          </p:nvSpPr>
          <p:spPr bwMode="auto">
            <a:xfrm>
              <a:off x="1254" y="1342"/>
              <a:ext cx="168" cy="60"/>
            </a:xfrm>
            <a:custGeom>
              <a:avLst/>
              <a:gdLst>
                <a:gd name="T0" fmla="*/ 0 w 168"/>
                <a:gd name="T1" fmla="*/ 2 h 60"/>
                <a:gd name="T2" fmla="*/ 0 w 168"/>
                <a:gd name="T3" fmla="*/ 2 h 60"/>
                <a:gd name="T4" fmla="*/ 14 w 168"/>
                <a:gd name="T5" fmla="*/ 8 h 60"/>
                <a:gd name="T6" fmla="*/ 26 w 168"/>
                <a:gd name="T7" fmla="*/ 18 h 60"/>
                <a:gd name="T8" fmla="*/ 52 w 168"/>
                <a:gd name="T9" fmla="*/ 40 h 60"/>
                <a:gd name="T10" fmla="*/ 52 w 168"/>
                <a:gd name="T11" fmla="*/ 40 h 60"/>
                <a:gd name="T12" fmla="*/ 66 w 168"/>
                <a:gd name="T13" fmla="*/ 50 h 60"/>
                <a:gd name="T14" fmla="*/ 80 w 168"/>
                <a:gd name="T15" fmla="*/ 56 h 60"/>
                <a:gd name="T16" fmla="*/ 96 w 168"/>
                <a:gd name="T17" fmla="*/ 60 h 60"/>
                <a:gd name="T18" fmla="*/ 112 w 168"/>
                <a:gd name="T19" fmla="*/ 60 h 60"/>
                <a:gd name="T20" fmla="*/ 112 w 168"/>
                <a:gd name="T21" fmla="*/ 60 h 60"/>
                <a:gd name="T22" fmla="*/ 130 w 168"/>
                <a:gd name="T23" fmla="*/ 58 h 60"/>
                <a:gd name="T24" fmla="*/ 138 w 168"/>
                <a:gd name="T25" fmla="*/ 54 h 60"/>
                <a:gd name="T26" fmla="*/ 146 w 168"/>
                <a:gd name="T27" fmla="*/ 50 h 60"/>
                <a:gd name="T28" fmla="*/ 152 w 168"/>
                <a:gd name="T29" fmla="*/ 46 h 60"/>
                <a:gd name="T30" fmla="*/ 160 w 168"/>
                <a:gd name="T31" fmla="*/ 40 h 60"/>
                <a:gd name="T32" fmla="*/ 164 w 168"/>
                <a:gd name="T33" fmla="*/ 32 h 60"/>
                <a:gd name="T34" fmla="*/ 168 w 168"/>
                <a:gd name="T35" fmla="*/ 24 h 60"/>
                <a:gd name="T36" fmla="*/ 168 w 168"/>
                <a:gd name="T37" fmla="*/ 24 h 60"/>
                <a:gd name="T38" fmla="*/ 166 w 168"/>
                <a:gd name="T39" fmla="*/ 24 h 60"/>
                <a:gd name="T40" fmla="*/ 166 w 168"/>
                <a:gd name="T41" fmla="*/ 24 h 60"/>
                <a:gd name="T42" fmla="*/ 166 w 168"/>
                <a:gd name="T43" fmla="*/ 24 h 60"/>
                <a:gd name="T44" fmla="*/ 162 w 168"/>
                <a:gd name="T45" fmla="*/ 32 h 60"/>
                <a:gd name="T46" fmla="*/ 158 w 168"/>
                <a:gd name="T47" fmla="*/ 40 h 60"/>
                <a:gd name="T48" fmla="*/ 152 w 168"/>
                <a:gd name="T49" fmla="*/ 44 h 60"/>
                <a:gd name="T50" fmla="*/ 146 w 168"/>
                <a:gd name="T51" fmla="*/ 50 h 60"/>
                <a:gd name="T52" fmla="*/ 134 w 168"/>
                <a:gd name="T53" fmla="*/ 56 h 60"/>
                <a:gd name="T54" fmla="*/ 118 w 168"/>
                <a:gd name="T55" fmla="*/ 58 h 60"/>
                <a:gd name="T56" fmla="*/ 102 w 168"/>
                <a:gd name="T57" fmla="*/ 56 h 60"/>
                <a:gd name="T58" fmla="*/ 86 w 168"/>
                <a:gd name="T59" fmla="*/ 52 h 60"/>
                <a:gd name="T60" fmla="*/ 72 w 168"/>
                <a:gd name="T61" fmla="*/ 48 h 60"/>
                <a:gd name="T62" fmla="*/ 60 w 168"/>
                <a:gd name="T63" fmla="*/ 40 h 60"/>
                <a:gd name="T64" fmla="*/ 60 w 168"/>
                <a:gd name="T65" fmla="*/ 40 h 60"/>
                <a:gd name="T66" fmla="*/ 28 w 168"/>
                <a:gd name="T67" fmla="*/ 18 h 60"/>
                <a:gd name="T68" fmla="*/ 28 w 168"/>
                <a:gd name="T69" fmla="*/ 18 h 60"/>
                <a:gd name="T70" fmla="*/ 14 w 168"/>
                <a:gd name="T71" fmla="*/ 8 h 60"/>
                <a:gd name="T72" fmla="*/ 8 w 168"/>
                <a:gd name="T73" fmla="*/ 2 h 60"/>
                <a:gd name="T74" fmla="*/ 2 w 168"/>
                <a:gd name="T75" fmla="*/ 0 h 60"/>
                <a:gd name="T76" fmla="*/ 2 w 168"/>
                <a:gd name="T77" fmla="*/ 0 h 60"/>
                <a:gd name="T78" fmla="*/ 0 w 168"/>
                <a:gd name="T79" fmla="*/ 2 h 60"/>
                <a:gd name="T80" fmla="*/ 0 w 168"/>
                <a:gd name="T81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60">
                  <a:moveTo>
                    <a:pt x="0" y="2"/>
                  </a:moveTo>
                  <a:lnTo>
                    <a:pt x="0" y="2"/>
                  </a:lnTo>
                  <a:lnTo>
                    <a:pt x="14" y="8"/>
                  </a:lnTo>
                  <a:lnTo>
                    <a:pt x="26" y="18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66" y="50"/>
                  </a:lnTo>
                  <a:lnTo>
                    <a:pt x="80" y="56"/>
                  </a:lnTo>
                  <a:lnTo>
                    <a:pt x="96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30" y="58"/>
                  </a:lnTo>
                  <a:lnTo>
                    <a:pt x="138" y="54"/>
                  </a:lnTo>
                  <a:lnTo>
                    <a:pt x="146" y="50"/>
                  </a:lnTo>
                  <a:lnTo>
                    <a:pt x="152" y="46"/>
                  </a:lnTo>
                  <a:lnTo>
                    <a:pt x="160" y="40"/>
                  </a:lnTo>
                  <a:lnTo>
                    <a:pt x="164" y="32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2" y="32"/>
                  </a:lnTo>
                  <a:lnTo>
                    <a:pt x="158" y="40"/>
                  </a:lnTo>
                  <a:lnTo>
                    <a:pt x="152" y="44"/>
                  </a:lnTo>
                  <a:lnTo>
                    <a:pt x="146" y="50"/>
                  </a:lnTo>
                  <a:lnTo>
                    <a:pt x="134" y="56"/>
                  </a:lnTo>
                  <a:lnTo>
                    <a:pt x="118" y="58"/>
                  </a:lnTo>
                  <a:lnTo>
                    <a:pt x="102" y="56"/>
                  </a:lnTo>
                  <a:lnTo>
                    <a:pt x="86" y="52"/>
                  </a:lnTo>
                  <a:lnTo>
                    <a:pt x="72" y="48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14" y="8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E1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2" name="Freeform 54"/>
            <p:cNvSpPr>
              <a:spLocks/>
            </p:cNvSpPr>
            <p:nvPr/>
          </p:nvSpPr>
          <p:spPr bwMode="auto">
            <a:xfrm>
              <a:off x="1296" y="1376"/>
              <a:ext cx="48" cy="144"/>
            </a:xfrm>
            <a:custGeom>
              <a:avLst/>
              <a:gdLst>
                <a:gd name="T0" fmla="*/ 0 w 48"/>
                <a:gd name="T1" fmla="*/ 0 h 144"/>
                <a:gd name="T2" fmla="*/ 0 w 48"/>
                <a:gd name="T3" fmla="*/ 0 h 144"/>
                <a:gd name="T4" fmla="*/ 22 w 48"/>
                <a:gd name="T5" fmla="*/ 32 h 144"/>
                <a:gd name="T6" fmla="*/ 32 w 48"/>
                <a:gd name="T7" fmla="*/ 50 h 144"/>
                <a:gd name="T8" fmla="*/ 40 w 48"/>
                <a:gd name="T9" fmla="*/ 70 h 144"/>
                <a:gd name="T10" fmla="*/ 46 w 48"/>
                <a:gd name="T11" fmla="*/ 90 h 144"/>
                <a:gd name="T12" fmla="*/ 46 w 48"/>
                <a:gd name="T13" fmla="*/ 100 h 144"/>
                <a:gd name="T14" fmla="*/ 44 w 48"/>
                <a:gd name="T15" fmla="*/ 110 h 144"/>
                <a:gd name="T16" fmla="*/ 42 w 48"/>
                <a:gd name="T17" fmla="*/ 118 h 144"/>
                <a:gd name="T18" fmla="*/ 38 w 48"/>
                <a:gd name="T19" fmla="*/ 128 h 144"/>
                <a:gd name="T20" fmla="*/ 30 w 48"/>
                <a:gd name="T21" fmla="*/ 136 h 144"/>
                <a:gd name="T22" fmla="*/ 22 w 48"/>
                <a:gd name="T23" fmla="*/ 144 h 144"/>
                <a:gd name="T24" fmla="*/ 22 w 48"/>
                <a:gd name="T25" fmla="*/ 144 h 144"/>
                <a:gd name="T26" fmla="*/ 22 w 48"/>
                <a:gd name="T27" fmla="*/ 144 h 144"/>
                <a:gd name="T28" fmla="*/ 22 w 48"/>
                <a:gd name="T29" fmla="*/ 144 h 144"/>
                <a:gd name="T30" fmla="*/ 34 w 48"/>
                <a:gd name="T31" fmla="*/ 136 h 144"/>
                <a:gd name="T32" fmla="*/ 42 w 48"/>
                <a:gd name="T33" fmla="*/ 126 h 144"/>
                <a:gd name="T34" fmla="*/ 46 w 48"/>
                <a:gd name="T35" fmla="*/ 112 h 144"/>
                <a:gd name="T36" fmla="*/ 48 w 48"/>
                <a:gd name="T37" fmla="*/ 98 h 144"/>
                <a:gd name="T38" fmla="*/ 48 w 48"/>
                <a:gd name="T39" fmla="*/ 98 h 144"/>
                <a:gd name="T40" fmla="*/ 48 w 48"/>
                <a:gd name="T41" fmla="*/ 86 h 144"/>
                <a:gd name="T42" fmla="*/ 44 w 48"/>
                <a:gd name="T43" fmla="*/ 76 h 144"/>
                <a:gd name="T44" fmla="*/ 38 w 48"/>
                <a:gd name="T45" fmla="*/ 54 h 144"/>
                <a:gd name="T46" fmla="*/ 38 w 48"/>
                <a:gd name="T47" fmla="*/ 54 h 144"/>
                <a:gd name="T48" fmla="*/ 30 w 48"/>
                <a:gd name="T49" fmla="*/ 40 h 144"/>
                <a:gd name="T50" fmla="*/ 20 w 48"/>
                <a:gd name="T51" fmla="*/ 26 h 144"/>
                <a:gd name="T52" fmla="*/ 10 w 48"/>
                <a:gd name="T53" fmla="*/ 14 h 144"/>
                <a:gd name="T54" fmla="*/ 0 w 48"/>
                <a:gd name="T55" fmla="*/ 0 h 144"/>
                <a:gd name="T56" fmla="*/ 0 w 48"/>
                <a:gd name="T57" fmla="*/ 0 h 144"/>
                <a:gd name="T58" fmla="*/ 0 w 48"/>
                <a:gd name="T59" fmla="*/ 0 h 144"/>
                <a:gd name="T60" fmla="*/ 0 w 48"/>
                <a:gd name="T6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144">
                  <a:moveTo>
                    <a:pt x="0" y="0"/>
                  </a:moveTo>
                  <a:lnTo>
                    <a:pt x="0" y="0"/>
                  </a:lnTo>
                  <a:lnTo>
                    <a:pt x="22" y="32"/>
                  </a:lnTo>
                  <a:lnTo>
                    <a:pt x="32" y="50"/>
                  </a:lnTo>
                  <a:lnTo>
                    <a:pt x="40" y="70"/>
                  </a:lnTo>
                  <a:lnTo>
                    <a:pt x="46" y="90"/>
                  </a:lnTo>
                  <a:lnTo>
                    <a:pt x="46" y="100"/>
                  </a:lnTo>
                  <a:lnTo>
                    <a:pt x="44" y="110"/>
                  </a:lnTo>
                  <a:lnTo>
                    <a:pt x="42" y="118"/>
                  </a:lnTo>
                  <a:lnTo>
                    <a:pt x="38" y="128"/>
                  </a:lnTo>
                  <a:lnTo>
                    <a:pt x="30" y="136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34" y="136"/>
                  </a:lnTo>
                  <a:lnTo>
                    <a:pt x="42" y="126"/>
                  </a:lnTo>
                  <a:lnTo>
                    <a:pt x="46" y="112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86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0" y="40"/>
                  </a:lnTo>
                  <a:lnTo>
                    <a:pt x="20" y="26"/>
                  </a:lnTo>
                  <a:lnTo>
                    <a:pt x="1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1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3" name="Freeform 55"/>
            <p:cNvSpPr>
              <a:spLocks/>
            </p:cNvSpPr>
            <p:nvPr/>
          </p:nvSpPr>
          <p:spPr bwMode="auto">
            <a:xfrm>
              <a:off x="1392" y="1362"/>
              <a:ext cx="54" cy="116"/>
            </a:xfrm>
            <a:custGeom>
              <a:avLst/>
              <a:gdLst>
                <a:gd name="T0" fmla="*/ 0 w 54"/>
                <a:gd name="T1" fmla="*/ 116 h 116"/>
                <a:gd name="T2" fmla="*/ 0 w 54"/>
                <a:gd name="T3" fmla="*/ 116 h 116"/>
                <a:gd name="T4" fmla="*/ 4 w 54"/>
                <a:gd name="T5" fmla="*/ 106 h 116"/>
                <a:gd name="T6" fmla="*/ 10 w 54"/>
                <a:gd name="T7" fmla="*/ 96 h 116"/>
                <a:gd name="T8" fmla="*/ 22 w 54"/>
                <a:gd name="T9" fmla="*/ 80 h 116"/>
                <a:gd name="T10" fmla="*/ 36 w 54"/>
                <a:gd name="T11" fmla="*/ 62 h 116"/>
                <a:gd name="T12" fmla="*/ 48 w 54"/>
                <a:gd name="T13" fmla="*/ 46 h 116"/>
                <a:gd name="T14" fmla="*/ 48 w 54"/>
                <a:gd name="T15" fmla="*/ 46 h 116"/>
                <a:gd name="T16" fmla="*/ 54 w 54"/>
                <a:gd name="T17" fmla="*/ 34 h 116"/>
                <a:gd name="T18" fmla="*/ 54 w 54"/>
                <a:gd name="T19" fmla="*/ 22 h 116"/>
                <a:gd name="T20" fmla="*/ 50 w 54"/>
                <a:gd name="T21" fmla="*/ 12 h 116"/>
                <a:gd name="T22" fmla="*/ 44 w 54"/>
                <a:gd name="T23" fmla="*/ 0 h 116"/>
                <a:gd name="T24" fmla="*/ 44 w 54"/>
                <a:gd name="T25" fmla="*/ 0 h 116"/>
                <a:gd name="T26" fmla="*/ 44 w 54"/>
                <a:gd name="T27" fmla="*/ 2 h 116"/>
                <a:gd name="T28" fmla="*/ 44 w 54"/>
                <a:gd name="T29" fmla="*/ 2 h 116"/>
                <a:gd name="T30" fmla="*/ 50 w 54"/>
                <a:gd name="T31" fmla="*/ 14 h 116"/>
                <a:gd name="T32" fmla="*/ 52 w 54"/>
                <a:gd name="T33" fmla="*/ 26 h 116"/>
                <a:gd name="T34" fmla="*/ 50 w 54"/>
                <a:gd name="T35" fmla="*/ 38 h 116"/>
                <a:gd name="T36" fmla="*/ 44 w 54"/>
                <a:gd name="T37" fmla="*/ 50 h 116"/>
                <a:gd name="T38" fmla="*/ 44 w 54"/>
                <a:gd name="T39" fmla="*/ 50 h 116"/>
                <a:gd name="T40" fmla="*/ 32 w 54"/>
                <a:gd name="T41" fmla="*/ 66 h 116"/>
                <a:gd name="T42" fmla="*/ 20 w 54"/>
                <a:gd name="T43" fmla="*/ 82 h 116"/>
                <a:gd name="T44" fmla="*/ 20 w 54"/>
                <a:gd name="T45" fmla="*/ 82 h 116"/>
                <a:gd name="T46" fmla="*/ 8 w 54"/>
                <a:gd name="T47" fmla="*/ 98 h 116"/>
                <a:gd name="T48" fmla="*/ 0 w 54"/>
                <a:gd name="T49" fmla="*/ 116 h 116"/>
                <a:gd name="T50" fmla="*/ 0 w 54"/>
                <a:gd name="T51" fmla="*/ 116 h 116"/>
                <a:gd name="T52" fmla="*/ 0 w 54"/>
                <a:gd name="T53" fmla="*/ 116 h 116"/>
                <a:gd name="T54" fmla="*/ 0 w 54"/>
                <a:gd name="T5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116">
                  <a:moveTo>
                    <a:pt x="0" y="116"/>
                  </a:moveTo>
                  <a:lnTo>
                    <a:pt x="0" y="116"/>
                  </a:lnTo>
                  <a:lnTo>
                    <a:pt x="4" y="106"/>
                  </a:lnTo>
                  <a:lnTo>
                    <a:pt x="10" y="96"/>
                  </a:lnTo>
                  <a:lnTo>
                    <a:pt x="22" y="80"/>
                  </a:lnTo>
                  <a:lnTo>
                    <a:pt x="36" y="6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54" y="34"/>
                  </a:lnTo>
                  <a:lnTo>
                    <a:pt x="54" y="22"/>
                  </a:lnTo>
                  <a:lnTo>
                    <a:pt x="50" y="1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50" y="14"/>
                  </a:lnTo>
                  <a:lnTo>
                    <a:pt x="52" y="26"/>
                  </a:lnTo>
                  <a:lnTo>
                    <a:pt x="50" y="3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2" y="66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8" y="9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7E1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4" name="Freeform 56"/>
            <p:cNvSpPr>
              <a:spLocks/>
            </p:cNvSpPr>
            <p:nvPr/>
          </p:nvSpPr>
          <p:spPr bwMode="auto">
            <a:xfrm>
              <a:off x="1216" y="1306"/>
              <a:ext cx="74" cy="86"/>
            </a:xfrm>
            <a:custGeom>
              <a:avLst/>
              <a:gdLst>
                <a:gd name="T0" fmla="*/ 0 w 74"/>
                <a:gd name="T1" fmla="*/ 82 h 86"/>
                <a:gd name="T2" fmla="*/ 0 w 74"/>
                <a:gd name="T3" fmla="*/ 82 h 86"/>
                <a:gd name="T4" fmla="*/ 4 w 74"/>
                <a:gd name="T5" fmla="*/ 72 h 86"/>
                <a:gd name="T6" fmla="*/ 8 w 74"/>
                <a:gd name="T7" fmla="*/ 64 h 86"/>
                <a:gd name="T8" fmla="*/ 14 w 74"/>
                <a:gd name="T9" fmla="*/ 56 h 86"/>
                <a:gd name="T10" fmla="*/ 18 w 74"/>
                <a:gd name="T11" fmla="*/ 54 h 86"/>
                <a:gd name="T12" fmla="*/ 22 w 74"/>
                <a:gd name="T13" fmla="*/ 52 h 86"/>
                <a:gd name="T14" fmla="*/ 26 w 74"/>
                <a:gd name="T15" fmla="*/ 52 h 86"/>
                <a:gd name="T16" fmla="*/ 30 w 74"/>
                <a:gd name="T17" fmla="*/ 54 h 86"/>
                <a:gd name="T18" fmla="*/ 34 w 74"/>
                <a:gd name="T19" fmla="*/ 58 h 86"/>
                <a:gd name="T20" fmla="*/ 40 w 74"/>
                <a:gd name="T21" fmla="*/ 64 h 86"/>
                <a:gd name="T22" fmla="*/ 46 w 74"/>
                <a:gd name="T23" fmla="*/ 74 h 86"/>
                <a:gd name="T24" fmla="*/ 50 w 74"/>
                <a:gd name="T25" fmla="*/ 86 h 86"/>
                <a:gd name="T26" fmla="*/ 74 w 74"/>
                <a:gd name="T27" fmla="*/ 0 h 86"/>
                <a:gd name="T28" fmla="*/ 74 w 74"/>
                <a:gd name="T29" fmla="*/ 0 h 86"/>
                <a:gd name="T30" fmla="*/ 62 w 74"/>
                <a:gd name="T31" fmla="*/ 4 h 86"/>
                <a:gd name="T32" fmla="*/ 50 w 74"/>
                <a:gd name="T33" fmla="*/ 10 h 86"/>
                <a:gd name="T34" fmla="*/ 34 w 74"/>
                <a:gd name="T35" fmla="*/ 20 h 86"/>
                <a:gd name="T36" fmla="*/ 20 w 74"/>
                <a:gd name="T37" fmla="*/ 30 h 86"/>
                <a:gd name="T38" fmla="*/ 10 w 74"/>
                <a:gd name="T39" fmla="*/ 44 h 86"/>
                <a:gd name="T40" fmla="*/ 4 w 74"/>
                <a:gd name="T41" fmla="*/ 54 h 86"/>
                <a:gd name="T42" fmla="*/ 2 w 74"/>
                <a:gd name="T43" fmla="*/ 62 h 86"/>
                <a:gd name="T44" fmla="*/ 0 w 74"/>
                <a:gd name="T45" fmla="*/ 72 h 86"/>
                <a:gd name="T46" fmla="*/ 0 w 74"/>
                <a:gd name="T47" fmla="*/ 82 h 86"/>
                <a:gd name="T48" fmla="*/ 0 w 74"/>
                <a:gd name="T4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86">
                  <a:moveTo>
                    <a:pt x="0" y="82"/>
                  </a:moveTo>
                  <a:lnTo>
                    <a:pt x="0" y="82"/>
                  </a:lnTo>
                  <a:lnTo>
                    <a:pt x="4" y="72"/>
                  </a:lnTo>
                  <a:lnTo>
                    <a:pt x="8" y="64"/>
                  </a:lnTo>
                  <a:lnTo>
                    <a:pt x="14" y="56"/>
                  </a:lnTo>
                  <a:lnTo>
                    <a:pt x="18" y="54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4" y="58"/>
                  </a:lnTo>
                  <a:lnTo>
                    <a:pt x="40" y="64"/>
                  </a:lnTo>
                  <a:lnTo>
                    <a:pt x="46" y="74"/>
                  </a:lnTo>
                  <a:lnTo>
                    <a:pt x="50" y="86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2" y="4"/>
                  </a:lnTo>
                  <a:lnTo>
                    <a:pt x="50" y="10"/>
                  </a:lnTo>
                  <a:lnTo>
                    <a:pt x="34" y="20"/>
                  </a:lnTo>
                  <a:lnTo>
                    <a:pt x="20" y="30"/>
                  </a:lnTo>
                  <a:lnTo>
                    <a:pt x="10" y="44"/>
                  </a:lnTo>
                  <a:lnTo>
                    <a:pt x="4" y="54"/>
                  </a:lnTo>
                  <a:lnTo>
                    <a:pt x="2" y="6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5" name="Freeform 57"/>
            <p:cNvSpPr>
              <a:spLocks/>
            </p:cNvSpPr>
            <p:nvPr/>
          </p:nvSpPr>
          <p:spPr bwMode="auto">
            <a:xfrm>
              <a:off x="1302" y="1408"/>
              <a:ext cx="18" cy="64"/>
            </a:xfrm>
            <a:custGeom>
              <a:avLst/>
              <a:gdLst>
                <a:gd name="T0" fmla="*/ 0 w 18"/>
                <a:gd name="T1" fmla="*/ 0 h 64"/>
                <a:gd name="T2" fmla="*/ 0 w 18"/>
                <a:gd name="T3" fmla="*/ 0 h 64"/>
                <a:gd name="T4" fmla="*/ 2 w 18"/>
                <a:gd name="T5" fmla="*/ 6 h 64"/>
                <a:gd name="T6" fmla="*/ 8 w 18"/>
                <a:gd name="T7" fmla="*/ 22 h 64"/>
                <a:gd name="T8" fmla="*/ 12 w 18"/>
                <a:gd name="T9" fmla="*/ 32 h 64"/>
                <a:gd name="T10" fmla="*/ 12 w 18"/>
                <a:gd name="T11" fmla="*/ 44 h 64"/>
                <a:gd name="T12" fmla="*/ 12 w 18"/>
                <a:gd name="T13" fmla="*/ 54 h 64"/>
                <a:gd name="T14" fmla="*/ 8 w 18"/>
                <a:gd name="T15" fmla="*/ 64 h 64"/>
                <a:gd name="T16" fmla="*/ 8 w 18"/>
                <a:gd name="T17" fmla="*/ 64 h 64"/>
                <a:gd name="T18" fmla="*/ 12 w 18"/>
                <a:gd name="T19" fmla="*/ 56 h 64"/>
                <a:gd name="T20" fmla="*/ 14 w 18"/>
                <a:gd name="T21" fmla="*/ 48 h 64"/>
                <a:gd name="T22" fmla="*/ 16 w 18"/>
                <a:gd name="T23" fmla="*/ 40 h 64"/>
                <a:gd name="T24" fmla="*/ 18 w 18"/>
                <a:gd name="T25" fmla="*/ 30 h 64"/>
                <a:gd name="T26" fmla="*/ 16 w 18"/>
                <a:gd name="T27" fmla="*/ 18 h 64"/>
                <a:gd name="T28" fmla="*/ 10 w 18"/>
                <a:gd name="T29" fmla="*/ 8 h 64"/>
                <a:gd name="T30" fmla="*/ 0 w 18"/>
                <a:gd name="T31" fmla="*/ 0 h 64"/>
                <a:gd name="T32" fmla="*/ 0 w 18"/>
                <a:gd name="T3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64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8" y="22"/>
                  </a:lnTo>
                  <a:lnTo>
                    <a:pt x="12" y="32"/>
                  </a:lnTo>
                  <a:lnTo>
                    <a:pt x="12" y="44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2" y="56"/>
                  </a:lnTo>
                  <a:lnTo>
                    <a:pt x="14" y="48"/>
                  </a:lnTo>
                  <a:lnTo>
                    <a:pt x="16" y="40"/>
                  </a:lnTo>
                  <a:lnTo>
                    <a:pt x="18" y="30"/>
                  </a:lnTo>
                  <a:lnTo>
                    <a:pt x="16" y="18"/>
                  </a:lnTo>
                  <a:lnTo>
                    <a:pt x="1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6" name="Freeform 58"/>
            <p:cNvSpPr>
              <a:spLocks/>
            </p:cNvSpPr>
            <p:nvPr/>
          </p:nvSpPr>
          <p:spPr bwMode="auto">
            <a:xfrm>
              <a:off x="1334" y="1444"/>
              <a:ext cx="44" cy="70"/>
            </a:xfrm>
            <a:custGeom>
              <a:avLst/>
              <a:gdLst>
                <a:gd name="T0" fmla="*/ 22 w 44"/>
                <a:gd name="T1" fmla="*/ 4 h 70"/>
                <a:gd name="T2" fmla="*/ 22 w 44"/>
                <a:gd name="T3" fmla="*/ 4 h 70"/>
                <a:gd name="T4" fmla="*/ 26 w 44"/>
                <a:gd name="T5" fmla="*/ 4 h 70"/>
                <a:gd name="T6" fmla="*/ 30 w 44"/>
                <a:gd name="T7" fmla="*/ 6 h 70"/>
                <a:gd name="T8" fmla="*/ 36 w 44"/>
                <a:gd name="T9" fmla="*/ 14 h 70"/>
                <a:gd name="T10" fmla="*/ 40 w 44"/>
                <a:gd name="T11" fmla="*/ 24 h 70"/>
                <a:gd name="T12" fmla="*/ 40 w 44"/>
                <a:gd name="T13" fmla="*/ 36 h 70"/>
                <a:gd name="T14" fmla="*/ 40 w 44"/>
                <a:gd name="T15" fmla="*/ 36 h 70"/>
                <a:gd name="T16" fmla="*/ 40 w 44"/>
                <a:gd name="T17" fmla="*/ 48 h 70"/>
                <a:gd name="T18" fmla="*/ 36 w 44"/>
                <a:gd name="T19" fmla="*/ 58 h 70"/>
                <a:gd name="T20" fmla="*/ 30 w 44"/>
                <a:gd name="T21" fmla="*/ 64 h 70"/>
                <a:gd name="T22" fmla="*/ 26 w 44"/>
                <a:gd name="T23" fmla="*/ 66 h 70"/>
                <a:gd name="T24" fmla="*/ 22 w 44"/>
                <a:gd name="T25" fmla="*/ 66 h 70"/>
                <a:gd name="T26" fmla="*/ 22 w 44"/>
                <a:gd name="T27" fmla="*/ 66 h 70"/>
                <a:gd name="T28" fmla="*/ 18 w 44"/>
                <a:gd name="T29" fmla="*/ 66 h 70"/>
                <a:gd name="T30" fmla="*/ 16 w 44"/>
                <a:gd name="T31" fmla="*/ 64 h 70"/>
                <a:gd name="T32" fmla="*/ 10 w 44"/>
                <a:gd name="T33" fmla="*/ 58 h 70"/>
                <a:gd name="T34" fmla="*/ 6 w 44"/>
                <a:gd name="T35" fmla="*/ 48 h 70"/>
                <a:gd name="T36" fmla="*/ 4 w 44"/>
                <a:gd name="T37" fmla="*/ 36 h 70"/>
                <a:gd name="T38" fmla="*/ 6 w 44"/>
                <a:gd name="T39" fmla="*/ 22 h 70"/>
                <a:gd name="T40" fmla="*/ 2 w 44"/>
                <a:gd name="T41" fmla="*/ 22 h 70"/>
                <a:gd name="T42" fmla="*/ 0 w 44"/>
                <a:gd name="T43" fmla="*/ 36 h 70"/>
                <a:gd name="T44" fmla="*/ 0 w 44"/>
                <a:gd name="T45" fmla="*/ 36 h 70"/>
                <a:gd name="T46" fmla="*/ 2 w 44"/>
                <a:gd name="T47" fmla="*/ 50 h 70"/>
                <a:gd name="T48" fmla="*/ 6 w 44"/>
                <a:gd name="T49" fmla="*/ 60 h 70"/>
                <a:gd name="T50" fmla="*/ 14 w 44"/>
                <a:gd name="T51" fmla="*/ 68 h 70"/>
                <a:gd name="T52" fmla="*/ 18 w 44"/>
                <a:gd name="T53" fmla="*/ 70 h 70"/>
                <a:gd name="T54" fmla="*/ 22 w 44"/>
                <a:gd name="T55" fmla="*/ 70 h 70"/>
                <a:gd name="T56" fmla="*/ 22 w 44"/>
                <a:gd name="T57" fmla="*/ 70 h 70"/>
                <a:gd name="T58" fmla="*/ 26 w 44"/>
                <a:gd name="T59" fmla="*/ 70 h 70"/>
                <a:gd name="T60" fmla="*/ 30 w 44"/>
                <a:gd name="T61" fmla="*/ 68 h 70"/>
                <a:gd name="T62" fmla="*/ 38 w 44"/>
                <a:gd name="T63" fmla="*/ 60 h 70"/>
                <a:gd name="T64" fmla="*/ 42 w 44"/>
                <a:gd name="T65" fmla="*/ 50 h 70"/>
                <a:gd name="T66" fmla="*/ 44 w 44"/>
                <a:gd name="T67" fmla="*/ 36 h 70"/>
                <a:gd name="T68" fmla="*/ 44 w 44"/>
                <a:gd name="T69" fmla="*/ 36 h 70"/>
                <a:gd name="T70" fmla="*/ 42 w 44"/>
                <a:gd name="T71" fmla="*/ 22 h 70"/>
                <a:gd name="T72" fmla="*/ 38 w 44"/>
                <a:gd name="T73" fmla="*/ 10 h 70"/>
                <a:gd name="T74" fmla="*/ 30 w 44"/>
                <a:gd name="T75" fmla="*/ 4 h 70"/>
                <a:gd name="T76" fmla="*/ 26 w 44"/>
                <a:gd name="T77" fmla="*/ 2 h 70"/>
                <a:gd name="T78" fmla="*/ 22 w 44"/>
                <a:gd name="T79" fmla="*/ 0 h 70"/>
                <a:gd name="T80" fmla="*/ 22 w 44"/>
                <a:gd name="T81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70">
                  <a:moveTo>
                    <a:pt x="22" y="4"/>
                  </a:moveTo>
                  <a:lnTo>
                    <a:pt x="22" y="4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6" y="14"/>
                  </a:lnTo>
                  <a:lnTo>
                    <a:pt x="40" y="24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48"/>
                  </a:lnTo>
                  <a:lnTo>
                    <a:pt x="36" y="58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0" y="58"/>
                  </a:lnTo>
                  <a:lnTo>
                    <a:pt x="6" y="48"/>
                  </a:lnTo>
                  <a:lnTo>
                    <a:pt x="4" y="36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50"/>
                  </a:lnTo>
                  <a:lnTo>
                    <a:pt x="6" y="60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8" y="60"/>
                  </a:lnTo>
                  <a:lnTo>
                    <a:pt x="42" y="5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2"/>
                  </a:lnTo>
                  <a:lnTo>
                    <a:pt x="38" y="10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7" name="Freeform 59"/>
            <p:cNvSpPr>
              <a:spLocks/>
            </p:cNvSpPr>
            <p:nvPr/>
          </p:nvSpPr>
          <p:spPr bwMode="auto">
            <a:xfrm>
              <a:off x="1238" y="1436"/>
              <a:ext cx="32" cy="10"/>
            </a:xfrm>
            <a:custGeom>
              <a:avLst/>
              <a:gdLst>
                <a:gd name="T0" fmla="*/ 32 w 32"/>
                <a:gd name="T1" fmla="*/ 0 h 10"/>
                <a:gd name="T2" fmla="*/ 32 w 32"/>
                <a:gd name="T3" fmla="*/ 0 h 10"/>
                <a:gd name="T4" fmla="*/ 18 w 32"/>
                <a:gd name="T5" fmla="*/ 6 h 10"/>
                <a:gd name="T6" fmla="*/ 18 w 32"/>
                <a:gd name="T7" fmla="*/ 6 h 10"/>
                <a:gd name="T8" fmla="*/ 10 w 32"/>
                <a:gd name="T9" fmla="*/ 8 h 10"/>
                <a:gd name="T10" fmla="*/ 2 w 32"/>
                <a:gd name="T11" fmla="*/ 6 h 10"/>
                <a:gd name="T12" fmla="*/ 2 w 32"/>
                <a:gd name="T13" fmla="*/ 6 h 10"/>
                <a:gd name="T14" fmla="*/ 0 w 32"/>
                <a:gd name="T15" fmla="*/ 8 h 10"/>
                <a:gd name="T16" fmla="*/ 0 w 32"/>
                <a:gd name="T17" fmla="*/ 8 h 10"/>
                <a:gd name="T18" fmla="*/ 0 w 32"/>
                <a:gd name="T19" fmla="*/ 8 h 10"/>
                <a:gd name="T20" fmla="*/ 4 w 32"/>
                <a:gd name="T21" fmla="*/ 10 h 10"/>
                <a:gd name="T22" fmla="*/ 8 w 32"/>
                <a:gd name="T23" fmla="*/ 10 h 10"/>
                <a:gd name="T24" fmla="*/ 16 w 32"/>
                <a:gd name="T25" fmla="*/ 8 h 10"/>
                <a:gd name="T26" fmla="*/ 32 w 32"/>
                <a:gd name="T27" fmla="*/ 0 h 10"/>
                <a:gd name="T28" fmla="*/ 32 w 32"/>
                <a:gd name="T29" fmla="*/ 0 h 10"/>
                <a:gd name="T30" fmla="*/ 32 w 32"/>
                <a:gd name="T31" fmla="*/ 0 h 10"/>
                <a:gd name="T32" fmla="*/ 32 w 32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0">
                  <a:moveTo>
                    <a:pt x="32" y="0"/>
                  </a:moveTo>
                  <a:lnTo>
                    <a:pt x="32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8" name="Freeform 60"/>
            <p:cNvSpPr>
              <a:spLocks/>
            </p:cNvSpPr>
            <p:nvPr/>
          </p:nvSpPr>
          <p:spPr bwMode="auto">
            <a:xfrm>
              <a:off x="1246" y="1442"/>
              <a:ext cx="10" cy="10"/>
            </a:xfrm>
            <a:custGeom>
              <a:avLst/>
              <a:gdLst>
                <a:gd name="T0" fmla="*/ 0 w 10"/>
                <a:gd name="T1" fmla="*/ 2 h 10"/>
                <a:gd name="T2" fmla="*/ 0 w 10"/>
                <a:gd name="T3" fmla="*/ 2 h 10"/>
                <a:gd name="T4" fmla="*/ 0 w 10"/>
                <a:gd name="T5" fmla="*/ 6 h 10"/>
                <a:gd name="T6" fmla="*/ 0 w 10"/>
                <a:gd name="T7" fmla="*/ 6 h 10"/>
                <a:gd name="T8" fmla="*/ 2 w 10"/>
                <a:gd name="T9" fmla="*/ 10 h 10"/>
                <a:gd name="T10" fmla="*/ 8 w 10"/>
                <a:gd name="T11" fmla="*/ 10 h 10"/>
                <a:gd name="T12" fmla="*/ 8 w 10"/>
                <a:gd name="T13" fmla="*/ 10 h 10"/>
                <a:gd name="T14" fmla="*/ 10 w 10"/>
                <a:gd name="T15" fmla="*/ 6 h 10"/>
                <a:gd name="T16" fmla="*/ 10 w 10"/>
                <a:gd name="T17" fmla="*/ 2 h 10"/>
                <a:gd name="T18" fmla="*/ 10 w 10"/>
                <a:gd name="T19" fmla="*/ 2 h 10"/>
                <a:gd name="T20" fmla="*/ 10 w 10"/>
                <a:gd name="T21" fmla="*/ 0 h 10"/>
                <a:gd name="T22" fmla="*/ 10 w 10"/>
                <a:gd name="T23" fmla="*/ 0 h 10"/>
                <a:gd name="T24" fmla="*/ 4 w 10"/>
                <a:gd name="T25" fmla="*/ 2 h 10"/>
                <a:gd name="T26" fmla="*/ 0 w 10"/>
                <a:gd name="T27" fmla="*/ 2 h 10"/>
                <a:gd name="T28" fmla="*/ 0 w 10"/>
                <a:gd name="T2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9389" name="Picture 61" descr="inven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05" y="1059087"/>
            <a:ext cx="11430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90" name="Text Box 62"/>
          <p:cNvSpPr txBox="1">
            <a:spLocks noChangeArrowheads="1"/>
          </p:cNvSpPr>
          <p:nvPr/>
        </p:nvSpPr>
        <p:spPr bwMode="auto">
          <a:xfrm>
            <a:off x="1744940" y="3670524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sz="2400" dirty="0">
                <a:solidFill>
                  <a:srgbClr val="CC3300"/>
                </a:solidFill>
              </a:rPr>
              <a:t>visits</a:t>
            </a:r>
          </a:p>
        </p:txBody>
      </p:sp>
      <p:sp>
        <p:nvSpPr>
          <p:cNvPr id="99391" name="Text Box 63"/>
          <p:cNvSpPr txBox="1">
            <a:spLocks noChangeArrowheads="1"/>
          </p:cNvSpPr>
          <p:nvPr/>
        </p:nvSpPr>
        <p:spPr bwMode="auto">
          <a:xfrm>
            <a:off x="1549272" y="1960787"/>
            <a:ext cx="26973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400" dirty="0">
                <a:solidFill>
                  <a:srgbClr val="CC3300"/>
                </a:solidFill>
              </a:rPr>
              <a:t>Algorithm selects</a:t>
            </a:r>
          </a:p>
        </p:txBody>
      </p:sp>
      <p:sp>
        <p:nvSpPr>
          <p:cNvPr id="99392" name="Text Box 64"/>
          <p:cNvSpPr txBox="1">
            <a:spLocks noChangeArrowheads="1"/>
          </p:cNvSpPr>
          <p:nvPr/>
        </p:nvSpPr>
        <p:spPr bwMode="auto">
          <a:xfrm>
            <a:off x="5071030" y="4065812"/>
            <a:ext cx="15793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/>
              <a:t>(</a:t>
            </a:r>
            <a:r>
              <a:rPr lang="en-US" sz="1800" dirty="0" smtClean="0"/>
              <a:t>click or not)</a:t>
            </a:r>
            <a:endParaRPr lang="en-US" sz="1800" dirty="0"/>
          </a:p>
        </p:txBody>
      </p:sp>
      <p:sp>
        <p:nvSpPr>
          <p:cNvPr id="99393" name="Text Box 65"/>
          <p:cNvSpPr txBox="1">
            <a:spLocks noChangeArrowheads="1"/>
          </p:cNvSpPr>
          <p:nvPr/>
        </p:nvSpPr>
        <p:spPr bwMode="auto">
          <a:xfrm>
            <a:off x="3041885" y="4557219"/>
            <a:ext cx="473531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sz="2000" b="1" dirty="0"/>
              <a:t>Which item should we select?</a:t>
            </a:r>
          </a:p>
          <a:p>
            <a:pPr>
              <a:spcBef>
                <a:spcPct val="20000"/>
              </a:spcBef>
            </a:pPr>
            <a:r>
              <a:rPr lang="en-US" sz="2000" b="1" dirty="0" smtClean="0"/>
              <a:t> </a:t>
            </a:r>
            <a:r>
              <a:rPr lang="en-US" sz="2000" b="1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b="1" dirty="0" smtClean="0"/>
              <a:t> </a:t>
            </a:r>
            <a:r>
              <a:rPr lang="en-US" sz="2000" dirty="0" smtClean="0"/>
              <a:t>The item with </a:t>
            </a:r>
            <a:r>
              <a:rPr lang="en-US" sz="2000" dirty="0"/>
              <a:t>highest predicted </a:t>
            </a:r>
            <a:r>
              <a:rPr lang="en-US" sz="2000" dirty="0" smtClean="0"/>
              <a:t>CTR</a:t>
            </a:r>
            <a:endParaRPr lang="en-US" sz="2000" dirty="0"/>
          </a:p>
          <a:p>
            <a:pPr>
              <a:spcBef>
                <a:spcPct val="20000"/>
              </a:spcBef>
            </a:pPr>
            <a:r>
              <a:rPr lang="en-US" sz="2000" b="1" dirty="0"/>
              <a:t> </a:t>
            </a:r>
            <a:r>
              <a:rPr lang="en-US" sz="20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/>
              <a:t> An item for which we need data to 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    predict its CTR</a:t>
            </a:r>
            <a:endParaRPr lang="en-US" sz="2000" dirty="0"/>
          </a:p>
        </p:txBody>
      </p:sp>
      <p:sp>
        <p:nvSpPr>
          <p:cNvPr id="99394" name="Text Box 66"/>
          <p:cNvSpPr txBox="1">
            <a:spLocks noChangeArrowheads="1"/>
          </p:cNvSpPr>
          <p:nvPr/>
        </p:nvSpPr>
        <p:spPr bwMode="auto">
          <a:xfrm>
            <a:off x="7905438" y="4978624"/>
            <a:ext cx="93186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25000"/>
              </a:spcBef>
              <a:buFontTx/>
              <a:buNone/>
            </a:pPr>
            <a:r>
              <a:rPr lang="en-US" sz="2000" b="1" dirty="0">
                <a:solidFill>
                  <a:srgbClr val="CC0000"/>
                </a:solidFill>
              </a:rPr>
              <a:t>Exploit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b="1" dirty="0">
                <a:solidFill>
                  <a:srgbClr val="3333FF"/>
                </a:solidFill>
              </a:rPr>
              <a:t>Explore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63820"/>
            <a:ext cx="5868505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LinkedIn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Today, Yahoo! Today Module: 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Choose </a:t>
            </a:r>
            <a:r>
              <a:rPr lang="en-US" sz="24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Items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 maximize CTR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400" baseline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en-US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is an “Explore/Exploit” Problem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2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4" grpId="0"/>
      <p:bldP spid="99336" grpId="0" animBg="1"/>
      <p:bldP spid="99337" grpId="0" animBg="1"/>
      <p:bldP spid="99338" grpId="0"/>
      <p:bldP spid="99390" grpId="0"/>
      <p:bldP spid="99391" grpId="0"/>
      <p:bldP spid="993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The Explore/Exploit Problem (to maximize CTR)</a:t>
            </a:r>
            <a:endParaRPr lang="en-US" dirty="0">
              <a:latin typeface="Arial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Problem definition: Pick </a:t>
            </a:r>
            <a:r>
              <a:rPr lang="en-US" i="1" dirty="0">
                <a:latin typeface="Arial" charset="0"/>
              </a:rPr>
              <a:t>k</a:t>
            </a:r>
            <a:r>
              <a:rPr lang="en-US" dirty="0">
                <a:latin typeface="Arial" charset="0"/>
              </a:rPr>
              <a:t> items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from a pool of </a:t>
            </a:r>
            <a:r>
              <a:rPr lang="en-US" i="1" dirty="0" smtClean="0">
                <a:latin typeface="Arial" charset="0"/>
              </a:rPr>
              <a:t>N for a large number of serves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to maximize the </a:t>
            </a:r>
            <a:r>
              <a:rPr lang="en-US" dirty="0" smtClean="0">
                <a:latin typeface="Arial" charset="0"/>
              </a:rPr>
              <a:t>number </a:t>
            </a:r>
            <a:r>
              <a:rPr lang="en-US" dirty="0">
                <a:latin typeface="Arial" charset="0"/>
              </a:rPr>
              <a:t>of clicks on the picked items</a:t>
            </a:r>
          </a:p>
          <a:p>
            <a:r>
              <a:rPr lang="en-US" dirty="0">
                <a:latin typeface="Arial" charset="0"/>
              </a:rPr>
              <a:t>Easy!?  Pick the items having the highest click-through rates (CTRs)</a:t>
            </a:r>
          </a:p>
          <a:p>
            <a:r>
              <a:rPr lang="en-US" dirty="0">
                <a:latin typeface="Arial" charset="0"/>
              </a:rPr>
              <a:t>But …</a:t>
            </a:r>
          </a:p>
          <a:p>
            <a:pPr lvl="1"/>
            <a:r>
              <a:rPr lang="en-US" dirty="0">
                <a:latin typeface="Arial" charset="0"/>
              </a:rPr>
              <a:t>The system is highly </a:t>
            </a:r>
            <a:r>
              <a:rPr lang="en-US" b="1" dirty="0">
                <a:solidFill>
                  <a:srgbClr val="A50021"/>
                </a:solidFill>
                <a:latin typeface="Arial" charset="0"/>
              </a:rPr>
              <a:t>dynamic</a:t>
            </a:r>
            <a:r>
              <a:rPr lang="en-US" dirty="0">
                <a:latin typeface="Arial" charset="0"/>
              </a:rPr>
              <a:t>:</a:t>
            </a:r>
          </a:p>
          <a:p>
            <a:pPr lvl="2"/>
            <a:r>
              <a:rPr lang="en-US" dirty="0">
                <a:latin typeface="Arial" charset="0"/>
              </a:rPr>
              <a:t>Items come and go with short lifetimes</a:t>
            </a:r>
          </a:p>
          <a:p>
            <a:pPr lvl="2"/>
            <a:r>
              <a:rPr lang="en-US" dirty="0">
                <a:latin typeface="Arial" charset="0"/>
              </a:rPr>
              <a:t>CTR of each item may change over </a:t>
            </a:r>
            <a:r>
              <a:rPr lang="en-US" dirty="0" smtClean="0">
                <a:latin typeface="Arial" charset="0"/>
              </a:rPr>
              <a:t>time</a:t>
            </a:r>
          </a:p>
          <a:p>
            <a:pPr marL="914400" lvl="2" indent="0">
              <a:buNone/>
            </a:pPr>
            <a:endParaRPr lang="en-US" dirty="0">
              <a:latin typeface="Arial" charset="0"/>
            </a:endParaRPr>
          </a:p>
          <a:p>
            <a:pPr marL="914400" lvl="2" indent="0">
              <a:buNone/>
            </a:pP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How much traffic should be allocated to </a:t>
            </a:r>
            <a:r>
              <a:rPr lang="en-US" b="1" dirty="0">
                <a:solidFill>
                  <a:srgbClr val="A50021"/>
                </a:solidFill>
                <a:latin typeface="Arial" charset="0"/>
              </a:rPr>
              <a:t>explore</a:t>
            </a:r>
            <a:r>
              <a:rPr lang="en-US" dirty="0">
                <a:latin typeface="Arial" charset="0"/>
              </a:rPr>
              <a:t> new items to achieve optimal </a:t>
            </a:r>
            <a:r>
              <a:rPr lang="en-US" dirty="0" smtClean="0">
                <a:latin typeface="Arial" charset="0"/>
              </a:rPr>
              <a:t>performance ?</a:t>
            </a:r>
            <a:endParaRPr lang="en-US" dirty="0">
              <a:latin typeface="Arial" charset="0"/>
            </a:endParaRPr>
          </a:p>
          <a:p>
            <a:pPr lvl="2"/>
            <a:r>
              <a:rPr lang="en-US" dirty="0">
                <a:latin typeface="Arial" charset="0"/>
              </a:rPr>
              <a:t>Too little    </a:t>
            </a:r>
            <a:r>
              <a:rPr lang="en-US" dirty="0">
                <a:latin typeface="Arial" charset="0"/>
                <a:sym typeface="Symbol" charset="0"/>
              </a:rPr>
              <a:t>  Unreliable CTR </a:t>
            </a:r>
            <a:r>
              <a:rPr lang="en-US" dirty="0" smtClean="0">
                <a:latin typeface="Arial" charset="0"/>
                <a:sym typeface="Symbol" charset="0"/>
              </a:rPr>
              <a:t>estimates due to </a:t>
            </a:r>
            <a:r>
              <a:rPr lang="en-US" b="1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“starvation”</a:t>
            </a:r>
            <a:endParaRPr lang="en-US" b="1" dirty="0">
              <a:solidFill>
                <a:srgbClr val="800000"/>
              </a:solidFill>
              <a:latin typeface="Arial" charset="0"/>
              <a:sym typeface="Symbol" charset="0"/>
            </a:endParaRPr>
          </a:p>
          <a:p>
            <a:pPr lvl="2"/>
            <a:r>
              <a:rPr lang="en-US" dirty="0">
                <a:latin typeface="Arial" charset="0"/>
                <a:sym typeface="Symbol" charset="0"/>
              </a:rPr>
              <a:t>Too much    Little traffic to </a:t>
            </a:r>
            <a:r>
              <a:rPr lang="en-US" b="1" dirty="0">
                <a:solidFill>
                  <a:srgbClr val="A50021"/>
                </a:solidFill>
                <a:latin typeface="Arial" charset="0"/>
                <a:sym typeface="Symbol" charset="0"/>
              </a:rPr>
              <a:t>exploit</a:t>
            </a:r>
            <a:r>
              <a:rPr lang="en-US" dirty="0">
                <a:latin typeface="Arial" charset="0"/>
                <a:sym typeface="Symbol" charset="0"/>
              </a:rPr>
              <a:t> the high CTR items</a:t>
            </a:r>
          </a:p>
        </p:txBody>
      </p:sp>
    </p:spTree>
    <p:extLst>
      <p:ext uri="{BB962C8B-B14F-4D97-AF65-F5344CB8AC3E}">
        <p14:creationId xmlns:p14="http://schemas.microsoft.com/office/powerpoint/2010/main" val="47506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21" y="203085"/>
            <a:ext cx="7962938" cy="100584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Y! front Page Application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Simplify: Maximize CTR on first slot (F1) </a:t>
            </a:r>
          </a:p>
          <a:p>
            <a:endParaRPr lang="en-US" dirty="0" smtClean="0"/>
          </a:p>
          <a:p>
            <a:r>
              <a:rPr lang="en-US" sz="2800" dirty="0" smtClean="0"/>
              <a:t>Item Pool</a:t>
            </a:r>
          </a:p>
          <a:p>
            <a:pPr lvl="1"/>
            <a:r>
              <a:rPr lang="en-US" sz="2200" dirty="0" smtClean="0">
                <a:solidFill>
                  <a:srgbClr val="0000FF"/>
                </a:solidFill>
              </a:rPr>
              <a:t>Editorially selected for high quality and brand image</a:t>
            </a:r>
          </a:p>
          <a:p>
            <a:pPr lvl="1"/>
            <a:r>
              <a:rPr lang="en-US" sz="2200" dirty="0" smtClean="0">
                <a:solidFill>
                  <a:srgbClr val="0000FF"/>
                </a:solidFill>
              </a:rPr>
              <a:t>Few articles in the pool but item pool dynamic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050" y="3734158"/>
            <a:ext cx="7753509" cy="26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708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CTR Curves </a:t>
            </a:r>
            <a:r>
              <a:rPr lang="en-US" dirty="0" smtClean="0">
                <a:latin typeface="Arial" charset="0"/>
              </a:rPr>
              <a:t>of Items </a:t>
            </a:r>
            <a:r>
              <a:rPr lang="en-US" dirty="0">
                <a:latin typeface="Arial" charset="0"/>
              </a:rPr>
              <a:t>o</a:t>
            </a:r>
            <a:r>
              <a:rPr lang="en-US" dirty="0" smtClean="0">
                <a:latin typeface="Arial" charset="0"/>
              </a:rPr>
              <a:t>n </a:t>
            </a:r>
            <a:r>
              <a:rPr lang="en-US" dirty="0">
                <a:latin typeface="Arial" charset="0"/>
              </a:rPr>
              <a:t>LinkedIn </a:t>
            </a:r>
            <a:r>
              <a:rPr lang="en-US" dirty="0" smtClean="0">
                <a:latin typeface="Arial" charset="0"/>
              </a:rPr>
              <a:t>Today</a:t>
            </a:r>
            <a:endParaRPr lang="en-US" dirty="0">
              <a:latin typeface="Arial" charset="0"/>
            </a:endParaRPr>
          </a:p>
        </p:txBody>
      </p:sp>
      <p:pic>
        <p:nvPicPr>
          <p:cNvPr id="66562" name="Content Placeholder 3" descr="home-pos0-ts-2012-04-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" b="-433"/>
          <a:stretch>
            <a:fillRect/>
          </a:stretch>
        </p:blipFill>
        <p:spPr>
          <a:xfrm>
            <a:off x="583782" y="923609"/>
            <a:ext cx="7929597" cy="5934172"/>
          </a:xfrm>
        </p:spPr>
      </p:pic>
      <p:sp>
        <p:nvSpPr>
          <p:cNvPr id="2" name="Rectangle 1"/>
          <p:cNvSpPr/>
          <p:nvPr/>
        </p:nvSpPr>
        <p:spPr>
          <a:xfrm rot="16200000">
            <a:off x="-1416036" y="3471268"/>
            <a:ext cx="4607034" cy="5548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CTR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3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repeat item views on a given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user is shown an item multiple times (despite not clicking)</a:t>
            </a:r>
            <a:endParaRPr lang="en-US" dirty="0"/>
          </a:p>
        </p:txBody>
      </p:sp>
      <p:pic>
        <p:nvPicPr>
          <p:cNvPr id="4" name="Picture 3" descr="decay-nPrevF1Vi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71188" y="-86898"/>
            <a:ext cx="4374344" cy="6965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542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Disclaimer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</a:t>
            </a:r>
            <a:r>
              <a:rPr lang="en-US" sz="2800" dirty="0" smtClean="0"/>
              <a:t>pinions expressed are mine and in no way represent the official position of LinkedIn</a:t>
            </a:r>
          </a:p>
          <a:p>
            <a:endParaRPr lang="en-US" sz="2800" dirty="0"/>
          </a:p>
          <a:p>
            <a:r>
              <a:rPr lang="en-US" sz="2800" dirty="0" smtClean="0"/>
              <a:t>Material inspired by work done at LinkedIn and Yahoo!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941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algorithm to estimate most popular item with small but dynamic item 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18579B"/>
                </a:solidFill>
              </a:rPr>
              <a:t>Simple </a:t>
            </a:r>
            <a:r>
              <a:rPr lang="en-US" sz="2400" dirty="0" smtClean="0">
                <a:solidFill>
                  <a:srgbClr val="18579B"/>
                </a:solidFill>
              </a:rPr>
              <a:t>Explore/Exploit </a:t>
            </a:r>
            <a:r>
              <a:rPr lang="en-US" sz="2400" dirty="0">
                <a:solidFill>
                  <a:srgbClr val="18579B"/>
                </a:solidFill>
              </a:rPr>
              <a:t>scheme</a:t>
            </a:r>
            <a:endParaRPr lang="en-US" sz="2400" i="1" dirty="0">
              <a:solidFill>
                <a:srgbClr val="18579B"/>
              </a:solidFill>
              <a:latin typeface="Arial" charset="0"/>
              <a:sym typeface="Symbol" charset="0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400" i="1" dirty="0">
                <a:latin typeface="Arial" charset="0"/>
                <a:sym typeface="Symbol" charset="0"/>
              </a:rPr>
              <a:t></a:t>
            </a:r>
            <a:r>
              <a:rPr lang="en-US" sz="2400" dirty="0">
                <a:cs typeface="News Gothic MT"/>
                <a:sym typeface="Symbol" charset="0"/>
              </a:rPr>
              <a:t>% </a:t>
            </a:r>
            <a:r>
              <a:rPr lang="en-US" sz="2400" dirty="0" smtClean="0"/>
              <a:t>explore: with a small probability (e.g. 5%), choose an item at random from the pool</a:t>
            </a:r>
            <a:endParaRPr lang="en-US" sz="2400" dirty="0">
              <a:cs typeface="News Gothic MT"/>
            </a:endParaRPr>
          </a:p>
          <a:p>
            <a:pPr lvl="1">
              <a:spcBef>
                <a:spcPts val="1000"/>
              </a:spcBef>
            </a:pPr>
            <a:r>
              <a:rPr lang="en-US" sz="2400" dirty="0"/>
              <a:t>(100−</a:t>
            </a:r>
            <a:r>
              <a:rPr lang="en-US" sz="2400" i="1" dirty="0">
                <a:latin typeface="Arial" charset="0"/>
                <a:sym typeface="Symbol" charset="0"/>
              </a:rPr>
              <a:t></a:t>
            </a:r>
            <a:r>
              <a:rPr lang="en-US" sz="2400" dirty="0"/>
              <a:t>)% </a:t>
            </a:r>
            <a:r>
              <a:rPr lang="en-US" sz="2400" dirty="0" smtClean="0"/>
              <a:t>exploit: with large probability (e.g. 95%), choose highest scoring CTR item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2600" dirty="0" smtClean="0">
                <a:solidFill>
                  <a:srgbClr val="000090"/>
                </a:solidFill>
              </a:rPr>
              <a:t>Temporal Smoothing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Item CTRs change over time, provide more weight to recent data in estimating item CTRs</a:t>
            </a:r>
          </a:p>
          <a:p>
            <a:pPr lvl="2">
              <a:lnSpc>
                <a:spcPct val="80000"/>
              </a:lnSpc>
              <a:spcBef>
                <a:spcPts val="1000"/>
              </a:spcBef>
            </a:pPr>
            <a:r>
              <a:rPr lang="en-US" sz="1900" dirty="0" err="1" smtClean="0">
                <a:solidFill>
                  <a:srgbClr val="FF6600"/>
                </a:solidFill>
              </a:rPr>
              <a:t>Kalman</a:t>
            </a:r>
            <a:r>
              <a:rPr lang="en-US" sz="1900" dirty="0" smtClean="0">
                <a:solidFill>
                  <a:srgbClr val="FF6600"/>
                </a:solidFill>
              </a:rPr>
              <a:t> filter, moving average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2600" dirty="0" smtClean="0">
                <a:solidFill>
                  <a:srgbClr val="000090"/>
                </a:solidFill>
              </a:rPr>
              <a:t>Discount item score with repeat views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CTR(item) for a given user drops with repeat views by some “discount” factor (estimated from data)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2600" dirty="0" smtClean="0">
                <a:solidFill>
                  <a:srgbClr val="000090"/>
                </a:solidFill>
              </a:rPr>
              <a:t>Segmented most popular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Perform separate most-popular for each user segment</a:t>
            </a:r>
          </a:p>
          <a:p>
            <a:pPr marL="914400" lvl="2" indent="0">
              <a:lnSpc>
                <a:spcPct val="8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</a:t>
            </a:r>
            <a:r>
              <a:rPr lang="en-US" dirty="0" smtClean="0"/>
              <a:t>Model: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Gamma-Poisson: click-rate evolves over time in a multiplicative fashion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Estimated Click-rate </a:t>
            </a:r>
            <a:r>
              <a:rPr lang="en-US" dirty="0"/>
              <a:t>distribution at time t+1 </a:t>
            </a:r>
          </a:p>
          <a:p>
            <a:pPr lvl="1"/>
            <a:r>
              <a:rPr lang="en-US" dirty="0"/>
              <a:t>Prior mean: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Prior variance: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33600"/>
            <a:ext cx="541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4800600" y="609600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High CTR items more adaptive</a:t>
            </a:r>
          </a:p>
        </p:txBody>
      </p:sp>
      <p:pic>
        <p:nvPicPr>
          <p:cNvPr id="14234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953000"/>
            <a:ext cx="346868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4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5562600"/>
            <a:ext cx="563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941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economical exploration? Better bandit solutions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two armed problem</a:t>
            </a:r>
          </a:p>
        </p:txBody>
      </p:sp>
      <p:pic>
        <p:nvPicPr>
          <p:cNvPr id="21508" name="Picture 3" descr="dmsinterface_sl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2675" y="2133600"/>
            <a:ext cx="12096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dmsinterface_sl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9826" y="2133600"/>
            <a:ext cx="12096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4419600" y="3429000"/>
            <a:ext cx="735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Verdana" pitchFamily="34" charset="0"/>
              </a:rPr>
              <a:t>p</a:t>
            </a:r>
            <a:r>
              <a:rPr lang="en-US" sz="2400" b="1" baseline="-25000">
                <a:latin typeface="Verdana" pitchFamily="34" charset="0"/>
              </a:rPr>
              <a:t>2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5181600" y="3352800"/>
            <a:ext cx="2895600" cy="708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latin typeface="Verdana" pitchFamily="34" charset="0"/>
              </a:rPr>
              <a:t>(unknown payoff probabilities)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457200" y="4343400"/>
            <a:ext cx="8832850" cy="264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The gambler has 1000 plays, what is the best way to experiment ?</a:t>
            </a:r>
          </a:p>
          <a:p>
            <a:r>
              <a:rPr lang="en-US" dirty="0" smtClean="0"/>
              <a:t>                       (to </a:t>
            </a:r>
            <a:r>
              <a:rPr lang="en-US" dirty="0"/>
              <a:t>maximize total expected </a:t>
            </a:r>
            <a:r>
              <a:rPr lang="en-US" dirty="0" smtClean="0"/>
              <a:t>reward)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This is called the “multi-armed bandit” problem, have been studied for a long time.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sz="2000" dirty="0" smtClean="0"/>
              <a:t>Optimal solution: Play the arm that has maximum </a:t>
            </a:r>
            <a:r>
              <a:rPr lang="en-US" sz="2000" i="1" dirty="0" smtClean="0">
                <a:solidFill>
                  <a:srgbClr val="C00000"/>
                </a:solidFill>
              </a:rPr>
              <a:t>potential of being good</a:t>
            </a:r>
          </a:p>
          <a:p>
            <a:r>
              <a:rPr lang="en-US" sz="2000" i="1" dirty="0">
                <a:solidFill>
                  <a:srgbClr val="C00000"/>
                </a:solidFill>
              </a:rPr>
              <a:t>	</a:t>
            </a:r>
            <a:r>
              <a:rPr lang="en-US" sz="2000" i="1" dirty="0" smtClean="0">
                <a:solidFill>
                  <a:srgbClr val="C00000"/>
                </a:solidFill>
              </a:rPr>
              <a:t>Optimism in the face of uncertainty</a:t>
            </a:r>
            <a:endParaRPr lang="en-US" sz="2000" i="1" dirty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2590800" y="3429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Verdana" pitchFamily="34" charset="0"/>
                <a:ea typeface="ＭＳ Ｐゴシック" pitchFamily="34" charset="-128"/>
              </a:rPr>
              <a:t>p</a:t>
            </a:r>
            <a:r>
              <a:rPr lang="en-US" sz="2400" b="1" baseline="-25000">
                <a:latin typeface="Verdana" pitchFamily="34" charset="0"/>
                <a:ea typeface="ＭＳ Ｐゴシック" pitchFamily="34" charset="-128"/>
              </a:rPr>
              <a:t>1</a:t>
            </a:r>
            <a:r>
              <a:rPr lang="en-US" sz="2400" b="1">
                <a:latin typeface="Verdana" pitchFamily="34" charset="0"/>
                <a:ea typeface="ＭＳ Ｐゴシック" pitchFamily="34" charset="-128"/>
              </a:rPr>
              <a:t>      &gt;</a:t>
            </a:r>
            <a:r>
              <a:rPr lang="en-US" sz="2400" b="1" baseline="-25000">
                <a:latin typeface="Verdana" pitchFamily="34" charset="0"/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21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Recommendation: Bandits?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Two </a:t>
            </a:r>
            <a:r>
              <a:rPr lang="en-US" i="1" dirty="0"/>
              <a:t>Items</a:t>
            </a:r>
            <a:r>
              <a:rPr lang="en-US" dirty="0"/>
              <a:t>: Item 1 </a:t>
            </a:r>
            <a:r>
              <a:rPr lang="en-US" dirty="0">
                <a:solidFill>
                  <a:srgbClr val="FF0000"/>
                </a:solidFill>
              </a:rPr>
              <a:t>CTR= 2/100</a:t>
            </a:r>
            <a:r>
              <a:rPr lang="en-US" dirty="0"/>
              <a:t> ; </a:t>
            </a:r>
            <a:r>
              <a:rPr lang="en-US" sz="2200" dirty="0" smtClean="0"/>
              <a:t>Item </a:t>
            </a:r>
            <a:r>
              <a:rPr lang="en-US" sz="2200" dirty="0"/>
              <a:t>2 </a:t>
            </a:r>
            <a:r>
              <a:rPr lang="en-US" sz="2200" dirty="0">
                <a:solidFill>
                  <a:srgbClr val="FF0000"/>
                </a:solidFill>
              </a:rPr>
              <a:t>CTR= </a:t>
            </a:r>
            <a:r>
              <a:rPr lang="en-US" sz="2200" dirty="0" smtClean="0">
                <a:solidFill>
                  <a:srgbClr val="FF0000"/>
                </a:solidFill>
              </a:rPr>
              <a:t>250/10000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000090"/>
                </a:solidFill>
              </a:rPr>
              <a:t>Greedy:</a:t>
            </a:r>
            <a:r>
              <a:rPr lang="en-US" dirty="0">
                <a:solidFill>
                  <a:srgbClr val="000090"/>
                </a:solidFill>
              </a:rPr>
              <a:t> Show Item 2 to all; not a good idea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Item 1 CTR estimate noisy; item could be potentially better</a:t>
            </a:r>
          </a:p>
          <a:p>
            <a:pPr lvl="2"/>
            <a:r>
              <a:rPr lang="en-US" sz="2000" dirty="0">
                <a:solidFill>
                  <a:srgbClr val="663300"/>
                </a:solidFill>
              </a:rPr>
              <a:t>Invest in Item 1 for better overall performance on average</a:t>
            </a:r>
          </a:p>
          <a:p>
            <a:pPr lvl="2">
              <a:buFontTx/>
              <a:buNone/>
            </a:pPr>
            <a:endParaRPr lang="en-US" sz="2800" dirty="0">
              <a:solidFill>
                <a:srgbClr val="663300"/>
              </a:solidFill>
            </a:endParaRP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000090"/>
                </a:solidFill>
              </a:rPr>
              <a:t>Exploit what is known to be good, explore what is potentially good</a:t>
            </a:r>
            <a:endParaRPr lang="en-US" sz="1800" dirty="0">
              <a:solidFill>
                <a:srgbClr val="000090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  <a:p>
            <a:endParaRPr lang="en-US" sz="2600" dirty="0">
              <a:solidFill>
                <a:schemeClr val="accent2"/>
              </a:solidFill>
            </a:endParaRPr>
          </a:p>
          <a:p>
            <a:endParaRPr lang="en-US" sz="2000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895600" y="2819400"/>
            <a:ext cx="3670300" cy="2514600"/>
            <a:chOff x="619" y="1790"/>
            <a:chExt cx="2312" cy="1580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919" y="3119"/>
              <a:ext cx="18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913" y="1859"/>
              <a:ext cx="0" cy="1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503" y="3120"/>
              <a:ext cx="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" pitchFamily="18" charset="0"/>
                  <a:ea typeface="ＭＳ Ｐゴシック" pitchFamily="34" charset="-128"/>
                </a:rPr>
                <a:t>CTR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-5400000">
              <a:off x="79" y="2383"/>
              <a:ext cx="13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" pitchFamily="18" charset="0"/>
                  <a:ea typeface="ＭＳ Ｐゴシック" pitchFamily="34" charset="-128"/>
                </a:rPr>
                <a:t>Probability density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016" y="1872"/>
              <a:ext cx="0" cy="1268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013" y="1790"/>
              <a:ext cx="65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 dirty="0" smtClean="0">
                  <a:solidFill>
                    <a:srgbClr val="A50021"/>
                  </a:solidFill>
                  <a:latin typeface="Times" pitchFamily="18" charset="0"/>
                  <a:ea typeface="ＭＳ Ｐゴシック" pitchFamily="34" charset="-128"/>
                </a:rPr>
                <a:t>Item </a:t>
              </a:r>
              <a:r>
                <a:rPr lang="en-US" sz="2400" i="1" dirty="0">
                  <a:solidFill>
                    <a:srgbClr val="A50021"/>
                  </a:solidFill>
                  <a:latin typeface="Times" pitchFamily="18" charset="0"/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12" y="2064"/>
              <a:ext cx="1783" cy="1055"/>
            </a:xfrm>
            <a:custGeom>
              <a:avLst/>
              <a:gdLst>
                <a:gd name="T0" fmla="*/ 0 w 1783"/>
                <a:gd name="T1" fmla="*/ 1055 h 1055"/>
                <a:gd name="T2" fmla="*/ 360 w 1783"/>
                <a:gd name="T3" fmla="*/ 289 h 1055"/>
                <a:gd name="T4" fmla="*/ 712 w 1783"/>
                <a:gd name="T5" fmla="*/ 86 h 1055"/>
                <a:gd name="T6" fmla="*/ 1295 w 1783"/>
                <a:gd name="T7" fmla="*/ 804 h 1055"/>
                <a:gd name="T8" fmla="*/ 1783 w 1783"/>
                <a:gd name="T9" fmla="*/ 1007 h 10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3"/>
                <a:gd name="T16" fmla="*/ 0 h 1055"/>
                <a:gd name="T17" fmla="*/ 1783 w 1783"/>
                <a:gd name="T18" fmla="*/ 1055 h 10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3" h="1055">
                  <a:moveTo>
                    <a:pt x="0" y="1055"/>
                  </a:moveTo>
                  <a:cubicBezTo>
                    <a:pt x="120" y="752"/>
                    <a:pt x="241" y="450"/>
                    <a:pt x="360" y="289"/>
                  </a:cubicBezTo>
                  <a:cubicBezTo>
                    <a:pt x="479" y="128"/>
                    <a:pt x="556" y="0"/>
                    <a:pt x="712" y="86"/>
                  </a:cubicBezTo>
                  <a:cubicBezTo>
                    <a:pt x="868" y="172"/>
                    <a:pt x="1117" y="651"/>
                    <a:pt x="1295" y="804"/>
                  </a:cubicBezTo>
                  <a:cubicBezTo>
                    <a:pt x="1473" y="957"/>
                    <a:pt x="1628" y="982"/>
                    <a:pt x="1783" y="1007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174" y="2371"/>
              <a:ext cx="65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 dirty="0" smtClean="0">
                  <a:solidFill>
                    <a:srgbClr val="0000FF"/>
                  </a:solidFill>
                  <a:latin typeface="Times" pitchFamily="18" charset="0"/>
                  <a:ea typeface="ＭＳ Ｐゴシック" pitchFamily="34" charset="-128"/>
                </a:rPr>
                <a:t>Item </a:t>
              </a:r>
              <a:r>
                <a:rPr lang="en-US" sz="2400" i="1" dirty="0">
                  <a:solidFill>
                    <a:srgbClr val="0000FF"/>
                  </a:solidFill>
                  <a:latin typeface="Times" pitchFamily="18" charset="0"/>
                  <a:ea typeface="ＭＳ Ｐゴシック" pitchFamily="34" charset="-128"/>
                </a:rPr>
                <a:t>1</a:t>
              </a:r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061" y="2725"/>
              <a:ext cx="413" cy="400"/>
              <a:chOff x="1681" y="2440"/>
              <a:chExt cx="413" cy="400"/>
            </a:xfrm>
          </p:grpSpPr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V="1">
                <a:off x="1681" y="2440"/>
                <a:ext cx="0" cy="3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1716" y="2461"/>
                <a:ext cx="0" cy="3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V="1">
                <a:off x="1750" y="2516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 flipV="1">
                <a:off x="1784" y="2536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flipH="1" flipV="1">
                <a:off x="1818" y="2591"/>
                <a:ext cx="1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V="1">
                <a:off x="1858" y="2603"/>
                <a:ext cx="0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 flipV="1">
                <a:off x="1899" y="2645"/>
                <a:ext cx="0" cy="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V="1">
                <a:off x="1939" y="2671"/>
                <a:ext cx="0" cy="1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 flipV="1">
                <a:off x="1981" y="2685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 flipV="1">
                <a:off x="2015" y="2699"/>
                <a:ext cx="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H="1" flipV="1">
                <a:off x="2055" y="2712"/>
                <a:ext cx="0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 flipV="1">
                <a:off x="2094" y="274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223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fld id="{0FFAA4E2-34F6-BD4E-8E54-79F2D109DC9D}" type="slidenum">
              <a:rPr lang="en-US"/>
              <a:pPr/>
              <a:t>24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2x2: Two items, two intervals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05800" cy="4419600"/>
          </a:xfrm>
        </p:spPr>
        <p:txBody>
          <a:bodyPr/>
          <a:lstStyle/>
          <a:p>
            <a:r>
              <a:rPr lang="en-US" sz="2400"/>
              <a:t>Two time intervals </a:t>
            </a:r>
            <a:r>
              <a:rPr lang="en-US" sz="2400" i="1"/>
              <a:t>t</a:t>
            </a:r>
            <a:r>
              <a:rPr lang="en-US" sz="2400"/>
              <a:t> </a:t>
            </a:r>
            <a:r>
              <a:rPr lang="en-US" sz="2400">
                <a:sym typeface="Symbol" charset="0"/>
              </a:rPr>
              <a:t> {0, 1}</a:t>
            </a:r>
          </a:p>
          <a:p>
            <a:r>
              <a:rPr lang="en-US" sz="2400"/>
              <a:t>Two items</a:t>
            </a:r>
          </a:p>
          <a:p>
            <a:pPr lvl="1"/>
            <a:r>
              <a:rPr 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Certain</a:t>
            </a:r>
            <a:r>
              <a:rPr lang="en-US" sz="2000"/>
              <a:t> item with CTR </a:t>
            </a:r>
            <a:r>
              <a:rPr lang="en-US" sz="2000" i="1"/>
              <a:t>q</a:t>
            </a:r>
            <a:r>
              <a:rPr lang="en-US" sz="2000" baseline="-25000"/>
              <a:t>0</a:t>
            </a:r>
            <a:r>
              <a:rPr lang="en-US" sz="2000"/>
              <a:t> and </a:t>
            </a:r>
            <a:r>
              <a:rPr lang="en-US" sz="2000" i="1"/>
              <a:t>q</a:t>
            </a:r>
            <a:r>
              <a:rPr lang="en-US" sz="2000" baseline="-25000"/>
              <a:t>1</a:t>
            </a:r>
            <a:r>
              <a:rPr lang="en-US" sz="2000"/>
              <a:t>, Var(</a:t>
            </a:r>
            <a:r>
              <a:rPr lang="en-US" sz="2000" i="1"/>
              <a:t>q</a:t>
            </a:r>
            <a:r>
              <a:rPr lang="en-US" sz="2000" baseline="-25000"/>
              <a:t>0</a:t>
            </a:r>
            <a:r>
              <a:rPr lang="en-US" sz="2000"/>
              <a:t>) = Var(</a:t>
            </a:r>
            <a:r>
              <a:rPr lang="en-US" sz="2000" i="1"/>
              <a:t>q</a:t>
            </a:r>
            <a:r>
              <a:rPr lang="en-US" sz="2000" baseline="-25000"/>
              <a:t>1</a:t>
            </a:r>
            <a:r>
              <a:rPr lang="en-US" sz="2000"/>
              <a:t>) = 0</a:t>
            </a:r>
          </a:p>
          <a:p>
            <a:pPr lvl="1"/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Uncertain</a:t>
            </a:r>
            <a:r>
              <a:rPr lang="en-US" sz="2000"/>
              <a:t> item </a:t>
            </a:r>
            <a:r>
              <a:rPr lang="en-US" sz="2000" i="1"/>
              <a:t>i</a:t>
            </a:r>
            <a:r>
              <a:rPr lang="en-US" sz="2000"/>
              <a:t> with CTR </a:t>
            </a:r>
            <a:r>
              <a:rPr lang="en-US" sz="2000" i="1"/>
              <a:t>p</a:t>
            </a:r>
            <a:r>
              <a:rPr lang="en-US" sz="2000" baseline="-25000"/>
              <a:t>0</a:t>
            </a:r>
            <a:r>
              <a:rPr lang="en-US" sz="2000"/>
              <a:t> ~ Beta(</a:t>
            </a:r>
            <a:r>
              <a:rPr lang="en-US" sz="2000" i="1"/>
              <a:t>a</a:t>
            </a:r>
            <a:r>
              <a:rPr lang="en-US" sz="2000"/>
              <a:t>, </a:t>
            </a:r>
            <a:r>
              <a:rPr lang="en-US" sz="2000" i="1"/>
              <a:t>b</a:t>
            </a:r>
            <a:r>
              <a:rPr lang="en-US" sz="2000"/>
              <a:t>)</a:t>
            </a:r>
          </a:p>
          <a:p>
            <a:r>
              <a:rPr lang="en-US" sz="2400"/>
              <a:t>Interval 0: What fraction </a:t>
            </a:r>
            <a:r>
              <a:rPr lang="en-US" sz="2400" i="1"/>
              <a:t>x</a:t>
            </a:r>
            <a:r>
              <a:rPr lang="en-US" sz="2400"/>
              <a:t> of views to give to item </a:t>
            </a:r>
            <a:r>
              <a:rPr lang="en-US" sz="2400" i="1"/>
              <a:t>i</a:t>
            </a:r>
            <a:endParaRPr lang="en-US" sz="2400"/>
          </a:p>
          <a:p>
            <a:pPr lvl="1"/>
            <a:r>
              <a:rPr lang="en-US" sz="2000"/>
              <a:t>Give fraction (1</a:t>
            </a:r>
            <a:r>
              <a:rPr lang="en-US" sz="2000">
                <a:sym typeface="Symbol" charset="0"/>
              </a:rPr>
              <a:t></a:t>
            </a:r>
            <a:r>
              <a:rPr lang="en-US" sz="2000" i="1">
                <a:sym typeface="Symbol" charset="0"/>
              </a:rPr>
              <a:t>x</a:t>
            </a:r>
            <a:r>
              <a:rPr lang="en-US" sz="2000">
                <a:sym typeface="Symbol" charset="0"/>
              </a:rPr>
              <a:t>) of views to the certain item</a:t>
            </a:r>
          </a:p>
          <a:p>
            <a:pPr lvl="1"/>
            <a:r>
              <a:rPr lang="en-US" sz="2000">
                <a:sym typeface="Symbol" charset="0"/>
              </a:rPr>
              <a:t>Let </a:t>
            </a:r>
            <a:r>
              <a:rPr lang="en-US" sz="2000" i="1">
                <a:sym typeface="Symbol" charset="0"/>
              </a:rPr>
              <a:t>c</a:t>
            </a:r>
            <a:r>
              <a:rPr lang="en-US" sz="2000">
                <a:sym typeface="Symbol" charset="0"/>
              </a:rPr>
              <a:t> ~ Binomial(</a:t>
            </a:r>
            <a:r>
              <a:rPr lang="en-US" sz="2000" i="1">
                <a:sym typeface="Symbol" charset="0"/>
              </a:rPr>
              <a:t>p</a:t>
            </a:r>
            <a:r>
              <a:rPr lang="en-US" sz="2000" baseline="-25000">
                <a:sym typeface="Symbol" charset="0"/>
              </a:rPr>
              <a:t>0</a:t>
            </a:r>
            <a:r>
              <a:rPr lang="en-US" sz="2000">
                <a:sym typeface="Symbol" charset="0"/>
              </a:rPr>
              <a:t>, </a:t>
            </a:r>
            <a:r>
              <a:rPr lang="en-US" sz="2000" i="1">
                <a:sym typeface="Symbol" charset="0"/>
              </a:rPr>
              <a:t>xN</a:t>
            </a:r>
            <a:r>
              <a:rPr lang="en-US" sz="2000" baseline="-25000">
                <a:sym typeface="Symbol" charset="0"/>
              </a:rPr>
              <a:t>0</a:t>
            </a:r>
            <a:r>
              <a:rPr lang="en-US" sz="2000">
                <a:sym typeface="Symbol" charset="0"/>
              </a:rPr>
              <a:t>) denote the number of clicks on item </a:t>
            </a:r>
            <a:r>
              <a:rPr lang="en-US" sz="2000" i="1">
                <a:sym typeface="Symbol" charset="0"/>
              </a:rPr>
              <a:t>i</a:t>
            </a:r>
            <a:endParaRPr lang="en-US" sz="2000">
              <a:sym typeface="Symbol" charset="0"/>
            </a:endParaRPr>
          </a:p>
          <a:p>
            <a:r>
              <a:rPr lang="en-US" sz="2400"/>
              <a:t>Interval 1: Always give all the views to the better item</a:t>
            </a:r>
          </a:p>
          <a:p>
            <a:pPr lvl="1"/>
            <a:r>
              <a:rPr lang="en-US" sz="2000"/>
              <a:t>Give all the views to item </a:t>
            </a:r>
            <a:r>
              <a:rPr lang="en-US" sz="2000" i="1"/>
              <a:t>i</a:t>
            </a:r>
            <a:r>
              <a:rPr lang="en-US" sz="2000"/>
              <a:t> iff E[</a:t>
            </a:r>
            <a:r>
              <a:rPr lang="en-US" sz="2000" i="1"/>
              <a:t>p</a:t>
            </a:r>
            <a:r>
              <a:rPr lang="en-US" sz="2000" baseline="-25000"/>
              <a:t>1</a:t>
            </a:r>
            <a:r>
              <a:rPr lang="en-US" sz="2000"/>
              <a:t> | </a:t>
            </a:r>
            <a:r>
              <a:rPr lang="en-US" sz="2000" i="1"/>
              <a:t>c</a:t>
            </a:r>
            <a:r>
              <a:rPr lang="en-US" sz="2000"/>
              <a:t>, </a:t>
            </a:r>
            <a:r>
              <a:rPr lang="en-US" sz="2000" i="1"/>
              <a:t>x</a:t>
            </a:r>
            <a:r>
              <a:rPr lang="en-US" sz="2000"/>
              <a:t>] &gt; </a:t>
            </a:r>
            <a:r>
              <a:rPr lang="en-US" sz="2000" i="1"/>
              <a:t>q</a:t>
            </a:r>
            <a:r>
              <a:rPr lang="en-US" sz="2000" baseline="-25000"/>
              <a:t>1</a:t>
            </a:r>
            <a:endParaRPr lang="en-US" sz="2000"/>
          </a:p>
          <a:p>
            <a:r>
              <a:rPr lang="en-US" sz="2400"/>
              <a:t>Find </a:t>
            </a:r>
            <a:r>
              <a:rPr lang="en-US" sz="2400" i="1"/>
              <a:t>x</a:t>
            </a:r>
            <a:r>
              <a:rPr lang="en-US" sz="2400"/>
              <a:t> that maximizes the expected total number of clicks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876800" y="2198688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181600" y="20177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6629400" y="20177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8077200" y="20462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591175" y="2173288"/>
            <a:ext cx="515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t=0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086600" y="2173288"/>
            <a:ext cx="515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t=1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5181600" y="19700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648200" y="1665288"/>
            <a:ext cx="67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now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8183563" y="1803400"/>
            <a:ext cx="655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time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340350" y="1712913"/>
            <a:ext cx="1136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N</a:t>
            </a:r>
            <a:r>
              <a:rPr lang="en-US" sz="2000" baseline="-25000"/>
              <a:t>0</a:t>
            </a:r>
            <a:r>
              <a:rPr lang="en-US" sz="2000"/>
              <a:t> views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788150" y="1712913"/>
            <a:ext cx="1136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N</a:t>
            </a:r>
            <a:r>
              <a:rPr lang="en-US" sz="2000" baseline="-25000"/>
              <a:t>1</a:t>
            </a:r>
            <a:r>
              <a:rPr lang="en-US" sz="2000"/>
              <a:t> views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300663" y="2465388"/>
            <a:ext cx="1252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Decide: </a:t>
            </a:r>
            <a:r>
              <a:rPr lang="en-US" sz="2000" i="1"/>
              <a:t>x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518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fld id="{B1213984-3E8E-9A4F-A84D-15CEE59AF94B}" type="slidenum">
              <a:rPr lang="en-US"/>
              <a:pPr/>
              <a:t>25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r>
              <a:rPr lang="en-US"/>
              <a:t>Bayes 2x2 Optimal Solution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153400" cy="4114800"/>
          </a:xfrm>
        </p:spPr>
        <p:txBody>
          <a:bodyPr/>
          <a:lstStyle/>
          <a:p>
            <a:r>
              <a:rPr lang="en-US" sz="2400"/>
              <a:t>Expected total number of clicks</a:t>
            </a:r>
          </a:p>
          <a:p>
            <a:endParaRPr lang="en-US" sz="2400" i="1"/>
          </a:p>
          <a:p>
            <a:endParaRPr lang="en-US" sz="2400" i="1"/>
          </a:p>
          <a:p>
            <a:endParaRPr lang="en-US" sz="2400" i="1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182688" y="2525713"/>
          <a:ext cx="689451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Equation" r:id="rId3" imgW="3682800" imgH="482400" progId="Equation.3">
                  <p:embed/>
                </p:oleObj>
              </mc:Choice>
              <mc:Fallback>
                <p:oleObj name="Equation" r:id="rId3" imgW="3682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2525713"/>
                        <a:ext cx="6894512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AutoShape 9"/>
          <p:cNvSpPr>
            <a:spLocks/>
          </p:cNvSpPr>
          <p:nvPr/>
        </p:nvSpPr>
        <p:spPr bwMode="auto">
          <a:xfrm rot="5400000">
            <a:off x="5410200" y="990600"/>
            <a:ext cx="228600" cy="4953000"/>
          </a:xfrm>
          <a:prstGeom prst="rightBrace">
            <a:avLst>
              <a:gd name="adj1" fmla="val 782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289300" y="3603625"/>
            <a:ext cx="47117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i="1"/>
              <a:t>Gain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, </a:t>
            </a:r>
            <a:r>
              <a:rPr lang="en-US" sz="2000" i="1"/>
              <a:t>q</a:t>
            </a:r>
            <a:r>
              <a:rPr lang="en-US" sz="2000" baseline="-25000"/>
              <a:t>0</a:t>
            </a:r>
            <a:r>
              <a:rPr lang="en-US" sz="2000"/>
              <a:t>, </a:t>
            </a:r>
            <a:r>
              <a:rPr lang="en-US" sz="2000" i="1"/>
              <a:t>q</a:t>
            </a:r>
            <a:r>
              <a:rPr lang="en-US" sz="2000" baseline="-25000"/>
              <a:t>1</a:t>
            </a:r>
            <a:r>
              <a:rPr lang="en-US" sz="2000"/>
              <a:t>)</a:t>
            </a:r>
          </a:p>
          <a:p>
            <a:pPr algn="ctr"/>
            <a:r>
              <a:rPr lang="en-US" sz="1800"/>
              <a:t>Gain of exploring the uncertain item using </a:t>
            </a:r>
            <a:r>
              <a:rPr lang="en-US" sz="1800" i="1"/>
              <a:t>x</a:t>
            </a:r>
            <a:endParaRPr lang="en-US" sz="1800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62000" y="4724400"/>
            <a:ext cx="807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SzPct val="75000"/>
              <a:buFont typeface="Wingdings" charset="0"/>
              <a:buNone/>
            </a:pPr>
            <a:r>
              <a:rPr lang="en-US" sz="2000" i="1"/>
              <a:t>Gain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, </a:t>
            </a:r>
            <a:r>
              <a:rPr lang="en-US" sz="2000" i="1"/>
              <a:t>q</a:t>
            </a:r>
            <a:r>
              <a:rPr lang="en-US" sz="2000" baseline="-25000"/>
              <a:t>0</a:t>
            </a:r>
            <a:r>
              <a:rPr lang="en-US" sz="2000"/>
              <a:t>, </a:t>
            </a:r>
            <a:r>
              <a:rPr lang="en-US" sz="2000" i="1"/>
              <a:t>q</a:t>
            </a:r>
            <a:r>
              <a:rPr lang="en-US" sz="2000" baseline="-25000"/>
              <a:t>1</a:t>
            </a:r>
            <a:r>
              <a:rPr lang="en-US" sz="2000"/>
              <a:t>) = Expected number of additional clicks if we explore the uncertain item with fraction </a:t>
            </a:r>
            <a:r>
              <a:rPr lang="en-US" sz="2000" i="1"/>
              <a:t>x</a:t>
            </a:r>
            <a:r>
              <a:rPr lang="en-US" sz="2000"/>
              <a:t> of views in interval 0, compared to a scheme that only shows the certain item in both intervals</a:t>
            </a:r>
          </a:p>
        </p:txBody>
      </p:sp>
      <p:sp>
        <p:nvSpPr>
          <p:cNvPr id="16396" name="AutoShape 12"/>
          <p:cNvSpPr>
            <a:spLocks/>
          </p:cNvSpPr>
          <p:nvPr/>
        </p:nvSpPr>
        <p:spPr bwMode="auto">
          <a:xfrm rot="5400000">
            <a:off x="2013743" y="2786857"/>
            <a:ext cx="239713" cy="1371600"/>
          </a:xfrm>
          <a:prstGeom prst="rightBrace">
            <a:avLst>
              <a:gd name="adj1" fmla="val 206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990600" y="3670300"/>
            <a:ext cx="23018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/>
              <a:t>E[#clicks] if we always show the certain item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544763" y="5830888"/>
            <a:ext cx="416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Goal: argmax</a:t>
            </a:r>
            <a:r>
              <a:rPr lang="en-US" i="1" baseline="-25000"/>
              <a:t>x</a:t>
            </a:r>
            <a:r>
              <a:rPr lang="en-US"/>
              <a:t> Gain(</a:t>
            </a:r>
            <a:r>
              <a:rPr lang="en-US" i="1"/>
              <a:t>x</a:t>
            </a:r>
            <a:r>
              <a:rPr lang="en-US"/>
              <a:t>, </a:t>
            </a:r>
            <a:r>
              <a:rPr lang="en-US" i="1"/>
              <a:t>q</a:t>
            </a:r>
            <a:r>
              <a:rPr lang="en-US" baseline="-25000"/>
              <a:t>0</a:t>
            </a:r>
            <a:r>
              <a:rPr lang="en-US"/>
              <a:t>, 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)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6072188" y="1493838"/>
            <a:ext cx="2520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Estimated CTR</a:t>
            </a:r>
          </a:p>
          <a:p>
            <a:r>
              <a:rPr lang="en-US" sz="1800"/>
              <a:t>     </a:t>
            </a:r>
            <a:r>
              <a:rPr lang="en-US" sz="1600"/>
              <a:t>Certain item:</a:t>
            </a:r>
            <a:r>
              <a:rPr lang="en-US" sz="1800"/>
              <a:t>  </a:t>
            </a:r>
            <a:r>
              <a:rPr lang="en-US" sz="1800" i="1"/>
              <a:t>q</a:t>
            </a:r>
            <a:r>
              <a:rPr lang="en-US" sz="1800" baseline="-25000"/>
              <a:t>0</a:t>
            </a:r>
            <a:r>
              <a:rPr lang="en-US" sz="1800"/>
              <a:t>,  </a:t>
            </a:r>
            <a:r>
              <a:rPr lang="en-US" sz="1800" i="1"/>
              <a:t>q</a:t>
            </a:r>
            <a:r>
              <a:rPr lang="en-US" sz="1800" baseline="-25000"/>
              <a:t>1</a:t>
            </a:r>
            <a:endParaRPr lang="en-US" sz="1800"/>
          </a:p>
          <a:p>
            <a:r>
              <a:rPr lang="en-US" sz="1800"/>
              <a:t>  </a:t>
            </a:r>
            <a:r>
              <a:rPr lang="en-US" sz="1600"/>
              <a:t>Uncertain item:</a:t>
            </a:r>
          </a:p>
        </p:txBody>
      </p:sp>
      <p:graphicFrame>
        <p:nvGraphicFramePr>
          <p:cNvPr id="16402" name="Object 18"/>
          <p:cNvGraphicFramePr>
            <a:graphicFrameLocks noChangeAspect="1"/>
          </p:cNvGraphicFramePr>
          <p:nvPr/>
        </p:nvGraphicFramePr>
        <p:xfrm>
          <a:off x="7823200" y="2082800"/>
          <a:ext cx="12192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5" imgW="774360" imgH="241200" progId="Equation.3">
                  <p:embed/>
                </p:oleObj>
              </mc:Choice>
              <mc:Fallback>
                <p:oleObj name="Equation" r:id="rId5" imgW="774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2082800"/>
                        <a:ext cx="12192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88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fld id="{4929B119-C808-0645-8AC2-19C2AC526316}" type="slidenum">
              <a:rPr lang="en-US"/>
              <a:pPr/>
              <a:t>26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58850"/>
            <a:ext cx="7772400" cy="914400"/>
          </a:xfrm>
        </p:spPr>
        <p:txBody>
          <a:bodyPr/>
          <a:lstStyle/>
          <a:p>
            <a:r>
              <a:rPr lang="en-US"/>
              <a:t>Normal Approximation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4" y="1608667"/>
            <a:ext cx="7966075" cy="44777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Assume</a:t>
            </a:r>
            <a:r>
              <a:rPr lang="en-US" dirty="0"/>
              <a:t>            </a:t>
            </a:r>
            <a:r>
              <a:rPr lang="en-US" dirty="0" smtClean="0"/>
              <a:t>  </a:t>
            </a:r>
            <a:r>
              <a:rPr lang="en-US" sz="2400" dirty="0" smtClean="0"/>
              <a:t>is </a:t>
            </a:r>
            <a:r>
              <a:rPr lang="en-US" sz="2400" dirty="0"/>
              <a:t>approximately normal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After </a:t>
            </a:r>
            <a:r>
              <a:rPr lang="en-US" sz="2400" dirty="0"/>
              <a:t>the normal approximation, the Bayesian optimal solution </a:t>
            </a:r>
            <a:r>
              <a:rPr lang="en-US" sz="2400" i="1" dirty="0"/>
              <a:t>x</a:t>
            </a:r>
            <a:r>
              <a:rPr lang="en-US" sz="2400" dirty="0"/>
              <a:t> can be found in time    </a:t>
            </a:r>
            <a:r>
              <a:rPr lang="en-US" sz="2400" i="1" dirty="0"/>
              <a:t>O</a:t>
            </a:r>
            <a:r>
              <a:rPr lang="en-US" sz="2400" dirty="0"/>
              <a:t>(log </a:t>
            </a:r>
            <a:r>
              <a:rPr lang="en-US" sz="2400" i="1" dirty="0"/>
              <a:t>N</a:t>
            </a:r>
            <a:r>
              <a:rPr lang="en-US" sz="2400" baseline="-25000" dirty="0"/>
              <a:t>0</a:t>
            </a:r>
            <a:r>
              <a:rPr lang="en-US" sz="2400" dirty="0"/>
              <a:t>)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940927"/>
              </p:ext>
            </p:extLst>
          </p:nvPr>
        </p:nvGraphicFramePr>
        <p:xfrm>
          <a:off x="2102909" y="1608667"/>
          <a:ext cx="9144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3" imgW="495000" imgH="215640" progId="Equation.3">
                  <p:embed/>
                </p:oleObj>
              </mc:Choice>
              <mc:Fallback>
                <p:oleObj name="Equation" r:id="rId3" imgW="495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2909" y="1608667"/>
                        <a:ext cx="9144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876300" y="2438400"/>
          <a:ext cx="78867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5" imgW="5029200" imgH="533160" progId="Equation.3">
                  <p:embed/>
                </p:oleObj>
              </mc:Choice>
              <mc:Fallback>
                <p:oleObj name="Equation" r:id="rId5" imgW="50292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438400"/>
                        <a:ext cx="78867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230438" y="3733800"/>
          <a:ext cx="52800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7" imgW="3365280" imgH="431640" progId="Equation.3">
                  <p:embed/>
                </p:oleObj>
              </mc:Choice>
              <mc:Fallback>
                <p:oleObj name="Equation" r:id="rId7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3733800"/>
                        <a:ext cx="528002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2230438" y="3429000"/>
          <a:ext cx="28495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9" imgW="1815840" imgH="241200" progId="Equation.3">
                  <p:embed/>
                </p:oleObj>
              </mc:Choice>
              <mc:Fallback>
                <p:oleObj name="Equation" r:id="rId9" imgW="1815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3429000"/>
                        <a:ext cx="28495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29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fld id="{C30658A1-5343-974D-BAA1-8A4232A4890D}" type="slidenum">
              <a:rPr lang="en-US"/>
              <a:pPr/>
              <a:t>27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a=37-to-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491163" cy="549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1106488"/>
            <a:ext cx="42830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Gain as a function of </a:t>
            </a:r>
            <a:r>
              <a:rPr lang="en-US" i="1"/>
              <a:t>xN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52600" y="6248400"/>
            <a:ext cx="6705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/>
              <a:t>xN</a:t>
            </a:r>
            <a:r>
              <a:rPr lang="en-US" sz="2000" baseline="-25000"/>
              <a:t>0</a:t>
            </a:r>
            <a:r>
              <a:rPr lang="en-US" sz="2000"/>
              <a:t>: Number of views given to the uncertain item at </a:t>
            </a:r>
            <a:r>
              <a:rPr lang="en-US" sz="2000" i="1"/>
              <a:t>t</a:t>
            </a:r>
            <a:r>
              <a:rPr lang="en-US" sz="2000"/>
              <a:t>=0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 rot="16200000">
            <a:off x="121444" y="3596481"/>
            <a:ext cx="39322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Gain</a:t>
            </a:r>
          </a:p>
        </p:txBody>
      </p:sp>
    </p:spTree>
    <p:extLst>
      <p:ext uri="{BB962C8B-B14F-4D97-AF65-F5344CB8AC3E}">
        <p14:creationId xmlns:p14="http://schemas.microsoft.com/office/powerpoint/2010/main" val="89633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fld id="{8B816ED2-E4F1-1740-AD38-29BB624BF41D}" type="slidenum">
              <a:rPr lang="en-US"/>
              <a:pPr/>
              <a:t>28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opt-CTR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538788" cy="55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133600" y="1066800"/>
            <a:ext cx="548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Optimal </a:t>
            </a:r>
            <a:r>
              <a:rPr lang="en-US" i="1"/>
              <a:t>xN</a:t>
            </a:r>
            <a:r>
              <a:rPr lang="en-US" baseline="-25000"/>
              <a:t>0</a:t>
            </a:r>
            <a:r>
              <a:rPr lang="en-US"/>
              <a:t> as a function of prior size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76400" y="6248400"/>
            <a:ext cx="6705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Prior effective sample size of the uncertain item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 rot="16200000">
            <a:off x="-80168" y="3444081"/>
            <a:ext cx="3932238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Optimal number of views for exploring the uncertain item</a:t>
            </a:r>
          </a:p>
        </p:txBody>
      </p:sp>
    </p:spTree>
    <p:extLst>
      <p:ext uri="{BB962C8B-B14F-4D97-AF65-F5344CB8AC3E}">
        <p14:creationId xmlns:p14="http://schemas.microsoft.com/office/powerpoint/2010/main" val="404702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fld id="{F058245B-04E2-174B-99CA-842B0DFB11D9}" type="slidenum">
              <a:rPr lang="en-US"/>
              <a:pPr/>
              <a:t>29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Bayes </a:t>
            </a:r>
            <a:r>
              <a:rPr lang="en-US" i="1"/>
              <a:t>K</a:t>
            </a:r>
            <a:r>
              <a:rPr lang="en-US">
                <a:sym typeface="Symbol" charset="0"/>
              </a:rPr>
              <a:t></a:t>
            </a:r>
            <a:r>
              <a:rPr lang="en-US"/>
              <a:t>2: </a:t>
            </a:r>
            <a:r>
              <a:rPr lang="en-US" i="1"/>
              <a:t>K</a:t>
            </a:r>
            <a:r>
              <a:rPr lang="en-US"/>
              <a:t> Items, Two Stages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4572000"/>
          </a:xfrm>
        </p:spPr>
        <p:txBody>
          <a:bodyPr/>
          <a:lstStyle/>
          <a:p>
            <a:r>
              <a:rPr lang="en-US" sz="2400" i="1"/>
              <a:t>K </a:t>
            </a:r>
            <a:r>
              <a:rPr lang="en-US" sz="2400"/>
              <a:t>items</a:t>
            </a:r>
          </a:p>
          <a:p>
            <a:pPr lvl="1"/>
            <a:r>
              <a:rPr lang="en-US" sz="2000" i="1"/>
              <a:t>p</a:t>
            </a:r>
            <a:r>
              <a:rPr lang="en-US" sz="2000" i="1" baseline="-25000"/>
              <a:t>i</a:t>
            </a:r>
            <a:r>
              <a:rPr lang="en-US" sz="2000" baseline="-25000"/>
              <a:t>,</a:t>
            </a:r>
            <a:r>
              <a:rPr lang="en-US" sz="2000" i="1" baseline="-25000"/>
              <a:t>t</a:t>
            </a:r>
            <a:r>
              <a:rPr lang="en-US" sz="2000"/>
              <a:t>: CTR of item </a:t>
            </a:r>
            <a:r>
              <a:rPr lang="en-US" sz="2000" i="1"/>
              <a:t>i</a:t>
            </a:r>
            <a:r>
              <a:rPr lang="en-US" sz="2000"/>
              <a:t>, </a:t>
            </a:r>
            <a:r>
              <a:rPr lang="en-US" sz="2000" i="1"/>
              <a:t>p</a:t>
            </a:r>
            <a:r>
              <a:rPr lang="en-US" sz="2000" i="1" baseline="-25000"/>
              <a:t>i</a:t>
            </a:r>
            <a:r>
              <a:rPr lang="en-US" sz="2000" baseline="-25000"/>
              <a:t>,</a:t>
            </a:r>
            <a:r>
              <a:rPr lang="en-US" sz="2000" i="1" baseline="-25000"/>
              <a:t>t</a:t>
            </a:r>
            <a:r>
              <a:rPr lang="en-US" sz="2000" i="1"/>
              <a:t> </a:t>
            </a:r>
            <a:r>
              <a:rPr lang="en-US" sz="2000"/>
              <a:t>~</a:t>
            </a:r>
            <a:r>
              <a:rPr lang="en-US" sz="2000" i="1"/>
              <a:t> P</a:t>
            </a:r>
            <a:r>
              <a:rPr lang="en-US" sz="2000"/>
              <a:t>(</a:t>
            </a:r>
            <a:r>
              <a:rPr lang="en-US" sz="2000" i="1">
                <a:sym typeface="Symbol" charset="0"/>
              </a:rPr>
              <a:t></a:t>
            </a:r>
            <a:r>
              <a:rPr lang="en-US" sz="2000" i="1" baseline="-25000"/>
              <a:t>i</a:t>
            </a:r>
            <a:r>
              <a:rPr lang="en-US" sz="2000" baseline="-25000"/>
              <a:t>,</a:t>
            </a:r>
            <a:r>
              <a:rPr lang="en-US" sz="2000" i="1" baseline="-25000"/>
              <a:t>t</a:t>
            </a:r>
            <a:r>
              <a:rPr lang="en-US" sz="2000"/>
              <a:t>).</a:t>
            </a:r>
          </a:p>
          <a:p>
            <a:pPr lvl="1"/>
            <a:r>
              <a:rPr lang="en-US" sz="2000"/>
              <a:t>Let 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i="1" baseline="-25000"/>
              <a:t>t </a:t>
            </a:r>
            <a:r>
              <a:rPr lang="en-US" sz="2000"/>
              <a:t>= [</a:t>
            </a:r>
            <a:r>
              <a:rPr lang="en-US" sz="2000" i="1">
                <a:sym typeface="Symbol" charset="0"/>
              </a:rPr>
              <a:t></a:t>
            </a:r>
            <a:r>
              <a:rPr lang="en-US" sz="2000" baseline="-25000"/>
              <a:t>1,</a:t>
            </a:r>
            <a:r>
              <a:rPr lang="en-US" sz="2000" i="1" baseline="-25000"/>
              <a:t>t</a:t>
            </a:r>
            <a:r>
              <a:rPr lang="en-US" sz="2000"/>
              <a:t>, … </a:t>
            </a:r>
            <a:r>
              <a:rPr lang="en-US" sz="2000" i="1">
                <a:sym typeface="Symbol" charset="0"/>
              </a:rPr>
              <a:t></a:t>
            </a:r>
            <a:r>
              <a:rPr lang="en-US" sz="2000" i="1" baseline="-25000"/>
              <a:t>K</a:t>
            </a:r>
            <a:r>
              <a:rPr lang="en-US" sz="2000" baseline="-25000"/>
              <a:t>,</a:t>
            </a:r>
            <a:r>
              <a:rPr lang="en-US" sz="2000" i="1" baseline="-25000"/>
              <a:t>t</a:t>
            </a:r>
            <a:r>
              <a:rPr lang="en-US" sz="2000"/>
              <a:t>]</a:t>
            </a:r>
            <a:endParaRPr lang="en-US" sz="2000">
              <a:latin typeface="Arial Unicode MS" charset="0"/>
              <a:cs typeface="Arial Unicode MS" charset="0"/>
              <a:sym typeface="Symbol" charset="0"/>
            </a:endParaRPr>
          </a:p>
          <a:p>
            <a:pPr lvl="1"/>
            <a:r>
              <a:rPr lang="en-US" sz="2000" i="1">
                <a:sym typeface="Symbol" charset="0"/>
              </a:rPr>
              <a:t></a:t>
            </a:r>
            <a:r>
              <a:rPr lang="en-US" sz="2000">
                <a:sym typeface="Symbol" charset="0"/>
              </a:rPr>
              <a:t>(</a:t>
            </a:r>
            <a:r>
              <a:rPr lang="en-US" sz="2000" i="1">
                <a:sym typeface="Symbol" charset="0"/>
              </a:rPr>
              <a:t></a:t>
            </a:r>
            <a:r>
              <a:rPr lang="en-US" sz="2000" i="1" baseline="-25000"/>
              <a:t>i</a:t>
            </a:r>
            <a:r>
              <a:rPr lang="en-US" sz="2000" baseline="-25000"/>
              <a:t>,</a:t>
            </a:r>
            <a:r>
              <a:rPr lang="en-US" sz="2000" i="1" baseline="-25000"/>
              <a:t>t</a:t>
            </a:r>
            <a:r>
              <a:rPr lang="en-US" sz="2000">
                <a:sym typeface="Symbol" charset="0"/>
              </a:rPr>
              <a:t>) = </a:t>
            </a:r>
            <a:r>
              <a:rPr lang="en-US" sz="2000" i="1">
                <a:sym typeface="Symbol" charset="0"/>
              </a:rPr>
              <a:t>E</a:t>
            </a:r>
            <a:r>
              <a:rPr lang="en-US" sz="2000">
                <a:sym typeface="Symbol" charset="0"/>
              </a:rPr>
              <a:t>[</a:t>
            </a:r>
            <a:r>
              <a:rPr lang="en-US" sz="2000" i="1"/>
              <a:t>p</a:t>
            </a:r>
            <a:r>
              <a:rPr lang="en-US" sz="2000" i="1" baseline="-25000"/>
              <a:t>i</a:t>
            </a:r>
            <a:r>
              <a:rPr lang="en-US" sz="2000" baseline="-25000"/>
              <a:t>,</a:t>
            </a:r>
            <a:r>
              <a:rPr lang="en-US" sz="2000" i="1" baseline="-25000"/>
              <a:t>t</a:t>
            </a:r>
            <a:r>
              <a:rPr lang="en-US" sz="2000">
                <a:sym typeface="Symbol" charset="0"/>
              </a:rPr>
              <a:t>]</a:t>
            </a:r>
          </a:p>
          <a:p>
            <a:r>
              <a:rPr lang="en-US" sz="2400"/>
              <a:t>Stage 0: Explore each item to refine its CTR estimate</a:t>
            </a:r>
          </a:p>
          <a:p>
            <a:pPr lvl="1"/>
            <a:r>
              <a:rPr lang="en-US" sz="2000"/>
              <a:t>Give </a:t>
            </a:r>
            <a:r>
              <a:rPr lang="en-US" sz="2000" i="1"/>
              <a:t>x</a:t>
            </a:r>
            <a:r>
              <a:rPr lang="en-US" sz="2000" i="1" baseline="-25000"/>
              <a:t>i</a:t>
            </a:r>
            <a:r>
              <a:rPr lang="en-US" sz="2000" baseline="-25000"/>
              <a:t>,0</a:t>
            </a:r>
            <a:r>
              <a:rPr lang="en-US" sz="2000">
                <a:sym typeface="Symbol" charset="0"/>
              </a:rPr>
              <a:t></a:t>
            </a:r>
            <a:r>
              <a:rPr lang="en-US" sz="2000" i="1"/>
              <a:t>N</a:t>
            </a:r>
            <a:r>
              <a:rPr lang="en-US" sz="2000" baseline="-25000"/>
              <a:t>0</a:t>
            </a:r>
            <a:r>
              <a:rPr lang="en-US" sz="2000"/>
              <a:t> page views to item </a:t>
            </a:r>
            <a:r>
              <a:rPr lang="en-US" sz="2000" i="1"/>
              <a:t>i</a:t>
            </a:r>
            <a:endParaRPr lang="en-US" sz="2000"/>
          </a:p>
          <a:p>
            <a:r>
              <a:rPr lang="en-US" sz="2400"/>
              <a:t>Stage 1: Show the item with the highest estimated CTR</a:t>
            </a:r>
          </a:p>
          <a:p>
            <a:pPr lvl="1"/>
            <a:r>
              <a:rPr lang="en-US" sz="2000"/>
              <a:t>Give </a:t>
            </a:r>
            <a:r>
              <a:rPr lang="en-US" sz="2000" i="1"/>
              <a:t>x</a:t>
            </a:r>
            <a:r>
              <a:rPr lang="en-US" sz="2000" i="1" baseline="-25000"/>
              <a:t>i</a:t>
            </a:r>
            <a:r>
              <a:rPr lang="en-US" sz="2000" baseline="-25000"/>
              <a:t>,1</a:t>
            </a:r>
            <a:r>
              <a:rPr lang="en-US" sz="2000"/>
              <a:t>(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baseline="-25000"/>
              <a:t>1</a:t>
            </a:r>
            <a:r>
              <a:rPr lang="en-US" sz="2000"/>
              <a:t>)</a:t>
            </a:r>
            <a:r>
              <a:rPr lang="en-US" sz="2000">
                <a:sym typeface="Symbol" charset="0"/>
              </a:rPr>
              <a:t></a:t>
            </a:r>
            <a:r>
              <a:rPr lang="en-US" sz="2000" i="1"/>
              <a:t>N</a:t>
            </a:r>
            <a:r>
              <a:rPr lang="en-US" sz="2000" baseline="-25000"/>
              <a:t>1</a:t>
            </a:r>
            <a:r>
              <a:rPr lang="en-US" sz="2000"/>
              <a:t> page views to item </a:t>
            </a:r>
            <a:r>
              <a:rPr lang="en-US" sz="2000" i="1"/>
              <a:t>i</a:t>
            </a:r>
            <a:endParaRPr lang="en-US" sz="2000"/>
          </a:p>
          <a:p>
            <a:r>
              <a:rPr lang="en-US" sz="2400">
                <a:sym typeface="Symbol" charset="0"/>
              </a:rPr>
              <a:t>Find </a:t>
            </a:r>
            <a:r>
              <a:rPr lang="en-US" sz="2400" i="1"/>
              <a:t>x</a:t>
            </a:r>
            <a:r>
              <a:rPr lang="en-US" sz="2400" i="1" baseline="-25000"/>
              <a:t>i</a:t>
            </a:r>
            <a:r>
              <a:rPr lang="en-US" sz="2400" baseline="-25000"/>
              <a:t>,0</a:t>
            </a:r>
            <a:r>
              <a:rPr lang="en-US" sz="2400"/>
              <a:t> and </a:t>
            </a:r>
            <a:r>
              <a:rPr lang="en-US" sz="2400" i="1"/>
              <a:t>x</a:t>
            </a:r>
            <a:r>
              <a:rPr lang="en-US" sz="2400" i="1" baseline="-25000"/>
              <a:t>i</a:t>
            </a:r>
            <a:r>
              <a:rPr lang="en-US" sz="2400" baseline="-25000"/>
              <a:t>,1</a:t>
            </a:r>
            <a:r>
              <a:rPr lang="en-US" sz="2400"/>
              <a:t>, for all </a:t>
            </a:r>
            <a:r>
              <a:rPr lang="en-US" sz="2400" i="1"/>
              <a:t>i</a:t>
            </a:r>
            <a:r>
              <a:rPr lang="en-US" sz="2400"/>
              <a:t>, that</a:t>
            </a:r>
          </a:p>
          <a:p>
            <a:pPr lvl="1"/>
            <a:r>
              <a:rPr lang="en-US" sz="2000"/>
              <a:t>max {</a:t>
            </a:r>
            <a:r>
              <a:rPr lang="en-US" sz="2000">
                <a:sym typeface="Symbol" charset="0"/>
              </a:rPr>
              <a:t></a:t>
            </a:r>
            <a:r>
              <a:rPr lang="en-US" sz="2000" i="1" baseline="-25000">
                <a:sym typeface="Symbol" charset="0"/>
              </a:rPr>
              <a:t>i</a:t>
            </a:r>
            <a:r>
              <a:rPr lang="en-US" sz="2000">
                <a:sym typeface="Symbol" charset="0"/>
              </a:rPr>
              <a:t> </a:t>
            </a:r>
            <a:r>
              <a:rPr lang="en-US" sz="2000" i="1"/>
              <a:t>N</a:t>
            </a:r>
            <a:r>
              <a:rPr lang="en-US" sz="2000" baseline="-25000"/>
              <a:t>0</a:t>
            </a:r>
            <a:r>
              <a:rPr lang="en-US" sz="2000">
                <a:sym typeface="Symbol" charset="0"/>
              </a:rPr>
              <a:t></a:t>
            </a:r>
            <a:r>
              <a:rPr lang="en-US" sz="2000" i="1">
                <a:sym typeface="Symbol" charset="0"/>
              </a:rPr>
              <a:t>x</a:t>
            </a:r>
            <a:r>
              <a:rPr lang="en-US" sz="2000" i="1" baseline="-25000">
                <a:sym typeface="Symbol" charset="0"/>
              </a:rPr>
              <a:t>i</a:t>
            </a:r>
            <a:r>
              <a:rPr lang="en-US" sz="2000" baseline="-25000">
                <a:sym typeface="Symbol" charset="0"/>
              </a:rPr>
              <a:t>,0</a:t>
            </a:r>
            <a:r>
              <a:rPr lang="en-US" sz="2000">
                <a:sym typeface="Symbol" charset="0"/>
              </a:rPr>
              <a:t></a:t>
            </a:r>
            <a:r>
              <a:rPr lang="en-US" sz="2000" i="1">
                <a:sym typeface="Symbol" charset="0"/>
              </a:rPr>
              <a:t></a:t>
            </a:r>
            <a:r>
              <a:rPr lang="en-US" sz="2000">
                <a:sym typeface="Symbol" charset="0"/>
              </a:rPr>
              <a:t>(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i="1" baseline="-25000"/>
              <a:t>i</a:t>
            </a:r>
            <a:r>
              <a:rPr lang="en-US" sz="2000" baseline="-25000"/>
              <a:t>,0</a:t>
            </a:r>
            <a:r>
              <a:rPr lang="en-US" sz="2000">
                <a:sym typeface="Symbol" charset="0"/>
              </a:rPr>
              <a:t>) + </a:t>
            </a:r>
            <a:r>
              <a:rPr lang="en-US" sz="2000" i="1" baseline="-25000">
                <a:sym typeface="Symbol" charset="0"/>
              </a:rPr>
              <a:t>i </a:t>
            </a:r>
            <a:r>
              <a:rPr lang="en-US" sz="2000" i="1">
                <a:sym typeface="Symbol" charset="0"/>
              </a:rPr>
              <a:t>N</a:t>
            </a:r>
            <a:r>
              <a:rPr lang="en-US" sz="2000" baseline="-25000">
                <a:sym typeface="Symbol" charset="0"/>
              </a:rPr>
              <a:t>1</a:t>
            </a:r>
            <a:r>
              <a:rPr lang="en-US" sz="2000">
                <a:sym typeface="Symbol" charset="0"/>
              </a:rPr>
              <a:t></a:t>
            </a:r>
            <a:r>
              <a:rPr lang="en-US" sz="2000" i="1">
                <a:sym typeface="Symbol" charset="0"/>
              </a:rPr>
              <a:t>E</a:t>
            </a:r>
            <a:r>
              <a:rPr lang="en-US" sz="2000" b="1" i="1" baseline="-25000">
                <a:sym typeface="Symbol" charset="0"/>
              </a:rPr>
              <a:t></a:t>
            </a:r>
            <a:r>
              <a:rPr lang="en-US" sz="1400" baseline="-50000"/>
              <a:t>1</a:t>
            </a:r>
            <a:r>
              <a:rPr lang="en-US" sz="2000">
                <a:sym typeface="Symbol" charset="0"/>
              </a:rPr>
              <a:t>[</a:t>
            </a:r>
            <a:r>
              <a:rPr lang="en-US" sz="2000" i="1"/>
              <a:t>x</a:t>
            </a:r>
            <a:r>
              <a:rPr lang="en-US" sz="2000" i="1" baseline="-25000"/>
              <a:t>i</a:t>
            </a:r>
            <a:r>
              <a:rPr lang="en-US" sz="2000" baseline="-25000"/>
              <a:t>,1</a:t>
            </a:r>
            <a:r>
              <a:rPr lang="en-US" sz="2000"/>
              <a:t>(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baseline="-25000"/>
              <a:t>1</a:t>
            </a:r>
            <a:r>
              <a:rPr lang="en-US" sz="2000"/>
              <a:t>)</a:t>
            </a:r>
            <a:r>
              <a:rPr lang="en-US" sz="2000">
                <a:sym typeface="Symbol" charset="0"/>
              </a:rPr>
              <a:t></a:t>
            </a:r>
            <a:r>
              <a:rPr lang="en-US" sz="2000" i="1">
                <a:sym typeface="Symbol" charset="0"/>
              </a:rPr>
              <a:t></a:t>
            </a:r>
            <a:r>
              <a:rPr lang="en-US" sz="2000">
                <a:sym typeface="Symbol" charset="0"/>
              </a:rPr>
              <a:t>(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i="1" baseline="-25000"/>
              <a:t>i</a:t>
            </a:r>
            <a:r>
              <a:rPr lang="en-US" sz="2000" baseline="-25000"/>
              <a:t>,1</a:t>
            </a:r>
            <a:r>
              <a:rPr lang="en-US" sz="2000">
                <a:sym typeface="Symbol" charset="0"/>
              </a:rPr>
              <a:t>)]}</a:t>
            </a:r>
          </a:p>
          <a:p>
            <a:pPr lvl="1"/>
            <a:r>
              <a:rPr lang="en-US" sz="2000">
                <a:sym typeface="Symbol" charset="0"/>
              </a:rPr>
              <a:t>subject to </a:t>
            </a:r>
            <a:r>
              <a:rPr lang="en-US" sz="2000" i="1" baseline="-25000">
                <a:sym typeface="Symbol" charset="0"/>
              </a:rPr>
              <a:t>i</a:t>
            </a:r>
            <a:r>
              <a:rPr lang="en-US" sz="2000">
                <a:sym typeface="Symbol" charset="0"/>
              </a:rPr>
              <a:t> </a:t>
            </a:r>
            <a:r>
              <a:rPr lang="en-US" sz="2000" i="1">
                <a:sym typeface="Symbol" charset="0"/>
              </a:rPr>
              <a:t>x</a:t>
            </a:r>
            <a:r>
              <a:rPr lang="en-US" sz="2000" i="1" baseline="-25000">
                <a:sym typeface="Symbol" charset="0"/>
              </a:rPr>
              <a:t>i</a:t>
            </a:r>
            <a:r>
              <a:rPr lang="en-US" sz="2000" baseline="-25000">
                <a:sym typeface="Symbol" charset="0"/>
              </a:rPr>
              <a:t>,0</a:t>
            </a:r>
            <a:r>
              <a:rPr lang="en-US" sz="2000">
                <a:sym typeface="Symbol" charset="0"/>
              </a:rPr>
              <a:t> = 1, and </a:t>
            </a:r>
            <a:r>
              <a:rPr lang="en-US" sz="2000" i="1" baseline="-25000">
                <a:sym typeface="Symbol" charset="0"/>
              </a:rPr>
              <a:t>i </a:t>
            </a:r>
            <a:r>
              <a:rPr lang="en-US" sz="2000" i="1"/>
              <a:t>x</a:t>
            </a:r>
            <a:r>
              <a:rPr lang="en-US" sz="2000" i="1" baseline="-25000"/>
              <a:t>i</a:t>
            </a:r>
            <a:r>
              <a:rPr lang="en-US" sz="2000" baseline="-25000"/>
              <a:t>,1</a:t>
            </a:r>
            <a:r>
              <a:rPr lang="en-US" sz="2000"/>
              <a:t>(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baseline="-25000"/>
              <a:t>1</a:t>
            </a:r>
            <a:r>
              <a:rPr lang="en-US" sz="2000"/>
              <a:t>) = 1, for every possible 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baseline="-25000"/>
              <a:t>1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105400" y="215582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410200" y="19748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858000" y="19748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8305800" y="20034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819775" y="2130425"/>
            <a:ext cx="515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t=0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315200" y="2130425"/>
            <a:ext cx="515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t=1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5410200" y="1927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876800" y="1622425"/>
            <a:ext cx="67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now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8412163" y="1760538"/>
            <a:ext cx="655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time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568950" y="1670050"/>
            <a:ext cx="1136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N</a:t>
            </a:r>
            <a:r>
              <a:rPr lang="en-US" sz="2000" baseline="-25000"/>
              <a:t>0</a:t>
            </a:r>
            <a:r>
              <a:rPr lang="en-US" sz="2000"/>
              <a:t> views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7016750" y="1670050"/>
            <a:ext cx="1136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N</a:t>
            </a:r>
            <a:r>
              <a:rPr lang="en-US" sz="2000" baseline="-25000"/>
              <a:t>1</a:t>
            </a:r>
            <a:r>
              <a:rPr lang="en-US" sz="2000"/>
              <a:t> views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410200" y="2743200"/>
            <a:ext cx="145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Decide: </a:t>
            </a:r>
            <a:r>
              <a:rPr lang="en-US" sz="2000" i="1"/>
              <a:t>x</a:t>
            </a:r>
            <a:r>
              <a:rPr lang="en-US" sz="2000" i="1" baseline="-25000"/>
              <a:t>i</a:t>
            </a:r>
            <a:r>
              <a:rPr lang="en-US" sz="2000" baseline="-25000"/>
              <a:t>,0</a:t>
            </a:r>
            <a:endParaRPr lang="en-US" sz="2000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6934200" y="2755900"/>
            <a:ext cx="186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Decide: </a:t>
            </a:r>
            <a:r>
              <a:rPr lang="en-US" sz="2000" i="1"/>
              <a:t>x</a:t>
            </a:r>
            <a:r>
              <a:rPr lang="en-US" sz="2000" i="1" baseline="-25000"/>
              <a:t>i</a:t>
            </a:r>
            <a:r>
              <a:rPr lang="en-US" sz="2000" baseline="-25000"/>
              <a:t>,1</a:t>
            </a:r>
            <a:r>
              <a:rPr lang="en-US" sz="2000"/>
              <a:t>(</a:t>
            </a:r>
            <a:r>
              <a:rPr lang="en-US" sz="2000" b="1" i="1">
                <a:latin typeface="Arial" charset="0"/>
                <a:sym typeface="Symbol" charset="0"/>
              </a:rPr>
              <a:t>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/>
              <a:t>)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4668838" y="2243138"/>
            <a:ext cx="1014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sym typeface="Symbol" charset="0"/>
              </a:rPr>
              <a:t>Prior</a:t>
            </a:r>
            <a:r>
              <a:rPr lang="en-US" sz="2000" b="1">
                <a:latin typeface="Arial" charset="0"/>
                <a:sym typeface="Symbol" charset="0"/>
              </a:rPr>
              <a:t> </a:t>
            </a:r>
            <a:r>
              <a:rPr lang="en-US" sz="2000" b="1" i="1">
                <a:latin typeface="Arial" charset="0"/>
                <a:sym typeface="Symbol" charset="0"/>
              </a:rPr>
              <a:t></a:t>
            </a:r>
            <a:r>
              <a:rPr lang="en-US" sz="2000" baseline="-25000">
                <a:latin typeface="Arial" charset="0"/>
              </a:rPr>
              <a:t>0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6678613" y="2243138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latin typeface="Arial" charset="0"/>
                <a:sym typeface="Symbol" charset="0"/>
              </a:rPr>
              <a:t></a:t>
            </a:r>
            <a:r>
              <a:rPr lang="en-US" sz="2000" baseline="-2500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169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Collaborators: several others at both Y! and LinkedIn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won’t be here without them, extremely lucky to work with such talented individuals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beechung-phot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8046" y="2433049"/>
            <a:ext cx="1926527" cy="1685338"/>
          </a:xfrm>
          <a:prstGeom prst="rect">
            <a:avLst/>
          </a:prstGeom>
        </p:spPr>
      </p:pic>
      <p:pic>
        <p:nvPicPr>
          <p:cNvPr id="5" name="Picture 4" descr="lia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532479"/>
            <a:ext cx="1706503" cy="1706503"/>
          </a:xfrm>
          <a:prstGeom prst="rect">
            <a:avLst/>
          </a:prstGeom>
        </p:spPr>
      </p:pic>
      <p:pic>
        <p:nvPicPr>
          <p:cNvPr id="6" name="Picture 5" descr="3f652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62" y="2532479"/>
            <a:ext cx="1792849" cy="1792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724" y="4325328"/>
            <a:ext cx="914400" cy="133225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Bee-Chung Chen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2000" y="4325328"/>
            <a:ext cx="914400" cy="1201532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Liang Zhang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9543" y="4238982"/>
            <a:ext cx="914400" cy="1362574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 Long</a:t>
            </a:r>
          </a:p>
        </p:txBody>
      </p:sp>
      <p:pic>
        <p:nvPicPr>
          <p:cNvPr id="10" name="Picture 9" descr="2a205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40" y="4714060"/>
            <a:ext cx="1625600" cy="162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776" y="6339660"/>
            <a:ext cx="914400" cy="1203984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Jonathan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Traupman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 descr="23c77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4834710"/>
            <a:ext cx="1384300" cy="1384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1395" y="6219010"/>
            <a:ext cx="914400" cy="1212591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Nagaraj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Kota</a:t>
            </a:r>
          </a:p>
        </p:txBody>
      </p:sp>
      <p:pic>
        <p:nvPicPr>
          <p:cNvPr id="14" name="Picture 13" descr="234365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97" y="4611837"/>
            <a:ext cx="1438014" cy="14380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73782" y="6049851"/>
            <a:ext cx="914400" cy="120420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Paul Ogilvie</a:t>
            </a:r>
          </a:p>
        </p:txBody>
      </p:sp>
    </p:spTree>
    <p:extLst>
      <p:ext uri="{BB962C8B-B14F-4D97-AF65-F5344CB8AC3E}">
        <p14:creationId xmlns:p14="http://schemas.microsoft.com/office/powerpoint/2010/main" val="283460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fld id="{2A16BF64-99EA-7944-AA3F-F6BC323336A5}" type="slidenum">
              <a:rPr lang="en-US"/>
              <a:pPr/>
              <a:t>30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</a:t>
            </a:r>
            <a:r>
              <a:rPr lang="en-US" i="1"/>
              <a:t>K</a:t>
            </a:r>
            <a:r>
              <a:rPr lang="en-US">
                <a:sym typeface="Symbol" charset="0"/>
              </a:rPr>
              <a:t></a:t>
            </a:r>
            <a:r>
              <a:rPr lang="en-US"/>
              <a:t>2: Relaxation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sz="2400">
                <a:sym typeface="Symbol" charset="0"/>
              </a:rPr>
              <a:t>Optimization problem</a:t>
            </a:r>
          </a:p>
          <a:p>
            <a:pPr lvl="1"/>
            <a:r>
              <a:rPr lang="en-US" sz="2000"/>
              <a:t>max</a:t>
            </a:r>
            <a:r>
              <a:rPr lang="en-US" sz="2000" i="1" baseline="-25000"/>
              <a:t>x</a:t>
            </a:r>
            <a:r>
              <a:rPr lang="en-US" sz="2000"/>
              <a:t> {</a:t>
            </a:r>
            <a:r>
              <a:rPr lang="en-US" sz="2000">
                <a:sym typeface="Symbol" charset="0"/>
              </a:rPr>
              <a:t></a:t>
            </a:r>
            <a:r>
              <a:rPr lang="en-US" sz="2000" i="1" baseline="-25000">
                <a:sym typeface="Symbol" charset="0"/>
              </a:rPr>
              <a:t>i</a:t>
            </a:r>
            <a:r>
              <a:rPr lang="en-US" sz="2000">
                <a:sym typeface="Symbol" charset="0"/>
              </a:rPr>
              <a:t> </a:t>
            </a:r>
            <a:r>
              <a:rPr lang="en-US" sz="2000" i="1"/>
              <a:t>N</a:t>
            </a:r>
            <a:r>
              <a:rPr lang="en-US" sz="2000" baseline="-25000"/>
              <a:t>0</a:t>
            </a:r>
            <a:r>
              <a:rPr lang="en-US" sz="2000">
                <a:sym typeface="Symbol" charset="0"/>
              </a:rPr>
              <a:t></a:t>
            </a:r>
            <a:r>
              <a:rPr lang="en-US" sz="2000" i="1">
                <a:sym typeface="Symbol" charset="0"/>
              </a:rPr>
              <a:t>x</a:t>
            </a:r>
            <a:r>
              <a:rPr lang="en-US" sz="2000" i="1" baseline="-25000">
                <a:sym typeface="Symbol" charset="0"/>
              </a:rPr>
              <a:t>i</a:t>
            </a:r>
            <a:r>
              <a:rPr lang="en-US" sz="2000" baseline="-25000">
                <a:sym typeface="Symbol" charset="0"/>
              </a:rPr>
              <a:t>,0</a:t>
            </a:r>
            <a:r>
              <a:rPr lang="en-US" sz="2000">
                <a:sym typeface="Symbol" charset="0"/>
              </a:rPr>
              <a:t></a:t>
            </a:r>
            <a:r>
              <a:rPr lang="en-US" sz="2000" i="1">
                <a:sym typeface="Symbol" charset="0"/>
              </a:rPr>
              <a:t></a:t>
            </a:r>
            <a:r>
              <a:rPr lang="en-US" sz="2000">
                <a:sym typeface="Symbol" charset="0"/>
              </a:rPr>
              <a:t>(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i="1" baseline="-25000"/>
              <a:t>i</a:t>
            </a:r>
            <a:r>
              <a:rPr lang="en-US" sz="2000" baseline="-25000"/>
              <a:t>,0</a:t>
            </a:r>
            <a:r>
              <a:rPr lang="en-US" sz="2000">
                <a:sym typeface="Symbol" charset="0"/>
              </a:rPr>
              <a:t>) + </a:t>
            </a:r>
            <a:r>
              <a:rPr lang="en-US" sz="2000" i="1" baseline="-25000">
                <a:sym typeface="Symbol" charset="0"/>
              </a:rPr>
              <a:t>i </a:t>
            </a:r>
            <a:r>
              <a:rPr lang="en-US" sz="2000" i="1">
                <a:sym typeface="Symbol" charset="0"/>
              </a:rPr>
              <a:t>N</a:t>
            </a:r>
            <a:r>
              <a:rPr lang="en-US" sz="2000" baseline="-25000">
                <a:sym typeface="Symbol" charset="0"/>
              </a:rPr>
              <a:t>1</a:t>
            </a:r>
            <a:r>
              <a:rPr lang="en-US" sz="2000">
                <a:sym typeface="Symbol" charset="0"/>
              </a:rPr>
              <a:t></a:t>
            </a:r>
            <a:r>
              <a:rPr lang="en-US" sz="2000" i="1">
                <a:sym typeface="Symbol" charset="0"/>
              </a:rPr>
              <a:t>E</a:t>
            </a:r>
            <a:r>
              <a:rPr lang="en-US" sz="2000" b="1" i="1" baseline="-25000">
                <a:sym typeface="Symbol" charset="0"/>
              </a:rPr>
              <a:t></a:t>
            </a:r>
            <a:r>
              <a:rPr lang="en-US" sz="1400" baseline="-50000"/>
              <a:t>1</a:t>
            </a:r>
            <a:r>
              <a:rPr lang="en-US" sz="2000">
                <a:sym typeface="Symbol" charset="0"/>
              </a:rPr>
              <a:t>[</a:t>
            </a:r>
            <a:r>
              <a:rPr lang="en-US" sz="2000" i="1"/>
              <a:t>x</a:t>
            </a:r>
            <a:r>
              <a:rPr lang="en-US" sz="2000" i="1" baseline="-25000"/>
              <a:t>i</a:t>
            </a:r>
            <a:r>
              <a:rPr lang="en-US" sz="2000" baseline="-25000"/>
              <a:t>,1</a:t>
            </a:r>
            <a:r>
              <a:rPr lang="en-US" sz="2000"/>
              <a:t>(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baseline="-25000"/>
              <a:t>1</a:t>
            </a:r>
            <a:r>
              <a:rPr lang="en-US" sz="2000"/>
              <a:t>)</a:t>
            </a:r>
            <a:r>
              <a:rPr lang="en-US" sz="2000">
                <a:sym typeface="Symbol" charset="0"/>
              </a:rPr>
              <a:t></a:t>
            </a:r>
            <a:r>
              <a:rPr lang="en-US" sz="2000" i="1">
                <a:sym typeface="Symbol" charset="0"/>
              </a:rPr>
              <a:t></a:t>
            </a:r>
            <a:r>
              <a:rPr lang="en-US" sz="2000">
                <a:sym typeface="Symbol" charset="0"/>
              </a:rPr>
              <a:t>(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i="1" baseline="-25000"/>
              <a:t>i</a:t>
            </a:r>
            <a:r>
              <a:rPr lang="en-US" sz="2000" baseline="-25000"/>
              <a:t>,1</a:t>
            </a:r>
            <a:r>
              <a:rPr lang="en-US" sz="2000">
                <a:sym typeface="Symbol" charset="0"/>
              </a:rPr>
              <a:t>)]}</a:t>
            </a:r>
          </a:p>
          <a:p>
            <a:pPr lvl="1"/>
            <a:r>
              <a:rPr lang="en-US" sz="2000">
                <a:sym typeface="Symbol" charset="0"/>
              </a:rPr>
              <a:t>subject to </a:t>
            </a:r>
            <a:r>
              <a:rPr lang="en-US" sz="2000" i="1" baseline="-25000">
                <a:sym typeface="Symbol" charset="0"/>
              </a:rPr>
              <a:t>i</a:t>
            </a:r>
            <a:r>
              <a:rPr lang="en-US" sz="2000">
                <a:sym typeface="Symbol" charset="0"/>
              </a:rPr>
              <a:t> </a:t>
            </a:r>
            <a:r>
              <a:rPr lang="en-US" sz="2000" i="1">
                <a:sym typeface="Symbol" charset="0"/>
              </a:rPr>
              <a:t>x</a:t>
            </a:r>
            <a:r>
              <a:rPr lang="en-US" sz="2000" i="1" baseline="-25000">
                <a:sym typeface="Symbol" charset="0"/>
              </a:rPr>
              <a:t>i</a:t>
            </a:r>
            <a:r>
              <a:rPr lang="en-US" sz="2000" baseline="-25000">
                <a:sym typeface="Symbol" charset="0"/>
              </a:rPr>
              <a:t>,0</a:t>
            </a:r>
            <a:r>
              <a:rPr lang="en-US" sz="2000">
                <a:sym typeface="Symbol" charset="0"/>
              </a:rPr>
              <a:t> = 1, and </a:t>
            </a:r>
            <a:r>
              <a:rPr lang="en-US" sz="2000" i="1" baseline="-25000">
                <a:sym typeface="Symbol" charset="0"/>
              </a:rPr>
              <a:t>i </a:t>
            </a:r>
            <a:r>
              <a:rPr lang="en-US" sz="2000" i="1"/>
              <a:t>x</a:t>
            </a:r>
            <a:r>
              <a:rPr lang="en-US" sz="2000" i="1" baseline="-25000"/>
              <a:t>i</a:t>
            </a:r>
            <a:r>
              <a:rPr lang="en-US" sz="2000" baseline="-25000"/>
              <a:t>,1</a:t>
            </a:r>
            <a:r>
              <a:rPr lang="en-US" sz="2000"/>
              <a:t>(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baseline="-25000"/>
              <a:t>1</a:t>
            </a:r>
            <a:r>
              <a:rPr lang="en-US" sz="2000"/>
              <a:t>) = 1, for every possible 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baseline="-25000"/>
              <a:t>1</a:t>
            </a:r>
            <a:endParaRPr lang="en-US" sz="2000">
              <a:sym typeface="Symbol" charset="0"/>
            </a:endParaRPr>
          </a:p>
          <a:p>
            <a:r>
              <a:rPr lang="en-US" sz="2400">
                <a:sym typeface="Symbol" charset="0"/>
              </a:rPr>
              <a:t>Relaxed optimization</a:t>
            </a:r>
            <a:endParaRPr lang="en-US" sz="2400"/>
          </a:p>
          <a:p>
            <a:pPr lvl="1"/>
            <a:r>
              <a:rPr lang="en-US" sz="2000"/>
              <a:t>max</a:t>
            </a:r>
            <a:r>
              <a:rPr lang="en-US" sz="2000" i="1" baseline="-25000"/>
              <a:t>x</a:t>
            </a:r>
            <a:r>
              <a:rPr lang="en-US" sz="2000"/>
              <a:t> { </a:t>
            </a:r>
            <a:r>
              <a:rPr lang="en-US" sz="2000">
                <a:sym typeface="Symbol" charset="0"/>
              </a:rPr>
              <a:t></a:t>
            </a:r>
            <a:r>
              <a:rPr lang="en-US" sz="2000" i="1" baseline="-25000">
                <a:sym typeface="Symbol" charset="0"/>
              </a:rPr>
              <a:t>i</a:t>
            </a:r>
            <a:r>
              <a:rPr lang="en-US" sz="2000">
                <a:sym typeface="Symbol" charset="0"/>
              </a:rPr>
              <a:t> </a:t>
            </a:r>
            <a:r>
              <a:rPr lang="en-US" sz="2000" i="1"/>
              <a:t>N</a:t>
            </a:r>
            <a:r>
              <a:rPr lang="en-US" sz="2000" baseline="-25000"/>
              <a:t>0</a:t>
            </a:r>
            <a:r>
              <a:rPr lang="en-US" sz="2000">
                <a:sym typeface="Symbol" charset="0"/>
              </a:rPr>
              <a:t></a:t>
            </a:r>
            <a:r>
              <a:rPr lang="en-US" sz="2000" i="1">
                <a:sym typeface="Symbol" charset="0"/>
              </a:rPr>
              <a:t>x</a:t>
            </a:r>
            <a:r>
              <a:rPr lang="en-US" sz="2000" i="1" baseline="-25000">
                <a:sym typeface="Symbol" charset="0"/>
              </a:rPr>
              <a:t>i</a:t>
            </a:r>
            <a:r>
              <a:rPr lang="en-US" sz="2000" baseline="-25000">
                <a:sym typeface="Symbol" charset="0"/>
              </a:rPr>
              <a:t>,0</a:t>
            </a:r>
            <a:r>
              <a:rPr lang="en-US" sz="2000">
                <a:sym typeface="Symbol" charset="0"/>
              </a:rPr>
              <a:t></a:t>
            </a:r>
            <a:r>
              <a:rPr lang="en-US" sz="2000" i="1">
                <a:sym typeface="Symbol" charset="0"/>
              </a:rPr>
              <a:t></a:t>
            </a:r>
            <a:r>
              <a:rPr lang="en-US" sz="2000">
                <a:sym typeface="Symbol" charset="0"/>
              </a:rPr>
              <a:t>(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i="1" baseline="-25000"/>
              <a:t>i</a:t>
            </a:r>
            <a:r>
              <a:rPr lang="en-US" sz="2000" baseline="-25000"/>
              <a:t>,0</a:t>
            </a:r>
            <a:r>
              <a:rPr lang="en-US" sz="2000">
                <a:sym typeface="Symbol" charset="0"/>
              </a:rPr>
              <a:t>) + </a:t>
            </a:r>
            <a:r>
              <a:rPr lang="en-US" sz="2000" i="1" baseline="-25000">
                <a:sym typeface="Symbol" charset="0"/>
              </a:rPr>
              <a:t>i </a:t>
            </a:r>
            <a:r>
              <a:rPr lang="en-US" sz="2000" i="1">
                <a:sym typeface="Symbol" charset="0"/>
              </a:rPr>
              <a:t>N</a:t>
            </a:r>
            <a:r>
              <a:rPr lang="en-US" sz="2000" baseline="-25000">
                <a:sym typeface="Symbol" charset="0"/>
              </a:rPr>
              <a:t>1</a:t>
            </a:r>
            <a:r>
              <a:rPr lang="en-US" sz="2000">
                <a:sym typeface="Symbol" charset="0"/>
              </a:rPr>
              <a:t></a:t>
            </a:r>
            <a:r>
              <a:rPr lang="en-US" sz="2000" i="1">
                <a:sym typeface="Symbol" charset="0"/>
              </a:rPr>
              <a:t>E</a:t>
            </a:r>
            <a:r>
              <a:rPr lang="en-US" sz="2000" b="1" i="1" baseline="-25000">
                <a:sym typeface="Symbol" charset="0"/>
              </a:rPr>
              <a:t></a:t>
            </a:r>
            <a:r>
              <a:rPr lang="en-US" sz="1400" baseline="-50000"/>
              <a:t>1</a:t>
            </a:r>
            <a:r>
              <a:rPr lang="en-US" sz="2000">
                <a:sym typeface="Symbol" charset="0"/>
              </a:rPr>
              <a:t>[</a:t>
            </a:r>
            <a:r>
              <a:rPr lang="en-US" sz="2000" i="1"/>
              <a:t>x</a:t>
            </a:r>
            <a:r>
              <a:rPr lang="en-US" sz="2000" i="1" baseline="-25000"/>
              <a:t>i</a:t>
            </a:r>
            <a:r>
              <a:rPr lang="en-US" sz="2000" baseline="-25000"/>
              <a:t>,1</a:t>
            </a:r>
            <a:r>
              <a:rPr lang="en-US" sz="2000"/>
              <a:t>(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baseline="-25000"/>
              <a:t>1</a:t>
            </a:r>
            <a:r>
              <a:rPr lang="en-US" sz="2000"/>
              <a:t>)</a:t>
            </a:r>
            <a:r>
              <a:rPr lang="en-US" sz="2000">
                <a:sym typeface="Symbol" charset="0"/>
              </a:rPr>
              <a:t></a:t>
            </a:r>
            <a:r>
              <a:rPr lang="en-US" sz="2000" i="1">
                <a:sym typeface="Symbol" charset="0"/>
              </a:rPr>
              <a:t></a:t>
            </a:r>
            <a:r>
              <a:rPr lang="en-US" sz="2000">
                <a:sym typeface="Symbol" charset="0"/>
              </a:rPr>
              <a:t>(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i="1" baseline="-25000"/>
              <a:t>i</a:t>
            </a:r>
            <a:r>
              <a:rPr lang="en-US" sz="2000" baseline="-25000"/>
              <a:t>,1</a:t>
            </a:r>
            <a:r>
              <a:rPr lang="en-US" sz="2000">
                <a:sym typeface="Symbol" charset="0"/>
              </a:rPr>
              <a:t>)] }</a:t>
            </a:r>
          </a:p>
          <a:p>
            <a:pPr lvl="1"/>
            <a:r>
              <a:rPr lang="en-US" sz="2000">
                <a:sym typeface="Symbol" charset="0"/>
              </a:rPr>
              <a:t>subject to </a:t>
            </a:r>
            <a:r>
              <a:rPr lang="en-US" sz="2000" i="1" baseline="-25000">
                <a:sym typeface="Symbol" charset="0"/>
              </a:rPr>
              <a:t>i</a:t>
            </a:r>
            <a:r>
              <a:rPr lang="en-US" sz="2000">
                <a:sym typeface="Symbol" charset="0"/>
              </a:rPr>
              <a:t> </a:t>
            </a:r>
            <a:r>
              <a:rPr lang="en-US" sz="2000" i="1">
                <a:sym typeface="Symbol" charset="0"/>
              </a:rPr>
              <a:t>x</a:t>
            </a:r>
            <a:r>
              <a:rPr lang="en-US" sz="2000" i="1" baseline="-25000">
                <a:sym typeface="Symbol" charset="0"/>
              </a:rPr>
              <a:t>i</a:t>
            </a:r>
            <a:r>
              <a:rPr lang="en-US" sz="2000" baseline="-25000">
                <a:sym typeface="Symbol" charset="0"/>
              </a:rPr>
              <a:t>,0</a:t>
            </a:r>
            <a:r>
              <a:rPr lang="en-US" sz="2000">
                <a:sym typeface="Symbol" charset="0"/>
              </a:rPr>
              <a:t> = 1 and </a:t>
            </a:r>
            <a:r>
              <a:rPr lang="en-US" sz="2000" i="1">
                <a:sym typeface="Symbol" charset="0"/>
              </a:rPr>
              <a:t>E</a:t>
            </a:r>
            <a:r>
              <a:rPr lang="en-US" sz="2000" b="1" i="1" baseline="-25000">
                <a:sym typeface="Symbol" charset="0"/>
              </a:rPr>
              <a:t></a:t>
            </a:r>
            <a:r>
              <a:rPr lang="en-US" sz="1400" baseline="-54000"/>
              <a:t>1</a:t>
            </a:r>
            <a:r>
              <a:rPr lang="en-US" sz="2000">
                <a:sym typeface="Symbol" charset="0"/>
              </a:rPr>
              <a:t>[ </a:t>
            </a:r>
            <a:r>
              <a:rPr lang="en-US" sz="2000" i="1" baseline="-25000">
                <a:sym typeface="Symbol" charset="0"/>
              </a:rPr>
              <a:t>i </a:t>
            </a:r>
            <a:r>
              <a:rPr lang="en-US" sz="2000" i="1"/>
              <a:t>x</a:t>
            </a:r>
            <a:r>
              <a:rPr lang="en-US" sz="2000" i="1" baseline="-25000"/>
              <a:t>i</a:t>
            </a:r>
            <a:r>
              <a:rPr lang="en-US" sz="2000" baseline="-25000"/>
              <a:t>,1</a:t>
            </a:r>
            <a:r>
              <a:rPr lang="en-US" sz="2000"/>
              <a:t>(</a:t>
            </a:r>
            <a:r>
              <a:rPr lang="en-US" sz="2000" b="1" i="1">
                <a:sym typeface="Symbol" charset="0"/>
              </a:rPr>
              <a:t></a:t>
            </a:r>
            <a:r>
              <a:rPr lang="en-US" sz="2000" baseline="-25000"/>
              <a:t>1</a:t>
            </a:r>
            <a:r>
              <a:rPr lang="en-US" sz="2000"/>
              <a:t>) ] = 1</a:t>
            </a:r>
          </a:p>
          <a:p>
            <a:r>
              <a:rPr lang="en-US" sz="2400"/>
              <a:t>Apply Lagrange multipliers</a:t>
            </a:r>
          </a:p>
          <a:p>
            <a:pPr lvl="1"/>
            <a:r>
              <a:rPr lang="en-US" sz="2000"/>
              <a:t>Separability: Fixing the multiplier values, the relaxed bayes </a:t>
            </a:r>
            <a:r>
              <a:rPr lang="en-US" sz="2000" i="1"/>
              <a:t>K</a:t>
            </a:r>
            <a:r>
              <a:rPr lang="en-US" sz="2000">
                <a:sym typeface="Symbol" charset="0"/>
              </a:rPr>
              <a:t>2 problem now becomes </a:t>
            </a:r>
            <a:r>
              <a:rPr lang="en-US" sz="2000" i="1">
                <a:sym typeface="Symbol" charset="0"/>
              </a:rPr>
              <a:t>K</a:t>
            </a:r>
            <a:r>
              <a:rPr lang="en-US" sz="2000">
                <a:sym typeface="Symbol" charset="0"/>
              </a:rPr>
              <a:t> independent bayes 22 problems (where the CTR of the certain item is the multiplier)</a:t>
            </a:r>
          </a:p>
          <a:p>
            <a:pPr lvl="1"/>
            <a:r>
              <a:rPr lang="en-US" sz="2000">
                <a:sym typeface="Symbol" charset="0"/>
              </a:rPr>
              <a:t>Convexity: The objective function is convex in the multipliers</a:t>
            </a:r>
          </a:p>
        </p:txBody>
      </p:sp>
    </p:spTree>
    <p:extLst>
      <p:ext uri="{BB962C8B-B14F-4D97-AF65-F5344CB8AC3E}">
        <p14:creationId xmlns:p14="http://schemas.microsoft.com/office/powerpoint/2010/main" val="296213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fld id="{9CE0C7CB-6C9F-A843-A860-18B16C10CDDC}" type="slidenum">
              <a:rPr lang="en-US"/>
              <a:pPr/>
              <a:t>31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Case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 Bayes </a:t>
            </a:r>
            <a:r>
              <a:rPr lang="en-US" sz="2400" i="1"/>
              <a:t>K</a:t>
            </a:r>
            <a:r>
              <a:rPr lang="en-US" sz="2400">
                <a:sym typeface="Symbol" charset="0"/>
              </a:rPr>
              <a:t>2 solution can be extended to including item lifetimes</a:t>
            </a:r>
          </a:p>
          <a:p>
            <a:r>
              <a:rPr lang="en-US" sz="2400">
                <a:sym typeface="Symbol" charset="0"/>
              </a:rPr>
              <a:t>Non-stationary CTR is tracked using dynamic models</a:t>
            </a:r>
          </a:p>
          <a:p>
            <a:pPr lvl="1"/>
            <a:r>
              <a:rPr lang="en-US" sz="2000">
                <a:sym typeface="Symbol" charset="0"/>
              </a:rPr>
              <a:t>E.g., Kalman filter, down-weighting old observations</a:t>
            </a:r>
          </a:p>
          <a:p>
            <a:r>
              <a:rPr lang="en-US" sz="2400">
                <a:sym typeface="Symbol" charset="0"/>
              </a:rPr>
              <a:t>Extensions to personalized recommendation</a:t>
            </a:r>
          </a:p>
          <a:p>
            <a:pPr lvl="1"/>
            <a:r>
              <a:rPr lang="en-US" sz="2000">
                <a:sym typeface="Symbol" charset="0"/>
              </a:rPr>
              <a:t>Segmented explore/exploit: Partition user-feature space into segments (e.g., by a decision tree), and then explore/exploit most popular stories for each segment</a:t>
            </a:r>
          </a:p>
          <a:p>
            <a:pPr lvl="1"/>
            <a:r>
              <a:rPr lang="en-US" sz="2000">
                <a:sym typeface="Symbol" charset="0"/>
              </a:rPr>
              <a:t>First cut solution to Bayesian explore/exploit with regression models</a:t>
            </a:r>
          </a:p>
        </p:txBody>
      </p:sp>
    </p:spTree>
    <p:extLst>
      <p:ext uri="{BB962C8B-B14F-4D97-AF65-F5344CB8AC3E}">
        <p14:creationId xmlns:p14="http://schemas.microsoft.com/office/powerpoint/2010/main" val="375271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fld id="{3C9E8821-F7EA-914A-B30D-43AF866D3046}" type="slidenum">
              <a:rPr lang="en-US"/>
              <a:pPr/>
              <a:t>32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Results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One month Y! Front Page data</a:t>
            </a:r>
          </a:p>
          <a:p>
            <a:pPr lvl="1"/>
            <a:r>
              <a:rPr lang="en-US" sz="2000"/>
              <a:t>1% bucket of completely randomized data</a:t>
            </a:r>
          </a:p>
          <a:p>
            <a:pPr lvl="1"/>
            <a:r>
              <a:rPr lang="en-US" sz="2000"/>
              <a:t>This data is used to provide item lifetimes, the number page view in each interval, and the CTR of each item over time, based on which we simulate clicks</a:t>
            </a:r>
          </a:p>
          <a:p>
            <a:pPr lvl="1"/>
            <a:r>
              <a:rPr lang="en-US" sz="2000"/>
              <a:t>16 items per interval</a:t>
            </a:r>
          </a:p>
          <a:p>
            <a:r>
              <a:rPr lang="en-US" sz="2400"/>
              <a:t>Performance metric</a:t>
            </a:r>
          </a:p>
          <a:p>
            <a:pPr lvl="1"/>
            <a:r>
              <a:rPr lang="en-US" sz="2000"/>
              <a:t>Let </a:t>
            </a:r>
            <a:r>
              <a:rPr lang="en-US" sz="2000" i="1"/>
              <a:t>S</a:t>
            </a:r>
            <a:r>
              <a:rPr lang="en-US" sz="2000"/>
              <a:t> denote a serving scheme</a:t>
            </a:r>
          </a:p>
          <a:p>
            <a:pPr lvl="1"/>
            <a:r>
              <a:rPr lang="en-US" sz="2000"/>
              <a:t>Let </a:t>
            </a:r>
            <a:r>
              <a:rPr lang="en-US" sz="2000" i="1"/>
              <a:t>Opt</a:t>
            </a:r>
            <a:r>
              <a:rPr lang="en-US" sz="2000"/>
              <a:t> denote the optimal scheme given the true CTR of each item</a:t>
            </a:r>
          </a:p>
          <a:p>
            <a:pPr lvl="1"/>
            <a:r>
              <a:rPr lang="en-US" sz="2000"/>
              <a:t>Regret = (#click(</a:t>
            </a:r>
            <a:r>
              <a:rPr lang="en-US" sz="2000" i="1"/>
              <a:t>Opt</a:t>
            </a:r>
            <a:r>
              <a:rPr lang="en-US" sz="2000"/>
              <a:t>)  </a:t>
            </a:r>
            <a:r>
              <a:rPr lang="en-US" sz="2000">
                <a:sym typeface="Symbol" charset="0"/>
              </a:rPr>
              <a:t>  #clicks(</a:t>
            </a:r>
            <a:r>
              <a:rPr lang="en-US" sz="2000" i="1">
                <a:sym typeface="Symbol" charset="0"/>
              </a:rPr>
              <a:t>S</a:t>
            </a:r>
            <a:r>
              <a:rPr lang="en-US" sz="2000">
                <a:sym typeface="Symbol" charset="0"/>
              </a:rPr>
              <a:t>)) / #clicks(</a:t>
            </a:r>
            <a:r>
              <a:rPr lang="en-US" sz="2000" i="1">
                <a:sym typeface="Symbol" charset="0"/>
              </a:rPr>
              <a:t>Opt</a:t>
            </a:r>
            <a:r>
              <a:rPr lang="en-US" sz="200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560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fld id="{00AEC3AA-2117-634F-84E6-82EC43E5537D}" type="slidenum">
              <a:rPr lang="en-US"/>
              <a:pPr/>
              <a:t>33</a:t>
            </a:fld>
            <a:endParaRPr lang="en-US"/>
          </a:p>
        </p:txBody>
      </p:sp>
      <p:pic>
        <p:nvPicPr>
          <p:cNvPr id="26628" name="Picture 4" descr="allmethods-2008-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6375" y="-276225"/>
            <a:ext cx="603885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905000" y="1295400"/>
            <a:ext cx="591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Y! Front Page data (16 items per interval)</a:t>
            </a:r>
          </a:p>
        </p:txBody>
      </p:sp>
    </p:spTree>
    <p:extLst>
      <p:ext uri="{BB962C8B-B14F-4D97-AF65-F5344CB8AC3E}">
        <p14:creationId xmlns:p14="http://schemas.microsoft.com/office/powerpoint/2010/main" val="5438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 on the </a:t>
            </a:r>
            <a:r>
              <a:rPr lang="en-US" dirty="0" err="1" smtClean="0"/>
              <a:t>Bayes</a:t>
            </a:r>
            <a:r>
              <a:rPr lang="en-US" dirty="0" smtClean="0"/>
              <a:t> Optimal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Agarwal, Chen, Elango. </a:t>
            </a:r>
            <a:r>
              <a:rPr lang="en-US" i="1" dirty="0" smtClean="0">
                <a:solidFill>
                  <a:srgbClr val="FF0000"/>
                </a:solidFill>
              </a:rPr>
              <a:t>Explore-Exploit Schemes for Web Content Optimization, ICDM 2009 </a:t>
            </a:r>
          </a:p>
          <a:p>
            <a:pPr lvl="1"/>
            <a:r>
              <a:rPr lang="en-US" sz="2400" i="1" dirty="0" smtClean="0">
                <a:solidFill>
                  <a:srgbClr val="002060"/>
                </a:solidFill>
              </a:rPr>
              <a:t>(Best Research Paper Award)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8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Explore/Exploit with large item pool/personalized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Obtaining optimal solution difficult in practice </a:t>
            </a:r>
          </a:p>
          <a:p>
            <a:r>
              <a:rPr lang="en-US" sz="2400" dirty="0" smtClean="0"/>
              <a:t>Heuristic that is popularly used: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Reduce dimension through a supervised learning approach that predicts CTR using various user and item features for “exploit” phase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Explore by adding some randomization in an optimistic way </a:t>
            </a:r>
          </a:p>
          <a:p>
            <a:r>
              <a:rPr lang="en-US" sz="2200" dirty="0" smtClean="0"/>
              <a:t>Widely used supervised learning approach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Logistic Regression with smoothing, multi-hierarchy smoothing</a:t>
            </a:r>
          </a:p>
          <a:p>
            <a:r>
              <a:rPr lang="en-US" dirty="0" smtClean="0"/>
              <a:t>Exploration schemes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Epsilon-greedy, restricted epsilon-greedy, Thompson sampling, UCB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2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DATA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505200" y="3124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505200" y="31242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10000" y="2170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Item  </a:t>
            </a:r>
            <a:r>
              <a:rPr lang="en-US" sz="2400" i="1" dirty="0"/>
              <a:t>j</a:t>
            </a:r>
            <a:r>
              <a:rPr lang="en-US" sz="2400" dirty="0"/>
              <a:t> with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" y="3886200"/>
            <a:ext cx="28955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User </a:t>
            </a:r>
            <a:r>
              <a:rPr lang="en-US" sz="2400" i="1" dirty="0"/>
              <a:t>i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>
                <a:solidFill>
                  <a:schemeClr val="accent2"/>
                </a:solidFill>
              </a:rPr>
              <a:t>(User, context) covariates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x</a:t>
            </a:r>
            <a:r>
              <a:rPr lang="en-US" sz="2400" i="1" baseline="-25000" dirty="0" err="1" smtClean="0"/>
              <a:t>it</a:t>
            </a:r>
            <a:r>
              <a:rPr lang="en-US" sz="2400" i="1" dirty="0" smtClean="0"/>
              <a:t> </a:t>
            </a:r>
          </a:p>
          <a:p>
            <a:endParaRPr lang="en-US" sz="2400" i="1" dirty="0"/>
          </a:p>
          <a:p>
            <a:r>
              <a:rPr lang="en-US" sz="1600" dirty="0" smtClean="0"/>
              <a:t>(profile information, device id,</a:t>
            </a:r>
            <a:endParaRPr lang="en-US" sz="1600" dirty="0"/>
          </a:p>
          <a:p>
            <a:r>
              <a:rPr lang="en-US" sz="1600" dirty="0" smtClean="0"/>
              <a:t>first degree connections, browse information,…</a:t>
            </a:r>
            <a:r>
              <a:rPr lang="en-US" sz="1600" dirty="0"/>
              <a:t>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562600" y="2170113"/>
            <a:ext cx="33528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i</a:t>
            </a:r>
            <a:r>
              <a:rPr lang="en-US" sz="2400" dirty="0" smtClean="0">
                <a:solidFill>
                  <a:schemeClr val="accent2"/>
                </a:solidFill>
              </a:rPr>
              <a:t>tem covariates</a:t>
            </a:r>
            <a:r>
              <a:rPr lang="en-US" sz="2400" dirty="0" smtClean="0"/>
              <a:t> </a:t>
            </a:r>
            <a:r>
              <a:rPr lang="en-US" sz="2400" b="1" i="1" dirty="0" err="1"/>
              <a:t>Z</a:t>
            </a:r>
            <a:r>
              <a:rPr lang="en-US" sz="2400" i="1" baseline="-25000" dirty="0" err="1" smtClean="0"/>
              <a:t>j</a:t>
            </a:r>
            <a:endParaRPr lang="en-US" sz="2400" i="1" baseline="-25000" dirty="0"/>
          </a:p>
          <a:p>
            <a:pPr>
              <a:spcBef>
                <a:spcPct val="10000"/>
              </a:spcBef>
            </a:pPr>
            <a:r>
              <a:rPr lang="en-US" sz="1600" dirty="0"/>
              <a:t>(keywords, content categories, ...)</a:t>
            </a:r>
          </a:p>
          <a:p>
            <a:endParaRPr lang="en-US" sz="1600" dirty="0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819400" y="4114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572000" y="2667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581400" y="3846513"/>
            <a:ext cx="425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        (</a:t>
            </a:r>
            <a:r>
              <a:rPr lang="en-US" sz="2400" i="1"/>
              <a:t>i</a:t>
            </a:r>
            <a:r>
              <a:rPr lang="en-US" sz="2400"/>
              <a:t>,</a:t>
            </a:r>
            <a:r>
              <a:rPr lang="en-US" sz="2400" baseline="-25000"/>
              <a:t> </a:t>
            </a:r>
            <a:r>
              <a:rPr lang="en-US" sz="2400" i="1"/>
              <a:t>j</a:t>
            </a:r>
            <a:r>
              <a:rPr lang="en-US" sz="2400"/>
              <a:t>) : response </a:t>
            </a:r>
            <a:r>
              <a:rPr lang="en-US" sz="2400" i="1"/>
              <a:t>y</a:t>
            </a:r>
            <a:r>
              <a:rPr lang="en-US" sz="2400" i="1" baseline="-25000"/>
              <a:t>ij</a:t>
            </a:r>
            <a:endParaRPr lang="en-US" sz="2000"/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457200" y="3048000"/>
            <a:ext cx="1066800" cy="739775"/>
            <a:chOff x="432" y="1296"/>
            <a:chExt cx="1242" cy="862"/>
          </a:xfrm>
        </p:grpSpPr>
        <p:sp>
          <p:nvSpPr>
            <p:cNvPr id="1332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32" y="1296"/>
              <a:ext cx="1242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444" y="1330"/>
              <a:ext cx="1218" cy="816"/>
            </a:xfrm>
            <a:custGeom>
              <a:avLst/>
              <a:gdLst/>
              <a:ahLst/>
              <a:cxnLst>
                <a:cxn ang="0">
                  <a:pos x="1218" y="762"/>
                </a:cxn>
                <a:cxn ang="0">
                  <a:pos x="1218" y="762"/>
                </a:cxn>
                <a:cxn ang="0">
                  <a:pos x="1216" y="772"/>
                </a:cxn>
                <a:cxn ang="0">
                  <a:pos x="1214" y="784"/>
                </a:cxn>
                <a:cxn ang="0">
                  <a:pos x="1208" y="792"/>
                </a:cxn>
                <a:cxn ang="0">
                  <a:pos x="1202" y="800"/>
                </a:cxn>
                <a:cxn ang="0">
                  <a:pos x="1194" y="808"/>
                </a:cxn>
                <a:cxn ang="0">
                  <a:pos x="1184" y="812"/>
                </a:cxn>
                <a:cxn ang="0">
                  <a:pos x="1174" y="816"/>
                </a:cxn>
                <a:cxn ang="0">
                  <a:pos x="1162" y="816"/>
                </a:cxn>
                <a:cxn ang="0">
                  <a:pos x="56" y="816"/>
                </a:cxn>
                <a:cxn ang="0">
                  <a:pos x="56" y="816"/>
                </a:cxn>
                <a:cxn ang="0">
                  <a:pos x="44" y="816"/>
                </a:cxn>
                <a:cxn ang="0">
                  <a:pos x="34" y="812"/>
                </a:cxn>
                <a:cxn ang="0">
                  <a:pos x="24" y="808"/>
                </a:cxn>
                <a:cxn ang="0">
                  <a:pos x="16" y="800"/>
                </a:cxn>
                <a:cxn ang="0">
                  <a:pos x="10" y="792"/>
                </a:cxn>
                <a:cxn ang="0">
                  <a:pos x="4" y="784"/>
                </a:cxn>
                <a:cxn ang="0">
                  <a:pos x="2" y="772"/>
                </a:cxn>
                <a:cxn ang="0">
                  <a:pos x="0" y="762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44"/>
                </a:cxn>
                <a:cxn ang="0">
                  <a:pos x="4" y="34"/>
                </a:cxn>
                <a:cxn ang="0">
                  <a:pos x="10" y="24"/>
                </a:cxn>
                <a:cxn ang="0">
                  <a:pos x="16" y="16"/>
                </a:cxn>
                <a:cxn ang="0">
                  <a:pos x="24" y="10"/>
                </a:cxn>
                <a:cxn ang="0">
                  <a:pos x="34" y="4"/>
                </a:cxn>
                <a:cxn ang="0">
                  <a:pos x="44" y="2"/>
                </a:cxn>
                <a:cxn ang="0">
                  <a:pos x="56" y="0"/>
                </a:cxn>
                <a:cxn ang="0">
                  <a:pos x="1162" y="0"/>
                </a:cxn>
                <a:cxn ang="0">
                  <a:pos x="1162" y="0"/>
                </a:cxn>
                <a:cxn ang="0">
                  <a:pos x="1174" y="2"/>
                </a:cxn>
                <a:cxn ang="0">
                  <a:pos x="1184" y="4"/>
                </a:cxn>
                <a:cxn ang="0">
                  <a:pos x="1194" y="10"/>
                </a:cxn>
                <a:cxn ang="0">
                  <a:pos x="1202" y="16"/>
                </a:cxn>
                <a:cxn ang="0">
                  <a:pos x="1208" y="24"/>
                </a:cxn>
                <a:cxn ang="0">
                  <a:pos x="1214" y="34"/>
                </a:cxn>
                <a:cxn ang="0">
                  <a:pos x="1216" y="44"/>
                </a:cxn>
                <a:cxn ang="0">
                  <a:pos x="1218" y="56"/>
                </a:cxn>
                <a:cxn ang="0">
                  <a:pos x="1218" y="762"/>
                </a:cxn>
              </a:cxnLst>
              <a:rect l="0" t="0" r="r" b="b"/>
              <a:pathLst>
                <a:path w="1218" h="816">
                  <a:moveTo>
                    <a:pt x="1218" y="762"/>
                  </a:moveTo>
                  <a:lnTo>
                    <a:pt x="1218" y="762"/>
                  </a:lnTo>
                  <a:lnTo>
                    <a:pt x="1216" y="772"/>
                  </a:lnTo>
                  <a:lnTo>
                    <a:pt x="1214" y="784"/>
                  </a:lnTo>
                  <a:lnTo>
                    <a:pt x="1208" y="792"/>
                  </a:lnTo>
                  <a:lnTo>
                    <a:pt x="1202" y="800"/>
                  </a:lnTo>
                  <a:lnTo>
                    <a:pt x="1194" y="808"/>
                  </a:lnTo>
                  <a:lnTo>
                    <a:pt x="1184" y="812"/>
                  </a:lnTo>
                  <a:lnTo>
                    <a:pt x="1174" y="816"/>
                  </a:lnTo>
                  <a:lnTo>
                    <a:pt x="1162" y="816"/>
                  </a:lnTo>
                  <a:lnTo>
                    <a:pt x="56" y="816"/>
                  </a:lnTo>
                  <a:lnTo>
                    <a:pt x="56" y="816"/>
                  </a:lnTo>
                  <a:lnTo>
                    <a:pt x="44" y="816"/>
                  </a:lnTo>
                  <a:lnTo>
                    <a:pt x="34" y="812"/>
                  </a:lnTo>
                  <a:lnTo>
                    <a:pt x="24" y="808"/>
                  </a:lnTo>
                  <a:lnTo>
                    <a:pt x="16" y="800"/>
                  </a:lnTo>
                  <a:lnTo>
                    <a:pt x="10" y="792"/>
                  </a:lnTo>
                  <a:lnTo>
                    <a:pt x="4" y="784"/>
                  </a:lnTo>
                  <a:lnTo>
                    <a:pt x="2" y="772"/>
                  </a:lnTo>
                  <a:lnTo>
                    <a:pt x="0" y="7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74" y="2"/>
                  </a:lnTo>
                  <a:lnTo>
                    <a:pt x="1184" y="4"/>
                  </a:lnTo>
                  <a:lnTo>
                    <a:pt x="1194" y="10"/>
                  </a:lnTo>
                  <a:lnTo>
                    <a:pt x="1202" y="16"/>
                  </a:lnTo>
                  <a:lnTo>
                    <a:pt x="1208" y="24"/>
                  </a:lnTo>
                  <a:lnTo>
                    <a:pt x="1214" y="34"/>
                  </a:lnTo>
                  <a:lnTo>
                    <a:pt x="1216" y="44"/>
                  </a:lnTo>
                  <a:lnTo>
                    <a:pt x="1218" y="56"/>
                  </a:lnTo>
                  <a:lnTo>
                    <a:pt x="1218" y="762"/>
                  </a:lnTo>
                  <a:close/>
                </a:path>
              </a:pathLst>
            </a:custGeom>
            <a:solidFill>
              <a:srgbClr val="2D9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1032" y="1478"/>
              <a:ext cx="630" cy="668"/>
            </a:xfrm>
            <a:custGeom>
              <a:avLst/>
              <a:gdLst/>
              <a:ahLst/>
              <a:cxnLst>
                <a:cxn ang="0">
                  <a:pos x="0" y="474"/>
                </a:cxn>
                <a:cxn ang="0">
                  <a:pos x="0" y="474"/>
                </a:cxn>
                <a:cxn ang="0">
                  <a:pos x="0" y="500"/>
                </a:cxn>
                <a:cxn ang="0">
                  <a:pos x="2" y="526"/>
                </a:cxn>
                <a:cxn ang="0">
                  <a:pos x="6" y="550"/>
                </a:cxn>
                <a:cxn ang="0">
                  <a:pos x="10" y="576"/>
                </a:cxn>
                <a:cxn ang="0">
                  <a:pos x="22" y="622"/>
                </a:cxn>
                <a:cxn ang="0">
                  <a:pos x="38" y="668"/>
                </a:cxn>
                <a:cxn ang="0">
                  <a:pos x="574" y="668"/>
                </a:cxn>
                <a:cxn ang="0">
                  <a:pos x="574" y="668"/>
                </a:cxn>
                <a:cxn ang="0">
                  <a:pos x="586" y="668"/>
                </a:cxn>
                <a:cxn ang="0">
                  <a:pos x="596" y="664"/>
                </a:cxn>
                <a:cxn ang="0">
                  <a:pos x="606" y="660"/>
                </a:cxn>
                <a:cxn ang="0">
                  <a:pos x="614" y="652"/>
                </a:cxn>
                <a:cxn ang="0">
                  <a:pos x="620" y="644"/>
                </a:cxn>
                <a:cxn ang="0">
                  <a:pos x="626" y="636"/>
                </a:cxn>
                <a:cxn ang="0">
                  <a:pos x="628" y="624"/>
                </a:cxn>
                <a:cxn ang="0">
                  <a:pos x="630" y="614"/>
                </a:cxn>
                <a:cxn ang="0">
                  <a:pos x="630" y="64"/>
                </a:cxn>
                <a:cxn ang="0">
                  <a:pos x="630" y="64"/>
                </a:cxn>
                <a:cxn ang="0">
                  <a:pos x="606" y="50"/>
                </a:cxn>
                <a:cxn ang="0">
                  <a:pos x="582" y="36"/>
                </a:cxn>
                <a:cxn ang="0">
                  <a:pos x="556" y="26"/>
                </a:cxn>
                <a:cxn ang="0">
                  <a:pos x="530" y="16"/>
                </a:cxn>
                <a:cxn ang="0">
                  <a:pos x="504" y="10"/>
                </a:cxn>
                <a:cxn ang="0">
                  <a:pos x="476" y="4"/>
                </a:cxn>
                <a:cxn ang="0">
                  <a:pos x="448" y="0"/>
                </a:cxn>
                <a:cxn ang="0">
                  <a:pos x="420" y="0"/>
                </a:cxn>
                <a:cxn ang="0">
                  <a:pos x="420" y="0"/>
                </a:cxn>
                <a:cxn ang="0">
                  <a:pos x="398" y="0"/>
                </a:cxn>
                <a:cxn ang="0">
                  <a:pos x="376" y="2"/>
                </a:cxn>
                <a:cxn ang="0">
                  <a:pos x="356" y="6"/>
                </a:cxn>
                <a:cxn ang="0">
                  <a:pos x="336" y="10"/>
                </a:cxn>
                <a:cxn ang="0">
                  <a:pos x="294" y="22"/>
                </a:cxn>
                <a:cxn ang="0">
                  <a:pos x="256" y="38"/>
                </a:cxn>
                <a:cxn ang="0">
                  <a:pos x="220" y="56"/>
                </a:cxn>
                <a:cxn ang="0">
                  <a:pos x="186" y="80"/>
                </a:cxn>
                <a:cxn ang="0">
                  <a:pos x="152" y="108"/>
                </a:cxn>
                <a:cxn ang="0">
                  <a:pos x="124" y="138"/>
                </a:cxn>
                <a:cxn ang="0">
                  <a:pos x="96" y="172"/>
                </a:cxn>
                <a:cxn ang="0">
                  <a:pos x="72" y="208"/>
                </a:cxn>
                <a:cxn ang="0">
                  <a:pos x="50" y="248"/>
                </a:cxn>
                <a:cxn ang="0">
                  <a:pos x="34" y="290"/>
                </a:cxn>
                <a:cxn ang="0">
                  <a:pos x="18" y="332"/>
                </a:cxn>
                <a:cxn ang="0">
                  <a:pos x="8" y="378"/>
                </a:cxn>
                <a:cxn ang="0">
                  <a:pos x="2" y="426"/>
                </a:cxn>
                <a:cxn ang="0">
                  <a:pos x="0" y="474"/>
                </a:cxn>
                <a:cxn ang="0">
                  <a:pos x="0" y="474"/>
                </a:cxn>
              </a:cxnLst>
              <a:rect l="0" t="0" r="r" b="b"/>
              <a:pathLst>
                <a:path w="630" h="668">
                  <a:moveTo>
                    <a:pt x="0" y="474"/>
                  </a:moveTo>
                  <a:lnTo>
                    <a:pt x="0" y="474"/>
                  </a:lnTo>
                  <a:lnTo>
                    <a:pt x="0" y="500"/>
                  </a:lnTo>
                  <a:lnTo>
                    <a:pt x="2" y="526"/>
                  </a:lnTo>
                  <a:lnTo>
                    <a:pt x="6" y="550"/>
                  </a:lnTo>
                  <a:lnTo>
                    <a:pt x="10" y="576"/>
                  </a:lnTo>
                  <a:lnTo>
                    <a:pt x="22" y="622"/>
                  </a:lnTo>
                  <a:lnTo>
                    <a:pt x="38" y="668"/>
                  </a:lnTo>
                  <a:lnTo>
                    <a:pt x="574" y="668"/>
                  </a:lnTo>
                  <a:lnTo>
                    <a:pt x="574" y="668"/>
                  </a:lnTo>
                  <a:lnTo>
                    <a:pt x="586" y="668"/>
                  </a:lnTo>
                  <a:lnTo>
                    <a:pt x="596" y="664"/>
                  </a:lnTo>
                  <a:lnTo>
                    <a:pt x="606" y="660"/>
                  </a:lnTo>
                  <a:lnTo>
                    <a:pt x="614" y="652"/>
                  </a:lnTo>
                  <a:lnTo>
                    <a:pt x="620" y="644"/>
                  </a:lnTo>
                  <a:lnTo>
                    <a:pt x="626" y="636"/>
                  </a:lnTo>
                  <a:lnTo>
                    <a:pt x="628" y="624"/>
                  </a:lnTo>
                  <a:lnTo>
                    <a:pt x="630" y="614"/>
                  </a:lnTo>
                  <a:lnTo>
                    <a:pt x="630" y="64"/>
                  </a:lnTo>
                  <a:lnTo>
                    <a:pt x="630" y="64"/>
                  </a:lnTo>
                  <a:lnTo>
                    <a:pt x="606" y="50"/>
                  </a:lnTo>
                  <a:lnTo>
                    <a:pt x="582" y="36"/>
                  </a:lnTo>
                  <a:lnTo>
                    <a:pt x="556" y="26"/>
                  </a:lnTo>
                  <a:lnTo>
                    <a:pt x="530" y="16"/>
                  </a:lnTo>
                  <a:lnTo>
                    <a:pt x="504" y="10"/>
                  </a:lnTo>
                  <a:lnTo>
                    <a:pt x="476" y="4"/>
                  </a:lnTo>
                  <a:lnTo>
                    <a:pt x="448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398" y="0"/>
                  </a:lnTo>
                  <a:lnTo>
                    <a:pt x="376" y="2"/>
                  </a:lnTo>
                  <a:lnTo>
                    <a:pt x="356" y="6"/>
                  </a:lnTo>
                  <a:lnTo>
                    <a:pt x="336" y="10"/>
                  </a:lnTo>
                  <a:lnTo>
                    <a:pt x="294" y="22"/>
                  </a:lnTo>
                  <a:lnTo>
                    <a:pt x="256" y="38"/>
                  </a:lnTo>
                  <a:lnTo>
                    <a:pt x="220" y="56"/>
                  </a:lnTo>
                  <a:lnTo>
                    <a:pt x="186" y="80"/>
                  </a:lnTo>
                  <a:lnTo>
                    <a:pt x="152" y="108"/>
                  </a:lnTo>
                  <a:lnTo>
                    <a:pt x="124" y="138"/>
                  </a:lnTo>
                  <a:lnTo>
                    <a:pt x="96" y="172"/>
                  </a:lnTo>
                  <a:lnTo>
                    <a:pt x="72" y="208"/>
                  </a:lnTo>
                  <a:lnTo>
                    <a:pt x="50" y="248"/>
                  </a:lnTo>
                  <a:lnTo>
                    <a:pt x="34" y="290"/>
                  </a:lnTo>
                  <a:lnTo>
                    <a:pt x="18" y="332"/>
                  </a:lnTo>
                  <a:lnTo>
                    <a:pt x="8" y="378"/>
                  </a:lnTo>
                  <a:lnTo>
                    <a:pt x="2" y="426"/>
                  </a:lnTo>
                  <a:lnTo>
                    <a:pt x="0" y="474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59AE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444" y="1330"/>
              <a:ext cx="538" cy="446"/>
            </a:xfrm>
            <a:custGeom>
              <a:avLst/>
              <a:gdLst/>
              <a:ahLst/>
              <a:cxnLst>
                <a:cxn ang="0">
                  <a:pos x="538" y="390"/>
                </a:cxn>
                <a:cxn ang="0">
                  <a:pos x="538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446"/>
                </a:cxn>
                <a:cxn ang="0">
                  <a:pos x="482" y="446"/>
                </a:cxn>
                <a:cxn ang="0">
                  <a:pos x="482" y="446"/>
                </a:cxn>
                <a:cxn ang="0">
                  <a:pos x="494" y="444"/>
                </a:cxn>
                <a:cxn ang="0">
                  <a:pos x="504" y="442"/>
                </a:cxn>
                <a:cxn ang="0">
                  <a:pos x="514" y="436"/>
                </a:cxn>
                <a:cxn ang="0">
                  <a:pos x="522" y="430"/>
                </a:cxn>
                <a:cxn ang="0">
                  <a:pos x="528" y="422"/>
                </a:cxn>
                <a:cxn ang="0">
                  <a:pos x="534" y="412"/>
                </a:cxn>
                <a:cxn ang="0">
                  <a:pos x="536" y="402"/>
                </a:cxn>
                <a:cxn ang="0">
                  <a:pos x="538" y="390"/>
                </a:cxn>
                <a:cxn ang="0">
                  <a:pos x="538" y="390"/>
                </a:cxn>
              </a:cxnLst>
              <a:rect l="0" t="0" r="r" b="b"/>
              <a:pathLst>
                <a:path w="538" h="446">
                  <a:moveTo>
                    <a:pt x="538" y="390"/>
                  </a:moveTo>
                  <a:lnTo>
                    <a:pt x="53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446"/>
                  </a:lnTo>
                  <a:lnTo>
                    <a:pt x="482" y="446"/>
                  </a:lnTo>
                  <a:lnTo>
                    <a:pt x="482" y="446"/>
                  </a:lnTo>
                  <a:lnTo>
                    <a:pt x="494" y="444"/>
                  </a:lnTo>
                  <a:lnTo>
                    <a:pt x="504" y="442"/>
                  </a:lnTo>
                  <a:lnTo>
                    <a:pt x="514" y="436"/>
                  </a:lnTo>
                  <a:lnTo>
                    <a:pt x="522" y="430"/>
                  </a:lnTo>
                  <a:lnTo>
                    <a:pt x="528" y="422"/>
                  </a:lnTo>
                  <a:lnTo>
                    <a:pt x="534" y="412"/>
                  </a:lnTo>
                  <a:lnTo>
                    <a:pt x="536" y="402"/>
                  </a:lnTo>
                  <a:lnTo>
                    <a:pt x="538" y="390"/>
                  </a:lnTo>
                  <a:lnTo>
                    <a:pt x="538" y="390"/>
                  </a:lnTo>
                  <a:close/>
                </a:path>
              </a:pathLst>
            </a:custGeom>
            <a:solidFill>
              <a:srgbClr val="6DC8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444" y="1416"/>
              <a:ext cx="538" cy="360"/>
            </a:xfrm>
            <a:custGeom>
              <a:avLst/>
              <a:gdLst/>
              <a:ahLst/>
              <a:cxnLst>
                <a:cxn ang="0">
                  <a:pos x="484" y="90"/>
                </a:cxn>
                <a:cxn ang="0">
                  <a:pos x="468" y="90"/>
                </a:cxn>
                <a:cxn ang="0">
                  <a:pos x="468" y="52"/>
                </a:cxn>
                <a:cxn ang="0">
                  <a:pos x="436" y="52"/>
                </a:cxn>
                <a:cxn ang="0">
                  <a:pos x="436" y="120"/>
                </a:cxn>
                <a:cxn ang="0">
                  <a:pos x="406" y="120"/>
                </a:cxn>
                <a:cxn ang="0">
                  <a:pos x="406" y="158"/>
                </a:cxn>
                <a:cxn ang="0">
                  <a:pos x="290" y="158"/>
                </a:cxn>
                <a:cxn ang="0">
                  <a:pos x="290" y="86"/>
                </a:cxn>
                <a:cxn ang="0">
                  <a:pos x="262" y="86"/>
                </a:cxn>
                <a:cxn ang="0">
                  <a:pos x="262" y="132"/>
                </a:cxn>
                <a:cxn ang="0">
                  <a:pos x="230" y="132"/>
                </a:cxn>
                <a:cxn ang="0">
                  <a:pos x="230" y="202"/>
                </a:cxn>
                <a:cxn ang="0">
                  <a:pos x="178" y="202"/>
                </a:cxn>
                <a:cxn ang="0">
                  <a:pos x="178" y="178"/>
                </a:cxn>
                <a:cxn ang="0">
                  <a:pos x="146" y="178"/>
                </a:cxn>
                <a:cxn ang="0">
                  <a:pos x="146" y="102"/>
                </a:cxn>
                <a:cxn ang="0">
                  <a:pos x="124" y="102"/>
                </a:cxn>
                <a:cxn ang="0">
                  <a:pos x="124" y="34"/>
                </a:cxn>
                <a:cxn ang="0">
                  <a:pos x="108" y="34"/>
                </a:cxn>
                <a:cxn ang="0">
                  <a:pos x="108" y="0"/>
                </a:cxn>
                <a:cxn ang="0">
                  <a:pos x="84" y="0"/>
                </a:cxn>
                <a:cxn ang="0">
                  <a:pos x="84" y="76"/>
                </a:cxn>
                <a:cxn ang="0">
                  <a:pos x="48" y="112"/>
                </a:cxn>
                <a:cxn ang="0">
                  <a:pos x="48" y="172"/>
                </a:cxn>
                <a:cxn ang="0">
                  <a:pos x="0" y="172"/>
                </a:cxn>
                <a:cxn ang="0">
                  <a:pos x="0" y="360"/>
                </a:cxn>
                <a:cxn ang="0">
                  <a:pos x="482" y="360"/>
                </a:cxn>
                <a:cxn ang="0">
                  <a:pos x="482" y="360"/>
                </a:cxn>
                <a:cxn ang="0">
                  <a:pos x="494" y="358"/>
                </a:cxn>
                <a:cxn ang="0">
                  <a:pos x="504" y="356"/>
                </a:cxn>
                <a:cxn ang="0">
                  <a:pos x="514" y="350"/>
                </a:cxn>
                <a:cxn ang="0">
                  <a:pos x="522" y="344"/>
                </a:cxn>
                <a:cxn ang="0">
                  <a:pos x="528" y="336"/>
                </a:cxn>
                <a:cxn ang="0">
                  <a:pos x="534" y="326"/>
                </a:cxn>
                <a:cxn ang="0">
                  <a:pos x="536" y="316"/>
                </a:cxn>
                <a:cxn ang="0">
                  <a:pos x="538" y="304"/>
                </a:cxn>
                <a:cxn ang="0">
                  <a:pos x="538" y="182"/>
                </a:cxn>
                <a:cxn ang="0">
                  <a:pos x="484" y="182"/>
                </a:cxn>
                <a:cxn ang="0">
                  <a:pos x="484" y="90"/>
                </a:cxn>
              </a:cxnLst>
              <a:rect l="0" t="0" r="r" b="b"/>
              <a:pathLst>
                <a:path w="538" h="360">
                  <a:moveTo>
                    <a:pt x="484" y="90"/>
                  </a:moveTo>
                  <a:lnTo>
                    <a:pt x="468" y="90"/>
                  </a:lnTo>
                  <a:lnTo>
                    <a:pt x="468" y="52"/>
                  </a:lnTo>
                  <a:lnTo>
                    <a:pt x="436" y="52"/>
                  </a:lnTo>
                  <a:lnTo>
                    <a:pt x="436" y="120"/>
                  </a:lnTo>
                  <a:lnTo>
                    <a:pt x="406" y="120"/>
                  </a:lnTo>
                  <a:lnTo>
                    <a:pt x="406" y="158"/>
                  </a:lnTo>
                  <a:lnTo>
                    <a:pt x="290" y="158"/>
                  </a:lnTo>
                  <a:lnTo>
                    <a:pt x="290" y="86"/>
                  </a:lnTo>
                  <a:lnTo>
                    <a:pt x="262" y="86"/>
                  </a:lnTo>
                  <a:lnTo>
                    <a:pt x="262" y="132"/>
                  </a:lnTo>
                  <a:lnTo>
                    <a:pt x="230" y="132"/>
                  </a:lnTo>
                  <a:lnTo>
                    <a:pt x="230" y="202"/>
                  </a:lnTo>
                  <a:lnTo>
                    <a:pt x="178" y="202"/>
                  </a:lnTo>
                  <a:lnTo>
                    <a:pt x="178" y="178"/>
                  </a:lnTo>
                  <a:lnTo>
                    <a:pt x="146" y="178"/>
                  </a:lnTo>
                  <a:lnTo>
                    <a:pt x="146" y="102"/>
                  </a:lnTo>
                  <a:lnTo>
                    <a:pt x="124" y="102"/>
                  </a:lnTo>
                  <a:lnTo>
                    <a:pt x="124" y="34"/>
                  </a:lnTo>
                  <a:lnTo>
                    <a:pt x="108" y="34"/>
                  </a:lnTo>
                  <a:lnTo>
                    <a:pt x="108" y="0"/>
                  </a:lnTo>
                  <a:lnTo>
                    <a:pt x="84" y="0"/>
                  </a:lnTo>
                  <a:lnTo>
                    <a:pt x="84" y="76"/>
                  </a:lnTo>
                  <a:lnTo>
                    <a:pt x="48" y="112"/>
                  </a:lnTo>
                  <a:lnTo>
                    <a:pt x="48" y="172"/>
                  </a:lnTo>
                  <a:lnTo>
                    <a:pt x="0" y="172"/>
                  </a:lnTo>
                  <a:lnTo>
                    <a:pt x="0" y="360"/>
                  </a:lnTo>
                  <a:lnTo>
                    <a:pt x="482" y="360"/>
                  </a:lnTo>
                  <a:lnTo>
                    <a:pt x="482" y="360"/>
                  </a:lnTo>
                  <a:lnTo>
                    <a:pt x="494" y="358"/>
                  </a:lnTo>
                  <a:lnTo>
                    <a:pt x="504" y="356"/>
                  </a:lnTo>
                  <a:lnTo>
                    <a:pt x="514" y="350"/>
                  </a:lnTo>
                  <a:lnTo>
                    <a:pt x="522" y="344"/>
                  </a:lnTo>
                  <a:lnTo>
                    <a:pt x="528" y="336"/>
                  </a:lnTo>
                  <a:lnTo>
                    <a:pt x="534" y="326"/>
                  </a:lnTo>
                  <a:lnTo>
                    <a:pt x="536" y="316"/>
                  </a:lnTo>
                  <a:lnTo>
                    <a:pt x="538" y="304"/>
                  </a:lnTo>
                  <a:lnTo>
                    <a:pt x="538" y="182"/>
                  </a:lnTo>
                  <a:lnTo>
                    <a:pt x="484" y="182"/>
                  </a:lnTo>
                  <a:lnTo>
                    <a:pt x="484" y="90"/>
                  </a:lnTo>
                  <a:close/>
                </a:path>
              </a:pathLst>
            </a:custGeom>
            <a:solidFill>
              <a:srgbClr val="A0DC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1302" y="1454"/>
              <a:ext cx="106" cy="240"/>
            </a:xfrm>
            <a:custGeom>
              <a:avLst/>
              <a:gdLst/>
              <a:ahLst/>
              <a:cxnLst>
                <a:cxn ang="0">
                  <a:pos x="22" y="38"/>
                </a:cxn>
                <a:cxn ang="0">
                  <a:pos x="22" y="38"/>
                </a:cxn>
                <a:cxn ang="0">
                  <a:pos x="26" y="52"/>
                </a:cxn>
                <a:cxn ang="0">
                  <a:pos x="28" y="68"/>
                </a:cxn>
                <a:cxn ang="0">
                  <a:pos x="30" y="86"/>
                </a:cxn>
                <a:cxn ang="0">
                  <a:pos x="30" y="86"/>
                </a:cxn>
                <a:cxn ang="0">
                  <a:pos x="32" y="112"/>
                </a:cxn>
                <a:cxn ang="0">
                  <a:pos x="32" y="140"/>
                </a:cxn>
                <a:cxn ang="0">
                  <a:pos x="30" y="166"/>
                </a:cxn>
                <a:cxn ang="0">
                  <a:pos x="28" y="176"/>
                </a:cxn>
                <a:cxn ang="0">
                  <a:pos x="24" y="184"/>
                </a:cxn>
                <a:cxn ang="0">
                  <a:pos x="24" y="184"/>
                </a:cxn>
                <a:cxn ang="0">
                  <a:pos x="10" y="218"/>
                </a:cxn>
                <a:cxn ang="0">
                  <a:pos x="0" y="240"/>
                </a:cxn>
                <a:cxn ang="0">
                  <a:pos x="0" y="240"/>
                </a:cxn>
                <a:cxn ang="0">
                  <a:pos x="12" y="238"/>
                </a:cxn>
                <a:cxn ang="0">
                  <a:pos x="24" y="236"/>
                </a:cxn>
                <a:cxn ang="0">
                  <a:pos x="38" y="230"/>
                </a:cxn>
                <a:cxn ang="0">
                  <a:pos x="54" y="222"/>
                </a:cxn>
                <a:cxn ang="0">
                  <a:pos x="72" y="210"/>
                </a:cxn>
                <a:cxn ang="0">
                  <a:pos x="90" y="194"/>
                </a:cxn>
                <a:cxn ang="0">
                  <a:pos x="106" y="174"/>
                </a:cxn>
                <a:cxn ang="0">
                  <a:pos x="106" y="174"/>
                </a:cxn>
                <a:cxn ang="0">
                  <a:pos x="104" y="158"/>
                </a:cxn>
                <a:cxn ang="0">
                  <a:pos x="94" y="124"/>
                </a:cxn>
                <a:cxn ang="0">
                  <a:pos x="94" y="124"/>
                </a:cxn>
                <a:cxn ang="0">
                  <a:pos x="90" y="100"/>
                </a:cxn>
                <a:cxn ang="0">
                  <a:pos x="84" y="68"/>
                </a:cxn>
                <a:cxn ang="0">
                  <a:pos x="84" y="52"/>
                </a:cxn>
                <a:cxn ang="0">
                  <a:pos x="84" y="36"/>
                </a:cxn>
                <a:cxn ang="0">
                  <a:pos x="86" y="22"/>
                </a:cxn>
                <a:cxn ang="0">
                  <a:pos x="90" y="10"/>
                </a:cxn>
                <a:cxn ang="0">
                  <a:pos x="90" y="10"/>
                </a:cxn>
                <a:cxn ang="0">
                  <a:pos x="92" y="4"/>
                </a:cxn>
                <a:cxn ang="0">
                  <a:pos x="92" y="2"/>
                </a:cxn>
                <a:cxn ang="0">
                  <a:pos x="90" y="0"/>
                </a:cxn>
                <a:cxn ang="0">
                  <a:pos x="86" y="2"/>
                </a:cxn>
                <a:cxn ang="0">
                  <a:pos x="76" y="6"/>
                </a:cxn>
                <a:cxn ang="0">
                  <a:pos x="62" y="12"/>
                </a:cxn>
                <a:cxn ang="0">
                  <a:pos x="34" y="30"/>
                </a:cxn>
                <a:cxn ang="0">
                  <a:pos x="22" y="38"/>
                </a:cxn>
                <a:cxn ang="0">
                  <a:pos x="22" y="38"/>
                </a:cxn>
              </a:cxnLst>
              <a:rect l="0" t="0" r="r" b="b"/>
              <a:pathLst>
                <a:path w="106" h="240">
                  <a:moveTo>
                    <a:pt x="22" y="38"/>
                  </a:moveTo>
                  <a:lnTo>
                    <a:pt x="22" y="38"/>
                  </a:lnTo>
                  <a:lnTo>
                    <a:pt x="26" y="52"/>
                  </a:lnTo>
                  <a:lnTo>
                    <a:pt x="28" y="68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2" y="112"/>
                  </a:lnTo>
                  <a:lnTo>
                    <a:pt x="32" y="140"/>
                  </a:lnTo>
                  <a:lnTo>
                    <a:pt x="30" y="166"/>
                  </a:lnTo>
                  <a:lnTo>
                    <a:pt x="28" y="176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10" y="218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12" y="238"/>
                  </a:lnTo>
                  <a:lnTo>
                    <a:pt x="24" y="236"/>
                  </a:lnTo>
                  <a:lnTo>
                    <a:pt x="38" y="230"/>
                  </a:lnTo>
                  <a:lnTo>
                    <a:pt x="54" y="222"/>
                  </a:lnTo>
                  <a:lnTo>
                    <a:pt x="72" y="210"/>
                  </a:lnTo>
                  <a:lnTo>
                    <a:pt x="90" y="194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4" y="158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0" y="100"/>
                  </a:lnTo>
                  <a:lnTo>
                    <a:pt x="84" y="68"/>
                  </a:lnTo>
                  <a:lnTo>
                    <a:pt x="84" y="52"/>
                  </a:lnTo>
                  <a:lnTo>
                    <a:pt x="84" y="36"/>
                  </a:lnTo>
                  <a:lnTo>
                    <a:pt x="86" y="22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76" y="6"/>
                  </a:lnTo>
                  <a:lnTo>
                    <a:pt x="62" y="12"/>
                  </a:lnTo>
                  <a:lnTo>
                    <a:pt x="34" y="30"/>
                  </a:lnTo>
                  <a:lnTo>
                    <a:pt x="22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1330" y="1480"/>
              <a:ext cx="32" cy="7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2" y="20"/>
                </a:cxn>
                <a:cxn ang="0">
                  <a:pos x="12" y="36"/>
                </a:cxn>
                <a:cxn ang="0">
                  <a:pos x="6" y="40"/>
                </a:cxn>
                <a:cxn ang="0">
                  <a:pos x="0" y="44"/>
                </a:cxn>
                <a:cxn ang="0">
                  <a:pos x="4" y="70"/>
                </a:cxn>
                <a:cxn ang="0">
                  <a:pos x="4" y="70"/>
                </a:cxn>
                <a:cxn ang="0">
                  <a:pos x="8" y="68"/>
                </a:cxn>
                <a:cxn ang="0">
                  <a:pos x="12" y="66"/>
                </a:cxn>
                <a:cxn ang="0">
                  <a:pos x="18" y="60"/>
                </a:cxn>
                <a:cxn ang="0">
                  <a:pos x="24" y="50"/>
                </a:cxn>
                <a:cxn ang="0">
                  <a:pos x="28" y="38"/>
                </a:cxn>
                <a:cxn ang="0">
                  <a:pos x="30" y="22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2" h="70">
                  <a:moveTo>
                    <a:pt x="32" y="0"/>
                  </a:moveTo>
                  <a:lnTo>
                    <a:pt x="32" y="0"/>
                  </a:lnTo>
                  <a:lnTo>
                    <a:pt x="22" y="20"/>
                  </a:lnTo>
                  <a:lnTo>
                    <a:pt x="12" y="36"/>
                  </a:lnTo>
                  <a:lnTo>
                    <a:pt x="6" y="40"/>
                  </a:lnTo>
                  <a:lnTo>
                    <a:pt x="0" y="44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8" y="68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24" y="50"/>
                  </a:lnTo>
                  <a:lnTo>
                    <a:pt x="28" y="38"/>
                  </a:lnTo>
                  <a:lnTo>
                    <a:pt x="30" y="22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4B3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1022" y="1894"/>
              <a:ext cx="286" cy="90"/>
            </a:xfrm>
            <a:custGeom>
              <a:avLst/>
              <a:gdLst/>
              <a:ahLst/>
              <a:cxnLst>
                <a:cxn ang="0">
                  <a:pos x="282" y="70"/>
                </a:cxn>
                <a:cxn ang="0">
                  <a:pos x="282" y="70"/>
                </a:cxn>
                <a:cxn ang="0">
                  <a:pos x="280" y="64"/>
                </a:cxn>
                <a:cxn ang="0">
                  <a:pos x="278" y="56"/>
                </a:cxn>
                <a:cxn ang="0">
                  <a:pos x="276" y="48"/>
                </a:cxn>
                <a:cxn ang="0">
                  <a:pos x="270" y="42"/>
                </a:cxn>
                <a:cxn ang="0">
                  <a:pos x="262" y="36"/>
                </a:cxn>
                <a:cxn ang="0">
                  <a:pos x="250" y="32"/>
                </a:cxn>
                <a:cxn ang="0">
                  <a:pos x="236" y="32"/>
                </a:cxn>
                <a:cxn ang="0">
                  <a:pos x="236" y="32"/>
                </a:cxn>
                <a:cxn ang="0">
                  <a:pos x="206" y="32"/>
                </a:cxn>
                <a:cxn ang="0">
                  <a:pos x="172" y="30"/>
                </a:cxn>
                <a:cxn ang="0">
                  <a:pos x="138" y="26"/>
                </a:cxn>
                <a:cxn ang="0">
                  <a:pos x="106" y="22"/>
                </a:cxn>
                <a:cxn ang="0">
                  <a:pos x="50" y="10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14" y="18"/>
                </a:cxn>
                <a:cxn ang="0">
                  <a:pos x="30" y="26"/>
                </a:cxn>
                <a:cxn ang="0">
                  <a:pos x="44" y="30"/>
                </a:cxn>
                <a:cxn ang="0">
                  <a:pos x="44" y="30"/>
                </a:cxn>
                <a:cxn ang="0">
                  <a:pos x="112" y="50"/>
                </a:cxn>
                <a:cxn ang="0">
                  <a:pos x="156" y="64"/>
                </a:cxn>
                <a:cxn ang="0">
                  <a:pos x="194" y="76"/>
                </a:cxn>
                <a:cxn ang="0">
                  <a:pos x="194" y="76"/>
                </a:cxn>
                <a:cxn ang="0">
                  <a:pos x="214" y="82"/>
                </a:cxn>
                <a:cxn ang="0">
                  <a:pos x="234" y="86"/>
                </a:cxn>
                <a:cxn ang="0">
                  <a:pos x="256" y="90"/>
                </a:cxn>
                <a:cxn ang="0">
                  <a:pos x="274" y="88"/>
                </a:cxn>
                <a:cxn ang="0">
                  <a:pos x="274" y="88"/>
                </a:cxn>
                <a:cxn ang="0">
                  <a:pos x="282" y="88"/>
                </a:cxn>
                <a:cxn ang="0">
                  <a:pos x="284" y="84"/>
                </a:cxn>
                <a:cxn ang="0">
                  <a:pos x="286" y="82"/>
                </a:cxn>
                <a:cxn ang="0">
                  <a:pos x="286" y="78"/>
                </a:cxn>
                <a:cxn ang="0">
                  <a:pos x="284" y="72"/>
                </a:cxn>
                <a:cxn ang="0">
                  <a:pos x="282" y="70"/>
                </a:cxn>
                <a:cxn ang="0">
                  <a:pos x="282" y="70"/>
                </a:cxn>
              </a:cxnLst>
              <a:rect l="0" t="0" r="r" b="b"/>
              <a:pathLst>
                <a:path w="286" h="90">
                  <a:moveTo>
                    <a:pt x="282" y="70"/>
                  </a:moveTo>
                  <a:lnTo>
                    <a:pt x="282" y="70"/>
                  </a:lnTo>
                  <a:lnTo>
                    <a:pt x="280" y="64"/>
                  </a:lnTo>
                  <a:lnTo>
                    <a:pt x="278" y="56"/>
                  </a:lnTo>
                  <a:lnTo>
                    <a:pt x="276" y="48"/>
                  </a:lnTo>
                  <a:lnTo>
                    <a:pt x="270" y="42"/>
                  </a:lnTo>
                  <a:lnTo>
                    <a:pt x="262" y="36"/>
                  </a:lnTo>
                  <a:lnTo>
                    <a:pt x="250" y="32"/>
                  </a:lnTo>
                  <a:lnTo>
                    <a:pt x="236" y="32"/>
                  </a:lnTo>
                  <a:lnTo>
                    <a:pt x="236" y="32"/>
                  </a:lnTo>
                  <a:lnTo>
                    <a:pt x="206" y="32"/>
                  </a:lnTo>
                  <a:lnTo>
                    <a:pt x="172" y="30"/>
                  </a:lnTo>
                  <a:lnTo>
                    <a:pt x="138" y="26"/>
                  </a:lnTo>
                  <a:lnTo>
                    <a:pt x="106" y="22"/>
                  </a:lnTo>
                  <a:lnTo>
                    <a:pt x="50" y="1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4" y="18"/>
                  </a:lnTo>
                  <a:lnTo>
                    <a:pt x="30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112" y="50"/>
                  </a:lnTo>
                  <a:lnTo>
                    <a:pt x="156" y="64"/>
                  </a:lnTo>
                  <a:lnTo>
                    <a:pt x="194" y="76"/>
                  </a:lnTo>
                  <a:lnTo>
                    <a:pt x="194" y="76"/>
                  </a:lnTo>
                  <a:lnTo>
                    <a:pt x="214" y="82"/>
                  </a:lnTo>
                  <a:lnTo>
                    <a:pt x="234" y="86"/>
                  </a:lnTo>
                  <a:lnTo>
                    <a:pt x="256" y="90"/>
                  </a:lnTo>
                  <a:lnTo>
                    <a:pt x="274" y="88"/>
                  </a:lnTo>
                  <a:lnTo>
                    <a:pt x="274" y="88"/>
                  </a:lnTo>
                  <a:lnTo>
                    <a:pt x="282" y="88"/>
                  </a:lnTo>
                  <a:lnTo>
                    <a:pt x="284" y="84"/>
                  </a:lnTo>
                  <a:lnTo>
                    <a:pt x="286" y="82"/>
                  </a:lnTo>
                  <a:lnTo>
                    <a:pt x="286" y="78"/>
                  </a:lnTo>
                  <a:lnTo>
                    <a:pt x="284" y="72"/>
                  </a:lnTo>
                  <a:lnTo>
                    <a:pt x="282" y="70"/>
                  </a:lnTo>
                  <a:lnTo>
                    <a:pt x="282" y="70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1244" y="1894"/>
              <a:ext cx="68" cy="11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8" y="24"/>
                </a:cxn>
                <a:cxn ang="0">
                  <a:pos x="18" y="14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6" y="8"/>
                </a:cxn>
                <a:cxn ang="0">
                  <a:pos x="44" y="20"/>
                </a:cxn>
                <a:cxn ang="0">
                  <a:pos x="54" y="34"/>
                </a:cxn>
                <a:cxn ang="0">
                  <a:pos x="62" y="50"/>
                </a:cxn>
                <a:cxn ang="0">
                  <a:pos x="66" y="70"/>
                </a:cxn>
                <a:cxn ang="0">
                  <a:pos x="68" y="82"/>
                </a:cxn>
                <a:cxn ang="0">
                  <a:pos x="66" y="92"/>
                </a:cxn>
                <a:cxn ang="0">
                  <a:pos x="64" y="104"/>
                </a:cxn>
                <a:cxn ang="0">
                  <a:pos x="62" y="116"/>
                </a:cxn>
                <a:cxn ang="0">
                  <a:pos x="2" y="112"/>
                </a:cxn>
                <a:cxn ang="0">
                  <a:pos x="2" y="112"/>
                </a:cxn>
                <a:cxn ang="0">
                  <a:pos x="6" y="104"/>
                </a:cxn>
                <a:cxn ang="0">
                  <a:pos x="10" y="82"/>
                </a:cxn>
                <a:cxn ang="0">
                  <a:pos x="10" y="70"/>
                </a:cxn>
                <a:cxn ang="0">
                  <a:pos x="8" y="56"/>
                </a:cxn>
                <a:cxn ang="0">
                  <a:pos x="6" y="42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68" h="116">
                  <a:moveTo>
                    <a:pt x="0" y="30"/>
                  </a:moveTo>
                  <a:lnTo>
                    <a:pt x="0" y="30"/>
                  </a:lnTo>
                  <a:lnTo>
                    <a:pt x="8" y="24"/>
                  </a:lnTo>
                  <a:lnTo>
                    <a:pt x="18" y="1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8"/>
                  </a:lnTo>
                  <a:lnTo>
                    <a:pt x="44" y="20"/>
                  </a:lnTo>
                  <a:lnTo>
                    <a:pt x="54" y="34"/>
                  </a:lnTo>
                  <a:lnTo>
                    <a:pt x="62" y="50"/>
                  </a:lnTo>
                  <a:lnTo>
                    <a:pt x="66" y="70"/>
                  </a:lnTo>
                  <a:lnTo>
                    <a:pt x="68" y="82"/>
                  </a:lnTo>
                  <a:lnTo>
                    <a:pt x="66" y="92"/>
                  </a:lnTo>
                  <a:lnTo>
                    <a:pt x="64" y="104"/>
                  </a:lnTo>
                  <a:lnTo>
                    <a:pt x="62" y="11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04"/>
                  </a:lnTo>
                  <a:lnTo>
                    <a:pt x="10" y="8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42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E88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960" y="1842"/>
              <a:ext cx="86" cy="70"/>
            </a:xfrm>
            <a:custGeom>
              <a:avLst/>
              <a:gdLst/>
              <a:ahLst/>
              <a:cxnLst>
                <a:cxn ang="0">
                  <a:pos x="80" y="56"/>
                </a:cxn>
                <a:cxn ang="0">
                  <a:pos x="80" y="56"/>
                </a:cxn>
                <a:cxn ang="0">
                  <a:pos x="66" y="44"/>
                </a:cxn>
                <a:cxn ang="0">
                  <a:pos x="54" y="32"/>
                </a:cxn>
                <a:cxn ang="0">
                  <a:pos x="44" y="20"/>
                </a:cxn>
                <a:cxn ang="0">
                  <a:pos x="44" y="20"/>
                </a:cxn>
                <a:cxn ang="0">
                  <a:pos x="40" y="12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24" y="2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8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6"/>
                </a:cxn>
                <a:cxn ang="0">
                  <a:pos x="6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26" y="8"/>
                </a:cxn>
                <a:cxn ang="0">
                  <a:pos x="34" y="22"/>
                </a:cxn>
                <a:cxn ang="0">
                  <a:pos x="34" y="22"/>
                </a:cxn>
                <a:cxn ang="0">
                  <a:pos x="28" y="18"/>
                </a:cxn>
                <a:cxn ang="0">
                  <a:pos x="20" y="14"/>
                </a:cxn>
                <a:cxn ang="0">
                  <a:pos x="20" y="14"/>
                </a:cxn>
                <a:cxn ang="0">
                  <a:pos x="14" y="16"/>
                </a:cxn>
                <a:cxn ang="0">
                  <a:pos x="8" y="20"/>
                </a:cxn>
                <a:cxn ang="0">
                  <a:pos x="4" y="24"/>
                </a:cxn>
                <a:cxn ang="0">
                  <a:pos x="2" y="28"/>
                </a:cxn>
                <a:cxn ang="0">
                  <a:pos x="2" y="28"/>
                </a:cxn>
                <a:cxn ang="0">
                  <a:pos x="4" y="40"/>
                </a:cxn>
                <a:cxn ang="0">
                  <a:pos x="4" y="40"/>
                </a:cxn>
                <a:cxn ang="0">
                  <a:pos x="4" y="44"/>
                </a:cxn>
                <a:cxn ang="0">
                  <a:pos x="6" y="48"/>
                </a:cxn>
                <a:cxn ang="0">
                  <a:pos x="8" y="50"/>
                </a:cxn>
                <a:cxn ang="0">
                  <a:pos x="8" y="50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28" y="54"/>
                </a:cxn>
                <a:cxn ang="0">
                  <a:pos x="30" y="52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32" y="50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42" y="58"/>
                </a:cxn>
                <a:cxn ang="0">
                  <a:pos x="48" y="62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70"/>
                </a:cxn>
                <a:cxn ang="0">
                  <a:pos x="72" y="70"/>
                </a:cxn>
                <a:cxn ang="0">
                  <a:pos x="78" y="70"/>
                </a:cxn>
                <a:cxn ang="0">
                  <a:pos x="82" y="68"/>
                </a:cxn>
                <a:cxn ang="0">
                  <a:pos x="86" y="66"/>
                </a:cxn>
                <a:cxn ang="0">
                  <a:pos x="86" y="64"/>
                </a:cxn>
                <a:cxn ang="0">
                  <a:pos x="86" y="60"/>
                </a:cxn>
                <a:cxn ang="0">
                  <a:pos x="80" y="56"/>
                </a:cxn>
                <a:cxn ang="0">
                  <a:pos x="80" y="56"/>
                </a:cxn>
              </a:cxnLst>
              <a:rect l="0" t="0" r="r" b="b"/>
              <a:pathLst>
                <a:path w="86" h="70">
                  <a:moveTo>
                    <a:pt x="80" y="56"/>
                  </a:moveTo>
                  <a:lnTo>
                    <a:pt x="80" y="56"/>
                  </a:lnTo>
                  <a:lnTo>
                    <a:pt x="66" y="44"/>
                  </a:lnTo>
                  <a:lnTo>
                    <a:pt x="54" y="32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0" y="1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8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26" y="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8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4" y="16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42" y="58"/>
                  </a:lnTo>
                  <a:lnTo>
                    <a:pt x="48" y="62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70"/>
                  </a:lnTo>
                  <a:lnTo>
                    <a:pt x="72" y="70"/>
                  </a:lnTo>
                  <a:lnTo>
                    <a:pt x="78" y="70"/>
                  </a:lnTo>
                  <a:lnTo>
                    <a:pt x="82" y="68"/>
                  </a:lnTo>
                  <a:lnTo>
                    <a:pt x="86" y="66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0" y="56"/>
                  </a:lnTo>
                  <a:lnTo>
                    <a:pt x="80" y="56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1270" y="1644"/>
              <a:ext cx="106" cy="35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2"/>
                </a:cxn>
                <a:cxn ang="0">
                  <a:pos x="98" y="6"/>
                </a:cxn>
                <a:cxn ang="0">
                  <a:pos x="102" y="12"/>
                </a:cxn>
                <a:cxn ang="0">
                  <a:pos x="106" y="22"/>
                </a:cxn>
                <a:cxn ang="0">
                  <a:pos x="104" y="36"/>
                </a:cxn>
                <a:cxn ang="0">
                  <a:pos x="104" y="36"/>
                </a:cxn>
                <a:cxn ang="0">
                  <a:pos x="94" y="82"/>
                </a:cxn>
                <a:cxn ang="0">
                  <a:pos x="80" y="142"/>
                </a:cxn>
                <a:cxn ang="0">
                  <a:pos x="64" y="202"/>
                </a:cxn>
                <a:cxn ang="0">
                  <a:pos x="58" y="230"/>
                </a:cxn>
                <a:cxn ang="0">
                  <a:pos x="56" y="252"/>
                </a:cxn>
                <a:cxn ang="0">
                  <a:pos x="56" y="252"/>
                </a:cxn>
                <a:cxn ang="0">
                  <a:pos x="50" y="286"/>
                </a:cxn>
                <a:cxn ang="0">
                  <a:pos x="42" y="316"/>
                </a:cxn>
                <a:cxn ang="0">
                  <a:pos x="36" y="336"/>
                </a:cxn>
                <a:cxn ang="0">
                  <a:pos x="30" y="348"/>
                </a:cxn>
                <a:cxn ang="0">
                  <a:pos x="30" y="348"/>
                </a:cxn>
                <a:cxn ang="0">
                  <a:pos x="22" y="350"/>
                </a:cxn>
                <a:cxn ang="0">
                  <a:pos x="16" y="350"/>
                </a:cxn>
                <a:cxn ang="0">
                  <a:pos x="10" y="348"/>
                </a:cxn>
                <a:cxn ang="0">
                  <a:pos x="10" y="348"/>
                </a:cxn>
                <a:cxn ang="0">
                  <a:pos x="8" y="344"/>
                </a:cxn>
                <a:cxn ang="0">
                  <a:pos x="6" y="336"/>
                </a:cxn>
                <a:cxn ang="0">
                  <a:pos x="2" y="314"/>
                </a:cxn>
                <a:cxn ang="0">
                  <a:pos x="0" y="282"/>
                </a:cxn>
                <a:cxn ang="0">
                  <a:pos x="0" y="282"/>
                </a:cxn>
                <a:cxn ang="0">
                  <a:pos x="12" y="242"/>
                </a:cxn>
                <a:cxn ang="0">
                  <a:pos x="20" y="208"/>
                </a:cxn>
                <a:cxn ang="0">
                  <a:pos x="24" y="184"/>
                </a:cxn>
                <a:cxn ang="0">
                  <a:pos x="24" y="184"/>
                </a:cxn>
                <a:cxn ang="0">
                  <a:pos x="26" y="146"/>
                </a:cxn>
                <a:cxn ang="0">
                  <a:pos x="28" y="116"/>
                </a:cxn>
                <a:cxn ang="0">
                  <a:pos x="32" y="82"/>
                </a:cxn>
                <a:cxn ang="0">
                  <a:pos x="38" y="52"/>
                </a:cxn>
                <a:cxn ang="0">
                  <a:pos x="46" y="24"/>
                </a:cxn>
                <a:cxn ang="0">
                  <a:pos x="52" y="14"/>
                </a:cxn>
                <a:cxn ang="0">
                  <a:pos x="58" y="6"/>
                </a:cxn>
                <a:cxn ang="0">
                  <a:pos x="64" y="2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06" h="350">
                  <a:moveTo>
                    <a:pt x="70" y="0"/>
                  </a:moveTo>
                  <a:lnTo>
                    <a:pt x="70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8" y="6"/>
                  </a:lnTo>
                  <a:lnTo>
                    <a:pt x="102" y="12"/>
                  </a:lnTo>
                  <a:lnTo>
                    <a:pt x="106" y="22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94" y="82"/>
                  </a:lnTo>
                  <a:lnTo>
                    <a:pt x="80" y="142"/>
                  </a:lnTo>
                  <a:lnTo>
                    <a:pt x="64" y="202"/>
                  </a:lnTo>
                  <a:lnTo>
                    <a:pt x="58" y="230"/>
                  </a:lnTo>
                  <a:lnTo>
                    <a:pt x="56" y="252"/>
                  </a:lnTo>
                  <a:lnTo>
                    <a:pt x="56" y="252"/>
                  </a:lnTo>
                  <a:lnTo>
                    <a:pt x="50" y="286"/>
                  </a:lnTo>
                  <a:lnTo>
                    <a:pt x="42" y="316"/>
                  </a:lnTo>
                  <a:lnTo>
                    <a:pt x="36" y="336"/>
                  </a:lnTo>
                  <a:lnTo>
                    <a:pt x="30" y="348"/>
                  </a:lnTo>
                  <a:lnTo>
                    <a:pt x="30" y="348"/>
                  </a:lnTo>
                  <a:lnTo>
                    <a:pt x="22" y="350"/>
                  </a:lnTo>
                  <a:lnTo>
                    <a:pt x="16" y="350"/>
                  </a:lnTo>
                  <a:lnTo>
                    <a:pt x="10" y="348"/>
                  </a:lnTo>
                  <a:lnTo>
                    <a:pt x="10" y="348"/>
                  </a:lnTo>
                  <a:lnTo>
                    <a:pt x="8" y="344"/>
                  </a:lnTo>
                  <a:lnTo>
                    <a:pt x="6" y="336"/>
                  </a:lnTo>
                  <a:lnTo>
                    <a:pt x="2" y="314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2" y="242"/>
                  </a:lnTo>
                  <a:lnTo>
                    <a:pt x="20" y="208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6" y="146"/>
                  </a:lnTo>
                  <a:lnTo>
                    <a:pt x="28" y="116"/>
                  </a:lnTo>
                  <a:lnTo>
                    <a:pt x="32" y="82"/>
                  </a:lnTo>
                  <a:lnTo>
                    <a:pt x="38" y="52"/>
                  </a:lnTo>
                  <a:lnTo>
                    <a:pt x="46" y="24"/>
                  </a:lnTo>
                  <a:lnTo>
                    <a:pt x="52" y="14"/>
                  </a:lnTo>
                  <a:lnTo>
                    <a:pt x="58" y="6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E88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auto">
            <a:xfrm>
              <a:off x="1460" y="1738"/>
              <a:ext cx="164" cy="408"/>
            </a:xfrm>
            <a:custGeom>
              <a:avLst/>
              <a:gdLst/>
              <a:ahLst/>
              <a:cxnLst>
                <a:cxn ang="0">
                  <a:pos x="156" y="28"/>
                </a:cxn>
                <a:cxn ang="0">
                  <a:pos x="156" y="28"/>
                </a:cxn>
                <a:cxn ang="0">
                  <a:pos x="150" y="16"/>
                </a:cxn>
                <a:cxn ang="0">
                  <a:pos x="146" y="8"/>
                </a:cxn>
                <a:cxn ang="0">
                  <a:pos x="140" y="4"/>
                </a:cxn>
                <a:cxn ang="0">
                  <a:pos x="134" y="0"/>
                </a:cxn>
                <a:cxn ang="0">
                  <a:pos x="130" y="2"/>
                </a:cxn>
                <a:cxn ang="0">
                  <a:pos x="124" y="4"/>
                </a:cxn>
                <a:cxn ang="0">
                  <a:pos x="118" y="10"/>
                </a:cxn>
                <a:cxn ang="0">
                  <a:pos x="112" y="16"/>
                </a:cxn>
                <a:cxn ang="0">
                  <a:pos x="100" y="38"/>
                </a:cxn>
                <a:cxn ang="0">
                  <a:pos x="88" y="66"/>
                </a:cxn>
                <a:cxn ang="0">
                  <a:pos x="74" y="102"/>
                </a:cxn>
                <a:cxn ang="0">
                  <a:pos x="62" y="142"/>
                </a:cxn>
                <a:cxn ang="0">
                  <a:pos x="62" y="142"/>
                </a:cxn>
                <a:cxn ang="0">
                  <a:pos x="42" y="206"/>
                </a:cxn>
                <a:cxn ang="0">
                  <a:pos x="22" y="276"/>
                </a:cxn>
                <a:cxn ang="0">
                  <a:pos x="14" y="312"/>
                </a:cxn>
                <a:cxn ang="0">
                  <a:pos x="8" y="346"/>
                </a:cxn>
                <a:cxn ang="0">
                  <a:pos x="2" y="380"/>
                </a:cxn>
                <a:cxn ang="0">
                  <a:pos x="0" y="408"/>
                </a:cxn>
                <a:cxn ang="0">
                  <a:pos x="110" y="408"/>
                </a:cxn>
                <a:cxn ang="0">
                  <a:pos x="110" y="408"/>
                </a:cxn>
                <a:cxn ang="0">
                  <a:pos x="122" y="366"/>
                </a:cxn>
                <a:cxn ang="0">
                  <a:pos x="134" y="318"/>
                </a:cxn>
                <a:cxn ang="0">
                  <a:pos x="146" y="262"/>
                </a:cxn>
                <a:cxn ang="0">
                  <a:pos x="154" y="206"/>
                </a:cxn>
                <a:cxn ang="0">
                  <a:pos x="160" y="150"/>
                </a:cxn>
                <a:cxn ang="0">
                  <a:pos x="164" y="100"/>
                </a:cxn>
                <a:cxn ang="0">
                  <a:pos x="162" y="78"/>
                </a:cxn>
                <a:cxn ang="0">
                  <a:pos x="162" y="58"/>
                </a:cxn>
                <a:cxn ang="0">
                  <a:pos x="158" y="42"/>
                </a:cxn>
                <a:cxn ang="0">
                  <a:pos x="156" y="28"/>
                </a:cxn>
                <a:cxn ang="0">
                  <a:pos x="156" y="28"/>
                </a:cxn>
              </a:cxnLst>
              <a:rect l="0" t="0" r="r" b="b"/>
              <a:pathLst>
                <a:path w="164" h="408">
                  <a:moveTo>
                    <a:pt x="156" y="28"/>
                  </a:moveTo>
                  <a:lnTo>
                    <a:pt x="156" y="28"/>
                  </a:lnTo>
                  <a:lnTo>
                    <a:pt x="150" y="16"/>
                  </a:lnTo>
                  <a:lnTo>
                    <a:pt x="146" y="8"/>
                  </a:lnTo>
                  <a:lnTo>
                    <a:pt x="140" y="4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4" y="4"/>
                  </a:lnTo>
                  <a:lnTo>
                    <a:pt x="118" y="10"/>
                  </a:lnTo>
                  <a:lnTo>
                    <a:pt x="112" y="16"/>
                  </a:lnTo>
                  <a:lnTo>
                    <a:pt x="100" y="38"/>
                  </a:lnTo>
                  <a:lnTo>
                    <a:pt x="88" y="66"/>
                  </a:lnTo>
                  <a:lnTo>
                    <a:pt x="74" y="10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42" y="206"/>
                  </a:lnTo>
                  <a:lnTo>
                    <a:pt x="22" y="276"/>
                  </a:lnTo>
                  <a:lnTo>
                    <a:pt x="14" y="312"/>
                  </a:lnTo>
                  <a:lnTo>
                    <a:pt x="8" y="346"/>
                  </a:lnTo>
                  <a:lnTo>
                    <a:pt x="2" y="380"/>
                  </a:lnTo>
                  <a:lnTo>
                    <a:pt x="0" y="408"/>
                  </a:lnTo>
                  <a:lnTo>
                    <a:pt x="110" y="408"/>
                  </a:lnTo>
                  <a:lnTo>
                    <a:pt x="110" y="408"/>
                  </a:lnTo>
                  <a:lnTo>
                    <a:pt x="122" y="366"/>
                  </a:lnTo>
                  <a:lnTo>
                    <a:pt x="134" y="318"/>
                  </a:lnTo>
                  <a:lnTo>
                    <a:pt x="146" y="262"/>
                  </a:lnTo>
                  <a:lnTo>
                    <a:pt x="154" y="206"/>
                  </a:lnTo>
                  <a:lnTo>
                    <a:pt x="160" y="150"/>
                  </a:lnTo>
                  <a:lnTo>
                    <a:pt x="164" y="100"/>
                  </a:lnTo>
                  <a:lnTo>
                    <a:pt x="162" y="78"/>
                  </a:lnTo>
                  <a:lnTo>
                    <a:pt x="162" y="58"/>
                  </a:lnTo>
                  <a:lnTo>
                    <a:pt x="158" y="42"/>
                  </a:lnTo>
                  <a:lnTo>
                    <a:pt x="156" y="28"/>
                  </a:lnTo>
                  <a:lnTo>
                    <a:pt x="156" y="28"/>
                  </a:lnTo>
                  <a:close/>
                </a:path>
              </a:pathLst>
            </a:custGeom>
            <a:solidFill>
              <a:srgbClr val="6663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auto">
            <a:xfrm>
              <a:off x="1550" y="1738"/>
              <a:ext cx="74" cy="408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6" y="28"/>
                </a:cxn>
                <a:cxn ang="0">
                  <a:pos x="60" y="16"/>
                </a:cxn>
                <a:cxn ang="0">
                  <a:pos x="56" y="8"/>
                </a:cxn>
                <a:cxn ang="0">
                  <a:pos x="50" y="4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8" y="8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8" y="18"/>
                </a:cxn>
                <a:cxn ang="0">
                  <a:pos x="32" y="24"/>
                </a:cxn>
                <a:cxn ang="0">
                  <a:pos x="36" y="32"/>
                </a:cxn>
                <a:cxn ang="0">
                  <a:pos x="42" y="42"/>
                </a:cxn>
                <a:cxn ang="0">
                  <a:pos x="42" y="42"/>
                </a:cxn>
                <a:cxn ang="0">
                  <a:pos x="44" y="54"/>
                </a:cxn>
                <a:cxn ang="0">
                  <a:pos x="48" y="70"/>
                </a:cxn>
                <a:cxn ang="0">
                  <a:pos x="50" y="110"/>
                </a:cxn>
                <a:cxn ang="0">
                  <a:pos x="46" y="158"/>
                </a:cxn>
                <a:cxn ang="0">
                  <a:pos x="42" y="210"/>
                </a:cxn>
                <a:cxn ang="0">
                  <a:pos x="34" y="264"/>
                </a:cxn>
                <a:cxn ang="0">
                  <a:pos x="24" y="316"/>
                </a:cxn>
                <a:cxn ang="0">
                  <a:pos x="12" y="366"/>
                </a:cxn>
                <a:cxn ang="0">
                  <a:pos x="0" y="408"/>
                </a:cxn>
                <a:cxn ang="0">
                  <a:pos x="20" y="408"/>
                </a:cxn>
                <a:cxn ang="0">
                  <a:pos x="20" y="408"/>
                </a:cxn>
                <a:cxn ang="0">
                  <a:pos x="32" y="366"/>
                </a:cxn>
                <a:cxn ang="0">
                  <a:pos x="44" y="318"/>
                </a:cxn>
                <a:cxn ang="0">
                  <a:pos x="56" y="262"/>
                </a:cxn>
                <a:cxn ang="0">
                  <a:pos x="64" y="206"/>
                </a:cxn>
                <a:cxn ang="0">
                  <a:pos x="70" y="150"/>
                </a:cxn>
                <a:cxn ang="0">
                  <a:pos x="74" y="100"/>
                </a:cxn>
                <a:cxn ang="0">
                  <a:pos x="72" y="78"/>
                </a:cxn>
                <a:cxn ang="0">
                  <a:pos x="72" y="58"/>
                </a:cxn>
                <a:cxn ang="0">
                  <a:pos x="68" y="42"/>
                </a:cxn>
                <a:cxn ang="0">
                  <a:pos x="66" y="28"/>
                </a:cxn>
                <a:cxn ang="0">
                  <a:pos x="66" y="28"/>
                </a:cxn>
              </a:cxnLst>
              <a:rect l="0" t="0" r="r" b="b"/>
              <a:pathLst>
                <a:path w="74" h="408">
                  <a:moveTo>
                    <a:pt x="66" y="28"/>
                  </a:moveTo>
                  <a:lnTo>
                    <a:pt x="66" y="28"/>
                  </a:lnTo>
                  <a:lnTo>
                    <a:pt x="60" y="16"/>
                  </a:lnTo>
                  <a:lnTo>
                    <a:pt x="56" y="8"/>
                  </a:lnTo>
                  <a:lnTo>
                    <a:pt x="50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8" y="8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24"/>
                  </a:lnTo>
                  <a:lnTo>
                    <a:pt x="36" y="3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4" y="54"/>
                  </a:lnTo>
                  <a:lnTo>
                    <a:pt x="48" y="70"/>
                  </a:lnTo>
                  <a:lnTo>
                    <a:pt x="50" y="110"/>
                  </a:lnTo>
                  <a:lnTo>
                    <a:pt x="46" y="158"/>
                  </a:lnTo>
                  <a:lnTo>
                    <a:pt x="42" y="210"/>
                  </a:lnTo>
                  <a:lnTo>
                    <a:pt x="34" y="264"/>
                  </a:lnTo>
                  <a:lnTo>
                    <a:pt x="24" y="316"/>
                  </a:lnTo>
                  <a:lnTo>
                    <a:pt x="12" y="366"/>
                  </a:lnTo>
                  <a:lnTo>
                    <a:pt x="0" y="408"/>
                  </a:lnTo>
                  <a:lnTo>
                    <a:pt x="20" y="408"/>
                  </a:lnTo>
                  <a:lnTo>
                    <a:pt x="20" y="408"/>
                  </a:lnTo>
                  <a:lnTo>
                    <a:pt x="32" y="366"/>
                  </a:lnTo>
                  <a:lnTo>
                    <a:pt x="44" y="318"/>
                  </a:lnTo>
                  <a:lnTo>
                    <a:pt x="56" y="262"/>
                  </a:lnTo>
                  <a:lnTo>
                    <a:pt x="64" y="206"/>
                  </a:lnTo>
                  <a:lnTo>
                    <a:pt x="70" y="150"/>
                  </a:lnTo>
                  <a:lnTo>
                    <a:pt x="74" y="100"/>
                  </a:lnTo>
                  <a:lnTo>
                    <a:pt x="72" y="78"/>
                  </a:lnTo>
                  <a:lnTo>
                    <a:pt x="72" y="58"/>
                  </a:lnTo>
                  <a:lnTo>
                    <a:pt x="68" y="42"/>
                  </a:lnTo>
                  <a:lnTo>
                    <a:pt x="66" y="28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4A4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1302" y="1602"/>
              <a:ext cx="138" cy="49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4" y="224"/>
                </a:cxn>
                <a:cxn ang="0">
                  <a:pos x="18" y="348"/>
                </a:cxn>
                <a:cxn ang="0">
                  <a:pos x="16" y="424"/>
                </a:cxn>
                <a:cxn ang="0">
                  <a:pos x="12" y="444"/>
                </a:cxn>
                <a:cxn ang="0">
                  <a:pos x="16" y="456"/>
                </a:cxn>
                <a:cxn ang="0">
                  <a:pos x="32" y="470"/>
                </a:cxn>
                <a:cxn ang="0">
                  <a:pos x="84" y="490"/>
                </a:cxn>
                <a:cxn ang="0">
                  <a:pos x="110" y="492"/>
                </a:cxn>
                <a:cxn ang="0">
                  <a:pos x="130" y="488"/>
                </a:cxn>
                <a:cxn ang="0">
                  <a:pos x="138" y="476"/>
                </a:cxn>
                <a:cxn ang="0">
                  <a:pos x="134" y="454"/>
                </a:cxn>
                <a:cxn ang="0">
                  <a:pos x="106" y="402"/>
                </a:cxn>
                <a:cxn ang="0">
                  <a:pos x="84" y="354"/>
                </a:cxn>
                <a:cxn ang="0">
                  <a:pos x="80" y="330"/>
                </a:cxn>
                <a:cxn ang="0">
                  <a:pos x="78" y="302"/>
                </a:cxn>
                <a:cxn ang="0">
                  <a:pos x="84" y="270"/>
                </a:cxn>
                <a:cxn ang="0">
                  <a:pos x="98" y="232"/>
                </a:cxn>
                <a:cxn ang="0">
                  <a:pos x="116" y="182"/>
                </a:cxn>
                <a:cxn ang="0">
                  <a:pos x="130" y="126"/>
                </a:cxn>
                <a:cxn ang="0">
                  <a:pos x="132" y="72"/>
                </a:cxn>
                <a:cxn ang="0">
                  <a:pos x="128" y="46"/>
                </a:cxn>
                <a:cxn ang="0">
                  <a:pos x="118" y="26"/>
                </a:cxn>
                <a:cxn ang="0">
                  <a:pos x="110" y="16"/>
                </a:cxn>
                <a:cxn ang="0">
                  <a:pos x="94" y="4"/>
                </a:cxn>
                <a:cxn ang="0">
                  <a:pos x="74" y="0"/>
                </a:cxn>
                <a:cxn ang="0">
                  <a:pos x="56" y="2"/>
                </a:cxn>
                <a:cxn ang="0">
                  <a:pos x="38" y="10"/>
                </a:cxn>
                <a:cxn ang="0">
                  <a:pos x="22" y="22"/>
                </a:cxn>
                <a:cxn ang="0">
                  <a:pos x="10" y="40"/>
                </a:cxn>
                <a:cxn ang="0">
                  <a:pos x="2" y="60"/>
                </a:cxn>
                <a:cxn ang="0">
                  <a:pos x="0" y="72"/>
                </a:cxn>
              </a:cxnLst>
              <a:rect l="0" t="0" r="r" b="b"/>
              <a:pathLst>
                <a:path w="138" h="492">
                  <a:moveTo>
                    <a:pt x="0" y="72"/>
                  </a:moveTo>
                  <a:lnTo>
                    <a:pt x="0" y="72"/>
                  </a:lnTo>
                  <a:lnTo>
                    <a:pt x="4" y="118"/>
                  </a:lnTo>
                  <a:lnTo>
                    <a:pt x="14" y="224"/>
                  </a:lnTo>
                  <a:lnTo>
                    <a:pt x="18" y="288"/>
                  </a:lnTo>
                  <a:lnTo>
                    <a:pt x="18" y="348"/>
                  </a:lnTo>
                  <a:lnTo>
                    <a:pt x="18" y="402"/>
                  </a:lnTo>
                  <a:lnTo>
                    <a:pt x="16" y="424"/>
                  </a:lnTo>
                  <a:lnTo>
                    <a:pt x="12" y="444"/>
                  </a:lnTo>
                  <a:lnTo>
                    <a:pt x="12" y="444"/>
                  </a:lnTo>
                  <a:lnTo>
                    <a:pt x="12" y="450"/>
                  </a:lnTo>
                  <a:lnTo>
                    <a:pt x="16" y="456"/>
                  </a:lnTo>
                  <a:lnTo>
                    <a:pt x="24" y="464"/>
                  </a:lnTo>
                  <a:lnTo>
                    <a:pt x="32" y="470"/>
                  </a:lnTo>
                  <a:lnTo>
                    <a:pt x="56" y="482"/>
                  </a:lnTo>
                  <a:lnTo>
                    <a:pt x="84" y="490"/>
                  </a:lnTo>
                  <a:lnTo>
                    <a:pt x="98" y="492"/>
                  </a:lnTo>
                  <a:lnTo>
                    <a:pt x="110" y="492"/>
                  </a:lnTo>
                  <a:lnTo>
                    <a:pt x="120" y="492"/>
                  </a:lnTo>
                  <a:lnTo>
                    <a:pt x="130" y="488"/>
                  </a:lnTo>
                  <a:lnTo>
                    <a:pt x="136" y="484"/>
                  </a:lnTo>
                  <a:lnTo>
                    <a:pt x="138" y="476"/>
                  </a:lnTo>
                  <a:lnTo>
                    <a:pt x="138" y="466"/>
                  </a:lnTo>
                  <a:lnTo>
                    <a:pt x="134" y="454"/>
                  </a:lnTo>
                  <a:lnTo>
                    <a:pt x="134" y="454"/>
                  </a:lnTo>
                  <a:lnTo>
                    <a:pt x="106" y="402"/>
                  </a:lnTo>
                  <a:lnTo>
                    <a:pt x="94" y="378"/>
                  </a:lnTo>
                  <a:lnTo>
                    <a:pt x="84" y="354"/>
                  </a:lnTo>
                  <a:lnTo>
                    <a:pt x="82" y="342"/>
                  </a:lnTo>
                  <a:lnTo>
                    <a:pt x="80" y="330"/>
                  </a:lnTo>
                  <a:lnTo>
                    <a:pt x="78" y="316"/>
                  </a:lnTo>
                  <a:lnTo>
                    <a:pt x="78" y="302"/>
                  </a:lnTo>
                  <a:lnTo>
                    <a:pt x="80" y="286"/>
                  </a:lnTo>
                  <a:lnTo>
                    <a:pt x="84" y="270"/>
                  </a:lnTo>
                  <a:lnTo>
                    <a:pt x="90" y="252"/>
                  </a:lnTo>
                  <a:lnTo>
                    <a:pt x="98" y="232"/>
                  </a:lnTo>
                  <a:lnTo>
                    <a:pt x="98" y="232"/>
                  </a:lnTo>
                  <a:lnTo>
                    <a:pt x="116" y="182"/>
                  </a:lnTo>
                  <a:lnTo>
                    <a:pt x="124" y="154"/>
                  </a:lnTo>
                  <a:lnTo>
                    <a:pt x="130" y="126"/>
                  </a:lnTo>
                  <a:lnTo>
                    <a:pt x="134" y="98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28" y="46"/>
                  </a:lnTo>
                  <a:lnTo>
                    <a:pt x="124" y="36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10" y="16"/>
                  </a:lnTo>
                  <a:lnTo>
                    <a:pt x="102" y="10"/>
                  </a:lnTo>
                  <a:lnTo>
                    <a:pt x="94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6" y="4"/>
                  </a:lnTo>
                  <a:lnTo>
                    <a:pt x="38" y="10"/>
                  </a:lnTo>
                  <a:lnTo>
                    <a:pt x="30" y="16"/>
                  </a:lnTo>
                  <a:lnTo>
                    <a:pt x="22" y="22"/>
                  </a:lnTo>
                  <a:lnTo>
                    <a:pt x="16" y="30"/>
                  </a:lnTo>
                  <a:lnTo>
                    <a:pt x="10" y="40"/>
                  </a:lnTo>
                  <a:lnTo>
                    <a:pt x="4" y="50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1010" y="2048"/>
              <a:ext cx="454" cy="9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424" y="0"/>
                </a:cxn>
                <a:cxn ang="0">
                  <a:pos x="418" y="4"/>
                </a:cxn>
                <a:cxn ang="0">
                  <a:pos x="410" y="6"/>
                </a:cxn>
                <a:cxn ang="0">
                  <a:pos x="394" y="10"/>
                </a:cxn>
                <a:cxn ang="0">
                  <a:pos x="372" y="10"/>
                </a:cxn>
                <a:cxn ang="0">
                  <a:pos x="352" y="8"/>
                </a:cxn>
                <a:cxn ang="0">
                  <a:pos x="316" y="4"/>
                </a:cxn>
                <a:cxn ang="0">
                  <a:pos x="302" y="2"/>
                </a:cxn>
                <a:cxn ang="0">
                  <a:pos x="280" y="58"/>
                </a:cxn>
                <a:cxn ang="0">
                  <a:pos x="280" y="58"/>
                </a:cxn>
                <a:cxn ang="0">
                  <a:pos x="280" y="60"/>
                </a:cxn>
                <a:cxn ang="0">
                  <a:pos x="272" y="64"/>
                </a:cxn>
                <a:cxn ang="0">
                  <a:pos x="254" y="68"/>
                </a:cxn>
                <a:cxn ang="0">
                  <a:pos x="242" y="70"/>
                </a:cxn>
                <a:cxn ang="0">
                  <a:pos x="224" y="70"/>
                </a:cxn>
                <a:cxn ang="0">
                  <a:pos x="224" y="70"/>
                </a:cxn>
                <a:cxn ang="0">
                  <a:pos x="134" y="66"/>
                </a:cxn>
                <a:cxn ang="0">
                  <a:pos x="90" y="64"/>
                </a:cxn>
                <a:cxn ang="0">
                  <a:pos x="58" y="60"/>
                </a:cxn>
                <a:cxn ang="0">
                  <a:pos x="58" y="60"/>
                </a:cxn>
                <a:cxn ang="0">
                  <a:pos x="46" y="58"/>
                </a:cxn>
                <a:cxn ang="0">
                  <a:pos x="38" y="60"/>
                </a:cxn>
                <a:cxn ang="0">
                  <a:pos x="28" y="62"/>
                </a:cxn>
                <a:cxn ang="0">
                  <a:pos x="22" y="66"/>
                </a:cxn>
                <a:cxn ang="0">
                  <a:pos x="12" y="76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0" y="98"/>
                </a:cxn>
                <a:cxn ang="0">
                  <a:pos x="454" y="98"/>
                </a:cxn>
                <a:cxn ang="0">
                  <a:pos x="454" y="98"/>
                </a:cxn>
                <a:cxn ang="0">
                  <a:pos x="450" y="74"/>
                </a:cxn>
                <a:cxn ang="0">
                  <a:pos x="444" y="54"/>
                </a:cxn>
                <a:cxn ang="0">
                  <a:pos x="438" y="34"/>
                </a:cxn>
                <a:cxn ang="0">
                  <a:pos x="424" y="0"/>
                </a:cxn>
              </a:cxnLst>
              <a:rect l="0" t="0" r="r" b="b"/>
              <a:pathLst>
                <a:path w="454" h="98">
                  <a:moveTo>
                    <a:pt x="424" y="0"/>
                  </a:moveTo>
                  <a:lnTo>
                    <a:pt x="424" y="0"/>
                  </a:lnTo>
                  <a:lnTo>
                    <a:pt x="418" y="4"/>
                  </a:lnTo>
                  <a:lnTo>
                    <a:pt x="410" y="6"/>
                  </a:lnTo>
                  <a:lnTo>
                    <a:pt x="394" y="10"/>
                  </a:lnTo>
                  <a:lnTo>
                    <a:pt x="372" y="10"/>
                  </a:lnTo>
                  <a:lnTo>
                    <a:pt x="352" y="8"/>
                  </a:lnTo>
                  <a:lnTo>
                    <a:pt x="316" y="4"/>
                  </a:lnTo>
                  <a:lnTo>
                    <a:pt x="302" y="2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0" y="60"/>
                  </a:lnTo>
                  <a:lnTo>
                    <a:pt x="272" y="64"/>
                  </a:lnTo>
                  <a:lnTo>
                    <a:pt x="254" y="68"/>
                  </a:lnTo>
                  <a:lnTo>
                    <a:pt x="242" y="70"/>
                  </a:lnTo>
                  <a:lnTo>
                    <a:pt x="224" y="70"/>
                  </a:lnTo>
                  <a:lnTo>
                    <a:pt x="224" y="70"/>
                  </a:lnTo>
                  <a:lnTo>
                    <a:pt x="134" y="66"/>
                  </a:lnTo>
                  <a:lnTo>
                    <a:pt x="90" y="64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46" y="58"/>
                  </a:lnTo>
                  <a:lnTo>
                    <a:pt x="38" y="60"/>
                  </a:lnTo>
                  <a:lnTo>
                    <a:pt x="28" y="62"/>
                  </a:lnTo>
                  <a:lnTo>
                    <a:pt x="22" y="66"/>
                  </a:lnTo>
                  <a:lnTo>
                    <a:pt x="12" y="7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0" y="98"/>
                  </a:lnTo>
                  <a:lnTo>
                    <a:pt x="454" y="98"/>
                  </a:lnTo>
                  <a:lnTo>
                    <a:pt x="454" y="98"/>
                  </a:lnTo>
                  <a:lnTo>
                    <a:pt x="450" y="74"/>
                  </a:lnTo>
                  <a:lnTo>
                    <a:pt x="444" y="54"/>
                  </a:lnTo>
                  <a:lnTo>
                    <a:pt x="438" y="34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auto">
            <a:xfrm>
              <a:off x="1260" y="1592"/>
              <a:ext cx="210" cy="514"/>
            </a:xfrm>
            <a:custGeom>
              <a:avLst/>
              <a:gdLst/>
              <a:ahLst/>
              <a:cxnLst>
                <a:cxn ang="0">
                  <a:pos x="188" y="456"/>
                </a:cxn>
                <a:cxn ang="0">
                  <a:pos x="170" y="480"/>
                </a:cxn>
                <a:cxn ang="0">
                  <a:pos x="144" y="498"/>
                </a:cxn>
                <a:cxn ang="0">
                  <a:pos x="120" y="508"/>
                </a:cxn>
                <a:cxn ang="0">
                  <a:pos x="90" y="514"/>
                </a:cxn>
                <a:cxn ang="0">
                  <a:pos x="52" y="514"/>
                </a:cxn>
                <a:cxn ang="0">
                  <a:pos x="30" y="510"/>
                </a:cxn>
                <a:cxn ang="0">
                  <a:pos x="42" y="480"/>
                </a:cxn>
                <a:cxn ang="0">
                  <a:pos x="50" y="448"/>
                </a:cxn>
                <a:cxn ang="0">
                  <a:pos x="52" y="406"/>
                </a:cxn>
                <a:cxn ang="0">
                  <a:pos x="50" y="380"/>
                </a:cxn>
                <a:cxn ang="0">
                  <a:pos x="34" y="288"/>
                </a:cxn>
                <a:cxn ang="0">
                  <a:pos x="18" y="214"/>
                </a:cxn>
                <a:cxn ang="0">
                  <a:pos x="8" y="202"/>
                </a:cxn>
                <a:cxn ang="0">
                  <a:pos x="2" y="188"/>
                </a:cxn>
                <a:cxn ang="0">
                  <a:pos x="4" y="168"/>
                </a:cxn>
                <a:cxn ang="0">
                  <a:pos x="12" y="158"/>
                </a:cxn>
                <a:cxn ang="0">
                  <a:pos x="32" y="132"/>
                </a:cxn>
                <a:cxn ang="0">
                  <a:pos x="38" y="110"/>
                </a:cxn>
                <a:cxn ang="0">
                  <a:pos x="36" y="94"/>
                </a:cxn>
                <a:cxn ang="0">
                  <a:pos x="38" y="58"/>
                </a:cxn>
                <a:cxn ang="0">
                  <a:pos x="42" y="44"/>
                </a:cxn>
                <a:cxn ang="0">
                  <a:pos x="52" y="32"/>
                </a:cxn>
                <a:cxn ang="0">
                  <a:pos x="62" y="26"/>
                </a:cxn>
                <a:cxn ang="0">
                  <a:pos x="110" y="10"/>
                </a:cxn>
                <a:cxn ang="0">
                  <a:pos x="154" y="0"/>
                </a:cxn>
                <a:cxn ang="0">
                  <a:pos x="156" y="12"/>
                </a:cxn>
                <a:cxn ang="0">
                  <a:pos x="162" y="30"/>
                </a:cxn>
                <a:cxn ang="0">
                  <a:pos x="180" y="46"/>
                </a:cxn>
                <a:cxn ang="0">
                  <a:pos x="192" y="50"/>
                </a:cxn>
                <a:cxn ang="0">
                  <a:pos x="204" y="56"/>
                </a:cxn>
                <a:cxn ang="0">
                  <a:pos x="208" y="68"/>
                </a:cxn>
                <a:cxn ang="0">
                  <a:pos x="210" y="90"/>
                </a:cxn>
                <a:cxn ang="0">
                  <a:pos x="204" y="108"/>
                </a:cxn>
                <a:cxn ang="0">
                  <a:pos x="164" y="214"/>
                </a:cxn>
                <a:cxn ang="0">
                  <a:pos x="140" y="294"/>
                </a:cxn>
                <a:cxn ang="0">
                  <a:pos x="132" y="328"/>
                </a:cxn>
                <a:cxn ang="0">
                  <a:pos x="134" y="352"/>
                </a:cxn>
                <a:cxn ang="0">
                  <a:pos x="138" y="372"/>
                </a:cxn>
                <a:cxn ang="0">
                  <a:pos x="152" y="402"/>
                </a:cxn>
                <a:cxn ang="0">
                  <a:pos x="174" y="436"/>
                </a:cxn>
                <a:cxn ang="0">
                  <a:pos x="188" y="456"/>
                </a:cxn>
              </a:cxnLst>
              <a:rect l="0" t="0" r="r" b="b"/>
              <a:pathLst>
                <a:path w="210" h="514">
                  <a:moveTo>
                    <a:pt x="188" y="456"/>
                  </a:moveTo>
                  <a:lnTo>
                    <a:pt x="188" y="456"/>
                  </a:lnTo>
                  <a:lnTo>
                    <a:pt x="180" y="468"/>
                  </a:lnTo>
                  <a:lnTo>
                    <a:pt x="170" y="480"/>
                  </a:lnTo>
                  <a:lnTo>
                    <a:pt x="154" y="492"/>
                  </a:lnTo>
                  <a:lnTo>
                    <a:pt x="144" y="498"/>
                  </a:lnTo>
                  <a:lnTo>
                    <a:pt x="134" y="504"/>
                  </a:lnTo>
                  <a:lnTo>
                    <a:pt x="120" y="508"/>
                  </a:lnTo>
                  <a:lnTo>
                    <a:pt x="106" y="512"/>
                  </a:lnTo>
                  <a:lnTo>
                    <a:pt x="90" y="514"/>
                  </a:lnTo>
                  <a:lnTo>
                    <a:pt x="72" y="514"/>
                  </a:lnTo>
                  <a:lnTo>
                    <a:pt x="52" y="514"/>
                  </a:lnTo>
                  <a:lnTo>
                    <a:pt x="30" y="510"/>
                  </a:lnTo>
                  <a:lnTo>
                    <a:pt x="30" y="510"/>
                  </a:lnTo>
                  <a:lnTo>
                    <a:pt x="34" y="502"/>
                  </a:lnTo>
                  <a:lnTo>
                    <a:pt x="42" y="480"/>
                  </a:lnTo>
                  <a:lnTo>
                    <a:pt x="46" y="464"/>
                  </a:lnTo>
                  <a:lnTo>
                    <a:pt x="50" y="448"/>
                  </a:lnTo>
                  <a:lnTo>
                    <a:pt x="52" y="428"/>
                  </a:lnTo>
                  <a:lnTo>
                    <a:pt x="52" y="406"/>
                  </a:lnTo>
                  <a:lnTo>
                    <a:pt x="52" y="406"/>
                  </a:lnTo>
                  <a:lnTo>
                    <a:pt x="50" y="380"/>
                  </a:lnTo>
                  <a:lnTo>
                    <a:pt x="46" y="350"/>
                  </a:lnTo>
                  <a:lnTo>
                    <a:pt x="34" y="288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2" y="208"/>
                  </a:lnTo>
                  <a:lnTo>
                    <a:pt x="8" y="202"/>
                  </a:lnTo>
                  <a:lnTo>
                    <a:pt x="4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4" y="16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26" y="140"/>
                  </a:lnTo>
                  <a:lnTo>
                    <a:pt x="32" y="132"/>
                  </a:lnTo>
                  <a:lnTo>
                    <a:pt x="34" y="124"/>
                  </a:lnTo>
                  <a:lnTo>
                    <a:pt x="38" y="110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76"/>
                  </a:lnTo>
                  <a:lnTo>
                    <a:pt x="38" y="58"/>
                  </a:lnTo>
                  <a:lnTo>
                    <a:pt x="38" y="50"/>
                  </a:lnTo>
                  <a:lnTo>
                    <a:pt x="42" y="4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2" y="26"/>
                  </a:lnTo>
                  <a:lnTo>
                    <a:pt x="76" y="22"/>
                  </a:lnTo>
                  <a:lnTo>
                    <a:pt x="110" y="1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6"/>
                  </a:lnTo>
                  <a:lnTo>
                    <a:pt x="156" y="12"/>
                  </a:lnTo>
                  <a:lnTo>
                    <a:pt x="158" y="20"/>
                  </a:lnTo>
                  <a:lnTo>
                    <a:pt x="162" y="30"/>
                  </a:lnTo>
                  <a:lnTo>
                    <a:pt x="170" y="38"/>
                  </a:lnTo>
                  <a:lnTo>
                    <a:pt x="180" y="46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8" y="54"/>
                  </a:lnTo>
                  <a:lnTo>
                    <a:pt x="204" y="56"/>
                  </a:lnTo>
                  <a:lnTo>
                    <a:pt x="206" y="62"/>
                  </a:lnTo>
                  <a:lnTo>
                    <a:pt x="208" y="68"/>
                  </a:lnTo>
                  <a:lnTo>
                    <a:pt x="210" y="78"/>
                  </a:lnTo>
                  <a:lnTo>
                    <a:pt x="210" y="90"/>
                  </a:lnTo>
                  <a:lnTo>
                    <a:pt x="210" y="90"/>
                  </a:lnTo>
                  <a:lnTo>
                    <a:pt x="204" y="108"/>
                  </a:lnTo>
                  <a:lnTo>
                    <a:pt x="194" y="138"/>
                  </a:lnTo>
                  <a:lnTo>
                    <a:pt x="164" y="214"/>
                  </a:lnTo>
                  <a:lnTo>
                    <a:pt x="150" y="254"/>
                  </a:lnTo>
                  <a:lnTo>
                    <a:pt x="140" y="294"/>
                  </a:lnTo>
                  <a:lnTo>
                    <a:pt x="136" y="312"/>
                  </a:lnTo>
                  <a:lnTo>
                    <a:pt x="132" y="328"/>
                  </a:lnTo>
                  <a:lnTo>
                    <a:pt x="132" y="342"/>
                  </a:lnTo>
                  <a:lnTo>
                    <a:pt x="134" y="352"/>
                  </a:lnTo>
                  <a:lnTo>
                    <a:pt x="134" y="352"/>
                  </a:lnTo>
                  <a:lnTo>
                    <a:pt x="138" y="372"/>
                  </a:lnTo>
                  <a:lnTo>
                    <a:pt x="146" y="388"/>
                  </a:lnTo>
                  <a:lnTo>
                    <a:pt x="152" y="402"/>
                  </a:lnTo>
                  <a:lnTo>
                    <a:pt x="160" y="414"/>
                  </a:lnTo>
                  <a:lnTo>
                    <a:pt x="174" y="436"/>
                  </a:lnTo>
                  <a:lnTo>
                    <a:pt x="182" y="446"/>
                  </a:lnTo>
                  <a:lnTo>
                    <a:pt x="188" y="456"/>
                  </a:lnTo>
                  <a:lnTo>
                    <a:pt x="188" y="456"/>
                  </a:lnTo>
                  <a:close/>
                </a:path>
              </a:pathLst>
            </a:custGeom>
            <a:solidFill>
              <a:srgbClr val="DE88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1308" y="1608"/>
              <a:ext cx="38" cy="126"/>
            </a:xfrm>
            <a:custGeom>
              <a:avLst/>
              <a:gdLst/>
              <a:ahLst/>
              <a:cxnLst>
                <a:cxn ang="0">
                  <a:pos x="38" y="30"/>
                </a:cxn>
                <a:cxn ang="0">
                  <a:pos x="38" y="30"/>
                </a:cxn>
                <a:cxn ang="0">
                  <a:pos x="26" y="70"/>
                </a:cxn>
                <a:cxn ang="0">
                  <a:pos x="14" y="102"/>
                </a:cxn>
                <a:cxn ang="0">
                  <a:pos x="8" y="116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0" y="114"/>
                </a:cxn>
                <a:cxn ang="0">
                  <a:pos x="2" y="84"/>
                </a:cxn>
                <a:cxn ang="0">
                  <a:pos x="4" y="66"/>
                </a:cxn>
                <a:cxn ang="0">
                  <a:pos x="6" y="46"/>
                </a:cxn>
                <a:cxn ang="0">
                  <a:pos x="12" y="28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4" y="4"/>
                </a:cxn>
                <a:cxn ang="0">
                  <a:pos x="30" y="0"/>
                </a:cxn>
                <a:cxn ang="0">
                  <a:pos x="34" y="2"/>
                </a:cxn>
                <a:cxn ang="0">
                  <a:pos x="36" y="8"/>
                </a:cxn>
                <a:cxn ang="0">
                  <a:pos x="38" y="22"/>
                </a:cxn>
                <a:cxn ang="0">
                  <a:pos x="38" y="30"/>
                </a:cxn>
                <a:cxn ang="0">
                  <a:pos x="38" y="30"/>
                </a:cxn>
              </a:cxnLst>
              <a:rect l="0" t="0" r="r" b="b"/>
              <a:pathLst>
                <a:path w="38" h="126">
                  <a:moveTo>
                    <a:pt x="38" y="30"/>
                  </a:moveTo>
                  <a:lnTo>
                    <a:pt x="38" y="30"/>
                  </a:lnTo>
                  <a:lnTo>
                    <a:pt x="26" y="70"/>
                  </a:lnTo>
                  <a:lnTo>
                    <a:pt x="14" y="102"/>
                  </a:lnTo>
                  <a:lnTo>
                    <a:pt x="8" y="11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2" y="84"/>
                  </a:lnTo>
                  <a:lnTo>
                    <a:pt x="4" y="66"/>
                  </a:lnTo>
                  <a:lnTo>
                    <a:pt x="6" y="46"/>
                  </a:lnTo>
                  <a:lnTo>
                    <a:pt x="12" y="2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6" y="8"/>
                  </a:lnTo>
                  <a:lnTo>
                    <a:pt x="38" y="22"/>
                  </a:lnTo>
                  <a:lnTo>
                    <a:pt x="38" y="30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1410" y="1646"/>
              <a:ext cx="102" cy="38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22" y="2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54" y="6"/>
                </a:cxn>
                <a:cxn ang="0">
                  <a:pos x="60" y="14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70" y="80"/>
                </a:cxn>
                <a:cxn ang="0">
                  <a:pos x="76" y="148"/>
                </a:cxn>
                <a:cxn ang="0">
                  <a:pos x="84" y="218"/>
                </a:cxn>
                <a:cxn ang="0">
                  <a:pos x="88" y="248"/>
                </a:cxn>
                <a:cxn ang="0">
                  <a:pos x="92" y="272"/>
                </a:cxn>
                <a:cxn ang="0">
                  <a:pos x="92" y="272"/>
                </a:cxn>
                <a:cxn ang="0">
                  <a:pos x="98" y="310"/>
                </a:cxn>
                <a:cxn ang="0">
                  <a:pos x="102" y="342"/>
                </a:cxn>
                <a:cxn ang="0">
                  <a:pos x="102" y="366"/>
                </a:cxn>
                <a:cxn ang="0">
                  <a:pos x="100" y="382"/>
                </a:cxn>
                <a:cxn ang="0">
                  <a:pos x="100" y="382"/>
                </a:cxn>
                <a:cxn ang="0">
                  <a:pos x="94" y="386"/>
                </a:cxn>
                <a:cxn ang="0">
                  <a:pos x="88" y="388"/>
                </a:cxn>
                <a:cxn ang="0">
                  <a:pos x="80" y="388"/>
                </a:cxn>
                <a:cxn ang="0">
                  <a:pos x="80" y="388"/>
                </a:cxn>
                <a:cxn ang="0">
                  <a:pos x="76" y="386"/>
                </a:cxn>
                <a:cxn ang="0">
                  <a:pos x="70" y="378"/>
                </a:cxn>
                <a:cxn ang="0">
                  <a:pos x="60" y="356"/>
                </a:cxn>
                <a:cxn ang="0">
                  <a:pos x="46" y="324"/>
                </a:cxn>
                <a:cxn ang="0">
                  <a:pos x="46" y="324"/>
                </a:cxn>
                <a:cxn ang="0">
                  <a:pos x="42" y="278"/>
                </a:cxn>
                <a:cxn ang="0">
                  <a:pos x="38" y="240"/>
                </a:cxn>
                <a:cxn ang="0">
                  <a:pos x="34" y="212"/>
                </a:cxn>
                <a:cxn ang="0">
                  <a:pos x="34" y="212"/>
                </a:cxn>
                <a:cxn ang="0">
                  <a:pos x="22" y="172"/>
                </a:cxn>
                <a:cxn ang="0">
                  <a:pos x="14" y="140"/>
                </a:cxn>
                <a:cxn ang="0">
                  <a:pos x="6" y="104"/>
                </a:cxn>
                <a:cxn ang="0">
                  <a:pos x="0" y="70"/>
                </a:cxn>
                <a:cxn ang="0">
                  <a:pos x="0" y="52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4" y="16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02" h="388">
                  <a:moveTo>
                    <a:pt x="16" y="4"/>
                  </a:move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6"/>
                  </a:lnTo>
                  <a:lnTo>
                    <a:pt x="60" y="14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70" y="80"/>
                  </a:lnTo>
                  <a:lnTo>
                    <a:pt x="76" y="148"/>
                  </a:lnTo>
                  <a:lnTo>
                    <a:pt x="84" y="218"/>
                  </a:lnTo>
                  <a:lnTo>
                    <a:pt x="88" y="248"/>
                  </a:lnTo>
                  <a:lnTo>
                    <a:pt x="92" y="272"/>
                  </a:lnTo>
                  <a:lnTo>
                    <a:pt x="92" y="272"/>
                  </a:lnTo>
                  <a:lnTo>
                    <a:pt x="98" y="310"/>
                  </a:lnTo>
                  <a:lnTo>
                    <a:pt x="102" y="342"/>
                  </a:lnTo>
                  <a:lnTo>
                    <a:pt x="102" y="366"/>
                  </a:lnTo>
                  <a:lnTo>
                    <a:pt x="100" y="382"/>
                  </a:lnTo>
                  <a:lnTo>
                    <a:pt x="100" y="382"/>
                  </a:lnTo>
                  <a:lnTo>
                    <a:pt x="94" y="386"/>
                  </a:lnTo>
                  <a:lnTo>
                    <a:pt x="88" y="388"/>
                  </a:lnTo>
                  <a:lnTo>
                    <a:pt x="80" y="388"/>
                  </a:lnTo>
                  <a:lnTo>
                    <a:pt x="80" y="388"/>
                  </a:lnTo>
                  <a:lnTo>
                    <a:pt x="76" y="386"/>
                  </a:lnTo>
                  <a:lnTo>
                    <a:pt x="70" y="378"/>
                  </a:lnTo>
                  <a:lnTo>
                    <a:pt x="60" y="356"/>
                  </a:lnTo>
                  <a:lnTo>
                    <a:pt x="46" y="324"/>
                  </a:lnTo>
                  <a:lnTo>
                    <a:pt x="46" y="324"/>
                  </a:lnTo>
                  <a:lnTo>
                    <a:pt x="42" y="278"/>
                  </a:lnTo>
                  <a:lnTo>
                    <a:pt x="38" y="240"/>
                  </a:lnTo>
                  <a:lnTo>
                    <a:pt x="34" y="212"/>
                  </a:lnTo>
                  <a:lnTo>
                    <a:pt x="34" y="212"/>
                  </a:lnTo>
                  <a:lnTo>
                    <a:pt x="22" y="172"/>
                  </a:lnTo>
                  <a:lnTo>
                    <a:pt x="14" y="140"/>
                  </a:lnTo>
                  <a:lnTo>
                    <a:pt x="6" y="104"/>
                  </a:lnTo>
                  <a:lnTo>
                    <a:pt x="0" y="70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DE88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526" y="1980"/>
              <a:ext cx="656" cy="62"/>
            </a:xfrm>
            <a:prstGeom prst="rect">
              <a:avLst/>
            </a:prstGeom>
            <a:solidFill>
              <a:srgbClr val="6663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546" y="1990"/>
              <a:ext cx="54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56"/>
                </a:cxn>
                <a:cxn ang="0">
                  <a:pos x="54" y="156"/>
                </a:cxn>
                <a:cxn ang="0">
                  <a:pos x="50" y="4"/>
                </a:cxn>
                <a:cxn ang="0">
                  <a:pos x="0" y="0"/>
                </a:cxn>
              </a:cxnLst>
              <a:rect l="0" t="0" r="r" b="b"/>
              <a:pathLst>
                <a:path w="54" h="156">
                  <a:moveTo>
                    <a:pt x="0" y="0"/>
                  </a:moveTo>
                  <a:lnTo>
                    <a:pt x="8" y="156"/>
                  </a:lnTo>
                  <a:lnTo>
                    <a:pt x="54" y="156"/>
                  </a:lnTo>
                  <a:lnTo>
                    <a:pt x="5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3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auto">
            <a:xfrm>
              <a:off x="1104" y="1990"/>
              <a:ext cx="50" cy="15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156"/>
                </a:cxn>
                <a:cxn ang="0">
                  <a:pos x="42" y="156"/>
                </a:cxn>
                <a:cxn ang="0">
                  <a:pos x="50" y="0"/>
                </a:cxn>
                <a:cxn ang="0">
                  <a:pos x="4" y="4"/>
                </a:cxn>
              </a:cxnLst>
              <a:rect l="0" t="0" r="r" b="b"/>
              <a:pathLst>
                <a:path w="50" h="156">
                  <a:moveTo>
                    <a:pt x="4" y="4"/>
                  </a:moveTo>
                  <a:lnTo>
                    <a:pt x="0" y="156"/>
                  </a:lnTo>
                  <a:lnTo>
                    <a:pt x="42" y="156"/>
                  </a:lnTo>
                  <a:lnTo>
                    <a:pt x="5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663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auto">
            <a:xfrm>
              <a:off x="1132" y="1836"/>
              <a:ext cx="88" cy="84"/>
            </a:xfrm>
            <a:custGeom>
              <a:avLst/>
              <a:gdLst/>
              <a:ahLst/>
              <a:cxnLst>
                <a:cxn ang="0">
                  <a:pos x="82" y="70"/>
                </a:cxn>
                <a:cxn ang="0">
                  <a:pos x="82" y="70"/>
                </a:cxn>
                <a:cxn ang="0">
                  <a:pos x="68" y="54"/>
                </a:cxn>
                <a:cxn ang="0">
                  <a:pos x="56" y="38"/>
                </a:cxn>
                <a:cxn ang="0">
                  <a:pos x="52" y="30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4" y="16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8" y="14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30" y="8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2" y="20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16" y="14"/>
                </a:cxn>
                <a:cxn ang="0">
                  <a:pos x="8" y="18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4" y="50"/>
                </a:cxn>
                <a:cxn ang="0">
                  <a:pos x="4" y="50"/>
                </a:cxn>
                <a:cxn ang="0">
                  <a:pos x="22" y="58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6" y="56"/>
                </a:cxn>
                <a:cxn ang="0">
                  <a:pos x="28" y="52"/>
                </a:cxn>
                <a:cxn ang="0">
                  <a:pos x="28" y="52"/>
                </a:cxn>
                <a:cxn ang="0">
                  <a:pos x="30" y="54"/>
                </a:cxn>
                <a:cxn ang="0">
                  <a:pos x="36" y="58"/>
                </a:cxn>
                <a:cxn ang="0">
                  <a:pos x="36" y="58"/>
                </a:cxn>
                <a:cxn ang="0">
                  <a:pos x="38" y="64"/>
                </a:cxn>
                <a:cxn ang="0">
                  <a:pos x="46" y="70"/>
                </a:cxn>
                <a:cxn ang="0">
                  <a:pos x="56" y="78"/>
                </a:cxn>
                <a:cxn ang="0">
                  <a:pos x="56" y="78"/>
                </a:cxn>
                <a:cxn ang="0">
                  <a:pos x="62" y="82"/>
                </a:cxn>
                <a:cxn ang="0">
                  <a:pos x="70" y="84"/>
                </a:cxn>
                <a:cxn ang="0">
                  <a:pos x="76" y="84"/>
                </a:cxn>
                <a:cxn ang="0">
                  <a:pos x="82" y="82"/>
                </a:cxn>
                <a:cxn ang="0">
                  <a:pos x="86" y="80"/>
                </a:cxn>
                <a:cxn ang="0">
                  <a:pos x="88" y="78"/>
                </a:cxn>
                <a:cxn ang="0">
                  <a:pos x="86" y="74"/>
                </a:cxn>
                <a:cxn ang="0">
                  <a:pos x="82" y="70"/>
                </a:cxn>
                <a:cxn ang="0">
                  <a:pos x="82" y="70"/>
                </a:cxn>
              </a:cxnLst>
              <a:rect l="0" t="0" r="r" b="b"/>
              <a:pathLst>
                <a:path w="88" h="84">
                  <a:moveTo>
                    <a:pt x="82" y="70"/>
                  </a:moveTo>
                  <a:lnTo>
                    <a:pt x="82" y="70"/>
                  </a:lnTo>
                  <a:lnTo>
                    <a:pt x="68" y="54"/>
                  </a:lnTo>
                  <a:lnTo>
                    <a:pt x="56" y="38"/>
                  </a:lnTo>
                  <a:lnTo>
                    <a:pt x="52" y="3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4" y="1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30" y="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2" y="2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6" y="14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26" y="56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0" y="54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46" y="70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62" y="82"/>
                  </a:lnTo>
                  <a:lnTo>
                    <a:pt x="70" y="84"/>
                  </a:lnTo>
                  <a:lnTo>
                    <a:pt x="76" y="84"/>
                  </a:lnTo>
                  <a:lnTo>
                    <a:pt x="82" y="82"/>
                  </a:lnTo>
                  <a:lnTo>
                    <a:pt x="86" y="80"/>
                  </a:lnTo>
                  <a:lnTo>
                    <a:pt x="88" y="78"/>
                  </a:lnTo>
                  <a:lnTo>
                    <a:pt x="86" y="74"/>
                  </a:lnTo>
                  <a:lnTo>
                    <a:pt x="82" y="70"/>
                  </a:lnTo>
                  <a:lnTo>
                    <a:pt x="82" y="70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auto">
            <a:xfrm>
              <a:off x="1194" y="1898"/>
              <a:ext cx="300" cy="140"/>
            </a:xfrm>
            <a:custGeom>
              <a:avLst/>
              <a:gdLst/>
              <a:ahLst/>
              <a:cxnLst>
                <a:cxn ang="0">
                  <a:pos x="298" y="120"/>
                </a:cxn>
                <a:cxn ang="0">
                  <a:pos x="298" y="120"/>
                </a:cxn>
                <a:cxn ang="0">
                  <a:pos x="298" y="114"/>
                </a:cxn>
                <a:cxn ang="0">
                  <a:pos x="296" y="106"/>
                </a:cxn>
                <a:cxn ang="0">
                  <a:pos x="294" y="96"/>
                </a:cxn>
                <a:cxn ang="0">
                  <a:pos x="288" y="88"/>
                </a:cxn>
                <a:cxn ang="0">
                  <a:pos x="280" y="80"/>
                </a:cxn>
                <a:cxn ang="0">
                  <a:pos x="268" y="74"/>
                </a:cxn>
                <a:cxn ang="0">
                  <a:pos x="252" y="70"/>
                </a:cxn>
                <a:cxn ang="0">
                  <a:pos x="252" y="70"/>
                </a:cxn>
                <a:cxn ang="0">
                  <a:pos x="220" y="66"/>
                </a:cxn>
                <a:cxn ang="0">
                  <a:pos x="184" y="60"/>
                </a:cxn>
                <a:cxn ang="0">
                  <a:pos x="148" y="50"/>
                </a:cxn>
                <a:cxn ang="0">
                  <a:pos x="112" y="40"/>
                </a:cxn>
                <a:cxn ang="0">
                  <a:pos x="54" y="20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14" y="22"/>
                </a:cxn>
                <a:cxn ang="0">
                  <a:pos x="28" y="32"/>
                </a:cxn>
                <a:cxn ang="0">
                  <a:pos x="44" y="40"/>
                </a:cxn>
                <a:cxn ang="0">
                  <a:pos x="44" y="40"/>
                </a:cxn>
                <a:cxn ang="0">
                  <a:pos x="114" y="72"/>
                </a:cxn>
                <a:cxn ang="0">
                  <a:pos x="160" y="94"/>
                </a:cxn>
                <a:cxn ang="0">
                  <a:pos x="200" y="114"/>
                </a:cxn>
                <a:cxn ang="0">
                  <a:pos x="200" y="114"/>
                </a:cxn>
                <a:cxn ang="0">
                  <a:pos x="220" y="124"/>
                </a:cxn>
                <a:cxn ang="0">
                  <a:pos x="244" y="132"/>
                </a:cxn>
                <a:cxn ang="0">
                  <a:pos x="266" y="138"/>
                </a:cxn>
                <a:cxn ang="0">
                  <a:pos x="286" y="140"/>
                </a:cxn>
                <a:cxn ang="0">
                  <a:pos x="286" y="140"/>
                </a:cxn>
                <a:cxn ang="0">
                  <a:pos x="294" y="140"/>
                </a:cxn>
                <a:cxn ang="0">
                  <a:pos x="298" y="138"/>
                </a:cxn>
                <a:cxn ang="0">
                  <a:pos x="300" y="134"/>
                </a:cxn>
                <a:cxn ang="0">
                  <a:pos x="300" y="130"/>
                </a:cxn>
                <a:cxn ang="0">
                  <a:pos x="298" y="124"/>
                </a:cxn>
                <a:cxn ang="0">
                  <a:pos x="298" y="120"/>
                </a:cxn>
                <a:cxn ang="0">
                  <a:pos x="298" y="120"/>
                </a:cxn>
              </a:cxnLst>
              <a:rect l="0" t="0" r="r" b="b"/>
              <a:pathLst>
                <a:path w="300" h="140">
                  <a:moveTo>
                    <a:pt x="298" y="120"/>
                  </a:moveTo>
                  <a:lnTo>
                    <a:pt x="298" y="120"/>
                  </a:lnTo>
                  <a:lnTo>
                    <a:pt x="298" y="114"/>
                  </a:lnTo>
                  <a:lnTo>
                    <a:pt x="296" y="106"/>
                  </a:lnTo>
                  <a:lnTo>
                    <a:pt x="294" y="96"/>
                  </a:lnTo>
                  <a:lnTo>
                    <a:pt x="288" y="88"/>
                  </a:lnTo>
                  <a:lnTo>
                    <a:pt x="280" y="80"/>
                  </a:lnTo>
                  <a:lnTo>
                    <a:pt x="268" y="74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20" y="66"/>
                  </a:lnTo>
                  <a:lnTo>
                    <a:pt x="184" y="60"/>
                  </a:lnTo>
                  <a:lnTo>
                    <a:pt x="148" y="50"/>
                  </a:lnTo>
                  <a:lnTo>
                    <a:pt x="112" y="40"/>
                  </a:lnTo>
                  <a:lnTo>
                    <a:pt x="54" y="2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14" y="22"/>
                  </a:lnTo>
                  <a:lnTo>
                    <a:pt x="2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114" y="72"/>
                  </a:lnTo>
                  <a:lnTo>
                    <a:pt x="160" y="94"/>
                  </a:lnTo>
                  <a:lnTo>
                    <a:pt x="200" y="114"/>
                  </a:lnTo>
                  <a:lnTo>
                    <a:pt x="200" y="114"/>
                  </a:lnTo>
                  <a:lnTo>
                    <a:pt x="220" y="124"/>
                  </a:lnTo>
                  <a:lnTo>
                    <a:pt x="244" y="132"/>
                  </a:lnTo>
                  <a:lnTo>
                    <a:pt x="266" y="138"/>
                  </a:lnTo>
                  <a:lnTo>
                    <a:pt x="286" y="140"/>
                  </a:lnTo>
                  <a:lnTo>
                    <a:pt x="286" y="140"/>
                  </a:lnTo>
                  <a:lnTo>
                    <a:pt x="294" y="140"/>
                  </a:lnTo>
                  <a:lnTo>
                    <a:pt x="298" y="138"/>
                  </a:lnTo>
                  <a:lnTo>
                    <a:pt x="300" y="134"/>
                  </a:lnTo>
                  <a:lnTo>
                    <a:pt x="300" y="130"/>
                  </a:lnTo>
                  <a:lnTo>
                    <a:pt x="298" y="124"/>
                  </a:lnTo>
                  <a:lnTo>
                    <a:pt x="298" y="120"/>
                  </a:lnTo>
                  <a:lnTo>
                    <a:pt x="298" y="120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auto">
            <a:xfrm>
              <a:off x="1424" y="1936"/>
              <a:ext cx="98" cy="1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8" y="26"/>
                </a:cxn>
                <a:cxn ang="0">
                  <a:pos x="16" y="16"/>
                </a:cxn>
                <a:cxn ang="0">
                  <a:pos x="18" y="8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32" y="6"/>
                </a:cxn>
                <a:cxn ang="0">
                  <a:pos x="46" y="14"/>
                </a:cxn>
                <a:cxn ang="0">
                  <a:pos x="60" y="26"/>
                </a:cxn>
                <a:cxn ang="0">
                  <a:pos x="76" y="40"/>
                </a:cxn>
                <a:cxn ang="0">
                  <a:pos x="82" y="50"/>
                </a:cxn>
                <a:cxn ang="0">
                  <a:pos x="88" y="60"/>
                </a:cxn>
                <a:cxn ang="0">
                  <a:pos x="92" y="70"/>
                </a:cxn>
                <a:cxn ang="0">
                  <a:pos x="96" y="82"/>
                </a:cxn>
                <a:cxn ang="0">
                  <a:pos x="98" y="94"/>
                </a:cxn>
                <a:cxn ang="0">
                  <a:pos x="98" y="108"/>
                </a:cxn>
                <a:cxn ang="0">
                  <a:pos x="36" y="126"/>
                </a:cxn>
                <a:cxn ang="0">
                  <a:pos x="36" y="126"/>
                </a:cxn>
                <a:cxn ang="0">
                  <a:pos x="36" y="114"/>
                </a:cxn>
                <a:cxn ang="0">
                  <a:pos x="30" y="88"/>
                </a:cxn>
                <a:cxn ang="0">
                  <a:pos x="26" y="72"/>
                </a:cxn>
                <a:cxn ang="0">
                  <a:pos x="20" y="56"/>
                </a:cxn>
                <a:cxn ang="0">
                  <a:pos x="10" y="42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98" h="126">
                  <a:moveTo>
                    <a:pt x="0" y="30"/>
                  </a:moveTo>
                  <a:lnTo>
                    <a:pt x="0" y="30"/>
                  </a:lnTo>
                  <a:lnTo>
                    <a:pt x="2" y="30"/>
                  </a:lnTo>
                  <a:lnTo>
                    <a:pt x="8" y="26"/>
                  </a:lnTo>
                  <a:lnTo>
                    <a:pt x="16" y="16"/>
                  </a:lnTo>
                  <a:lnTo>
                    <a:pt x="18" y="8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2" y="6"/>
                  </a:lnTo>
                  <a:lnTo>
                    <a:pt x="46" y="14"/>
                  </a:lnTo>
                  <a:lnTo>
                    <a:pt x="60" y="26"/>
                  </a:lnTo>
                  <a:lnTo>
                    <a:pt x="76" y="40"/>
                  </a:lnTo>
                  <a:lnTo>
                    <a:pt x="82" y="50"/>
                  </a:lnTo>
                  <a:lnTo>
                    <a:pt x="88" y="60"/>
                  </a:lnTo>
                  <a:lnTo>
                    <a:pt x="92" y="70"/>
                  </a:lnTo>
                  <a:lnTo>
                    <a:pt x="96" y="82"/>
                  </a:lnTo>
                  <a:lnTo>
                    <a:pt x="98" y="94"/>
                  </a:lnTo>
                  <a:lnTo>
                    <a:pt x="98" y="108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6" y="114"/>
                  </a:lnTo>
                  <a:lnTo>
                    <a:pt x="30" y="88"/>
                  </a:lnTo>
                  <a:lnTo>
                    <a:pt x="26" y="72"/>
                  </a:lnTo>
                  <a:lnTo>
                    <a:pt x="20" y="56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E88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936" y="1936"/>
              <a:ext cx="174" cy="50"/>
            </a:xfrm>
            <a:custGeom>
              <a:avLst/>
              <a:gdLst/>
              <a:ahLst/>
              <a:cxnLst>
                <a:cxn ang="0">
                  <a:pos x="174" y="50"/>
                </a:cxn>
                <a:cxn ang="0">
                  <a:pos x="166" y="20"/>
                </a:cxn>
                <a:cxn ang="0">
                  <a:pos x="20" y="0"/>
                </a:cxn>
                <a:cxn ang="0">
                  <a:pos x="0" y="48"/>
                </a:cxn>
                <a:cxn ang="0">
                  <a:pos x="174" y="50"/>
                </a:cxn>
              </a:cxnLst>
              <a:rect l="0" t="0" r="r" b="b"/>
              <a:pathLst>
                <a:path w="174" h="50">
                  <a:moveTo>
                    <a:pt x="174" y="50"/>
                  </a:moveTo>
                  <a:lnTo>
                    <a:pt x="166" y="20"/>
                  </a:lnTo>
                  <a:lnTo>
                    <a:pt x="20" y="0"/>
                  </a:lnTo>
                  <a:lnTo>
                    <a:pt x="0" y="48"/>
                  </a:lnTo>
                  <a:lnTo>
                    <a:pt x="174" y="50"/>
                  </a:lnTo>
                  <a:close/>
                </a:path>
              </a:pathLst>
            </a:custGeom>
            <a:solidFill>
              <a:srgbClr val="6663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auto">
            <a:xfrm>
              <a:off x="662" y="1926"/>
              <a:ext cx="226" cy="60"/>
            </a:xfrm>
            <a:custGeom>
              <a:avLst/>
              <a:gdLst/>
              <a:ahLst/>
              <a:cxnLst>
                <a:cxn ang="0">
                  <a:pos x="226" y="60"/>
                </a:cxn>
                <a:cxn ang="0">
                  <a:pos x="226" y="60"/>
                </a:cxn>
                <a:cxn ang="0">
                  <a:pos x="220" y="48"/>
                </a:cxn>
                <a:cxn ang="0">
                  <a:pos x="210" y="36"/>
                </a:cxn>
                <a:cxn ang="0">
                  <a:pos x="198" y="26"/>
                </a:cxn>
                <a:cxn ang="0">
                  <a:pos x="184" y="16"/>
                </a:cxn>
                <a:cxn ang="0">
                  <a:pos x="168" y="10"/>
                </a:cxn>
                <a:cxn ang="0">
                  <a:pos x="152" y="4"/>
                </a:cxn>
                <a:cxn ang="0">
                  <a:pos x="132" y="0"/>
                </a:cxn>
                <a:cxn ang="0">
                  <a:pos x="114" y="0"/>
                </a:cxn>
                <a:cxn ang="0">
                  <a:pos x="114" y="0"/>
                </a:cxn>
                <a:cxn ang="0">
                  <a:pos x="94" y="0"/>
                </a:cxn>
                <a:cxn ang="0">
                  <a:pos x="74" y="4"/>
                </a:cxn>
                <a:cxn ang="0">
                  <a:pos x="58" y="10"/>
                </a:cxn>
                <a:cxn ang="0">
                  <a:pos x="42" y="16"/>
                </a:cxn>
                <a:cxn ang="0">
                  <a:pos x="28" y="26"/>
                </a:cxn>
                <a:cxn ang="0">
                  <a:pos x="16" y="36"/>
                </a:cxn>
                <a:cxn ang="0">
                  <a:pos x="6" y="48"/>
                </a:cxn>
                <a:cxn ang="0">
                  <a:pos x="0" y="60"/>
                </a:cxn>
                <a:cxn ang="0">
                  <a:pos x="226" y="60"/>
                </a:cxn>
              </a:cxnLst>
              <a:rect l="0" t="0" r="r" b="b"/>
              <a:pathLst>
                <a:path w="226" h="60">
                  <a:moveTo>
                    <a:pt x="226" y="60"/>
                  </a:moveTo>
                  <a:lnTo>
                    <a:pt x="226" y="60"/>
                  </a:lnTo>
                  <a:lnTo>
                    <a:pt x="220" y="48"/>
                  </a:lnTo>
                  <a:lnTo>
                    <a:pt x="210" y="36"/>
                  </a:lnTo>
                  <a:lnTo>
                    <a:pt x="198" y="26"/>
                  </a:lnTo>
                  <a:lnTo>
                    <a:pt x="184" y="16"/>
                  </a:lnTo>
                  <a:lnTo>
                    <a:pt x="168" y="10"/>
                  </a:lnTo>
                  <a:lnTo>
                    <a:pt x="152" y="4"/>
                  </a:lnTo>
                  <a:lnTo>
                    <a:pt x="132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94" y="0"/>
                  </a:lnTo>
                  <a:lnTo>
                    <a:pt x="74" y="4"/>
                  </a:lnTo>
                  <a:lnTo>
                    <a:pt x="58" y="10"/>
                  </a:lnTo>
                  <a:lnTo>
                    <a:pt x="42" y="16"/>
                  </a:lnTo>
                  <a:lnTo>
                    <a:pt x="28" y="26"/>
                  </a:lnTo>
                  <a:lnTo>
                    <a:pt x="16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226" y="60"/>
                  </a:lnTo>
                  <a:close/>
                </a:path>
              </a:pathLst>
            </a:custGeom>
            <a:solidFill>
              <a:srgbClr val="6663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>
              <a:off x="764" y="1492"/>
              <a:ext cx="82" cy="38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30"/>
                </a:cxn>
                <a:cxn ang="0">
                  <a:pos x="20" y="374"/>
                </a:cxn>
                <a:cxn ang="0">
                  <a:pos x="82" y="382"/>
                </a:cxn>
                <a:cxn ang="0">
                  <a:pos x="50" y="0"/>
                </a:cxn>
              </a:cxnLst>
              <a:rect l="0" t="0" r="r" b="b"/>
              <a:pathLst>
                <a:path w="82" h="382">
                  <a:moveTo>
                    <a:pt x="50" y="0"/>
                  </a:moveTo>
                  <a:lnTo>
                    <a:pt x="0" y="30"/>
                  </a:lnTo>
                  <a:lnTo>
                    <a:pt x="20" y="374"/>
                  </a:lnTo>
                  <a:lnTo>
                    <a:pt x="82" y="38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3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auto">
            <a:xfrm>
              <a:off x="708" y="1640"/>
              <a:ext cx="102" cy="324"/>
            </a:xfrm>
            <a:custGeom>
              <a:avLst/>
              <a:gdLst/>
              <a:ahLst/>
              <a:cxnLst>
                <a:cxn ang="0">
                  <a:pos x="102" y="306"/>
                </a:cxn>
                <a:cxn ang="0">
                  <a:pos x="70" y="290"/>
                </a:cxn>
                <a:cxn ang="0">
                  <a:pos x="70" y="290"/>
                </a:cxn>
                <a:cxn ang="0">
                  <a:pos x="56" y="266"/>
                </a:cxn>
                <a:cxn ang="0">
                  <a:pos x="46" y="242"/>
                </a:cxn>
                <a:cxn ang="0">
                  <a:pos x="38" y="218"/>
                </a:cxn>
                <a:cxn ang="0">
                  <a:pos x="34" y="194"/>
                </a:cxn>
                <a:cxn ang="0">
                  <a:pos x="30" y="170"/>
                </a:cxn>
                <a:cxn ang="0">
                  <a:pos x="30" y="146"/>
                </a:cxn>
                <a:cxn ang="0">
                  <a:pos x="34" y="12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6" y="80"/>
                </a:cxn>
                <a:cxn ang="0">
                  <a:pos x="52" y="64"/>
                </a:cxn>
                <a:cxn ang="0">
                  <a:pos x="66" y="38"/>
                </a:cxn>
                <a:cxn ang="0">
                  <a:pos x="66" y="38"/>
                </a:cxn>
                <a:cxn ang="0">
                  <a:pos x="82" y="20"/>
                </a:cxn>
                <a:cxn ang="0">
                  <a:pos x="90" y="14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4" y="6"/>
                </a:cxn>
                <a:cxn ang="0">
                  <a:pos x="84" y="4"/>
                </a:cxn>
                <a:cxn ang="0">
                  <a:pos x="84" y="4"/>
                </a:cxn>
                <a:cxn ang="0">
                  <a:pos x="82" y="4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72" y="10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38" y="56"/>
                </a:cxn>
                <a:cxn ang="0">
                  <a:pos x="28" y="72"/>
                </a:cxn>
                <a:cxn ang="0">
                  <a:pos x="20" y="88"/>
                </a:cxn>
                <a:cxn ang="0">
                  <a:pos x="20" y="88"/>
                </a:cxn>
                <a:cxn ang="0">
                  <a:pos x="12" y="108"/>
                </a:cxn>
                <a:cxn ang="0">
                  <a:pos x="6" y="128"/>
                </a:cxn>
                <a:cxn ang="0">
                  <a:pos x="2" y="152"/>
                </a:cxn>
                <a:cxn ang="0">
                  <a:pos x="0" y="178"/>
                </a:cxn>
                <a:cxn ang="0">
                  <a:pos x="0" y="206"/>
                </a:cxn>
                <a:cxn ang="0">
                  <a:pos x="4" y="236"/>
                </a:cxn>
                <a:cxn ang="0">
                  <a:pos x="12" y="268"/>
                </a:cxn>
                <a:cxn ang="0">
                  <a:pos x="24" y="302"/>
                </a:cxn>
                <a:cxn ang="0">
                  <a:pos x="28" y="320"/>
                </a:cxn>
                <a:cxn ang="0">
                  <a:pos x="32" y="320"/>
                </a:cxn>
                <a:cxn ang="0">
                  <a:pos x="32" y="320"/>
                </a:cxn>
                <a:cxn ang="0">
                  <a:pos x="34" y="324"/>
                </a:cxn>
                <a:cxn ang="0">
                  <a:pos x="44" y="318"/>
                </a:cxn>
                <a:cxn ang="0">
                  <a:pos x="44" y="318"/>
                </a:cxn>
                <a:cxn ang="0">
                  <a:pos x="44" y="318"/>
                </a:cxn>
                <a:cxn ang="0">
                  <a:pos x="70" y="312"/>
                </a:cxn>
                <a:cxn ang="0">
                  <a:pos x="70" y="312"/>
                </a:cxn>
                <a:cxn ang="0">
                  <a:pos x="76" y="324"/>
                </a:cxn>
                <a:cxn ang="0">
                  <a:pos x="86" y="316"/>
                </a:cxn>
                <a:cxn ang="0">
                  <a:pos x="86" y="316"/>
                </a:cxn>
                <a:cxn ang="0">
                  <a:pos x="82" y="310"/>
                </a:cxn>
                <a:cxn ang="0">
                  <a:pos x="102" y="306"/>
                </a:cxn>
              </a:cxnLst>
              <a:rect l="0" t="0" r="r" b="b"/>
              <a:pathLst>
                <a:path w="102" h="324">
                  <a:moveTo>
                    <a:pt x="102" y="306"/>
                  </a:moveTo>
                  <a:lnTo>
                    <a:pt x="70" y="290"/>
                  </a:lnTo>
                  <a:lnTo>
                    <a:pt x="70" y="290"/>
                  </a:lnTo>
                  <a:lnTo>
                    <a:pt x="56" y="266"/>
                  </a:lnTo>
                  <a:lnTo>
                    <a:pt x="46" y="242"/>
                  </a:lnTo>
                  <a:lnTo>
                    <a:pt x="38" y="218"/>
                  </a:lnTo>
                  <a:lnTo>
                    <a:pt x="34" y="194"/>
                  </a:lnTo>
                  <a:lnTo>
                    <a:pt x="30" y="170"/>
                  </a:lnTo>
                  <a:lnTo>
                    <a:pt x="30" y="146"/>
                  </a:lnTo>
                  <a:lnTo>
                    <a:pt x="34" y="12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6" y="80"/>
                  </a:lnTo>
                  <a:lnTo>
                    <a:pt x="52" y="64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82" y="20"/>
                  </a:lnTo>
                  <a:lnTo>
                    <a:pt x="90" y="14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2" y="1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38" y="56"/>
                  </a:lnTo>
                  <a:lnTo>
                    <a:pt x="28" y="72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12" y="108"/>
                  </a:lnTo>
                  <a:lnTo>
                    <a:pt x="6" y="128"/>
                  </a:lnTo>
                  <a:lnTo>
                    <a:pt x="2" y="152"/>
                  </a:lnTo>
                  <a:lnTo>
                    <a:pt x="0" y="178"/>
                  </a:lnTo>
                  <a:lnTo>
                    <a:pt x="0" y="206"/>
                  </a:lnTo>
                  <a:lnTo>
                    <a:pt x="4" y="236"/>
                  </a:lnTo>
                  <a:lnTo>
                    <a:pt x="12" y="268"/>
                  </a:lnTo>
                  <a:lnTo>
                    <a:pt x="24" y="302"/>
                  </a:lnTo>
                  <a:lnTo>
                    <a:pt x="28" y="320"/>
                  </a:lnTo>
                  <a:lnTo>
                    <a:pt x="32" y="320"/>
                  </a:lnTo>
                  <a:lnTo>
                    <a:pt x="32" y="320"/>
                  </a:lnTo>
                  <a:lnTo>
                    <a:pt x="34" y="324"/>
                  </a:lnTo>
                  <a:lnTo>
                    <a:pt x="44" y="318"/>
                  </a:lnTo>
                  <a:lnTo>
                    <a:pt x="44" y="318"/>
                  </a:lnTo>
                  <a:lnTo>
                    <a:pt x="44" y="318"/>
                  </a:lnTo>
                  <a:lnTo>
                    <a:pt x="70" y="312"/>
                  </a:lnTo>
                  <a:lnTo>
                    <a:pt x="70" y="312"/>
                  </a:lnTo>
                  <a:lnTo>
                    <a:pt x="76" y="32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82" y="310"/>
                  </a:lnTo>
                  <a:lnTo>
                    <a:pt x="102" y="306"/>
                  </a:lnTo>
                  <a:close/>
                </a:path>
              </a:pathLst>
            </a:custGeom>
            <a:solidFill>
              <a:srgbClr val="6663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auto">
            <a:xfrm>
              <a:off x="1390" y="1638"/>
              <a:ext cx="28" cy="14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0" y="10"/>
                </a:cxn>
                <a:cxn ang="0">
                  <a:pos x="12" y="22"/>
                </a:cxn>
                <a:cxn ang="0">
                  <a:pos x="4" y="40"/>
                </a:cxn>
                <a:cxn ang="0">
                  <a:pos x="2" y="50"/>
                </a:cxn>
                <a:cxn ang="0">
                  <a:pos x="2" y="60"/>
                </a:cxn>
                <a:cxn ang="0">
                  <a:pos x="0" y="72"/>
                </a:cxn>
                <a:cxn ang="0">
                  <a:pos x="2" y="84"/>
                </a:cxn>
                <a:cxn ang="0">
                  <a:pos x="6" y="98"/>
                </a:cxn>
                <a:cxn ang="0">
                  <a:pos x="10" y="112"/>
                </a:cxn>
                <a:cxn ang="0">
                  <a:pos x="18" y="128"/>
                </a:cxn>
                <a:cxn ang="0">
                  <a:pos x="28" y="144"/>
                </a:cxn>
                <a:cxn ang="0">
                  <a:pos x="28" y="144"/>
                </a:cxn>
                <a:cxn ang="0">
                  <a:pos x="22" y="130"/>
                </a:cxn>
                <a:cxn ang="0">
                  <a:pos x="16" y="114"/>
                </a:cxn>
                <a:cxn ang="0">
                  <a:pos x="12" y="94"/>
                </a:cxn>
                <a:cxn ang="0">
                  <a:pos x="10" y="72"/>
                </a:cxn>
                <a:cxn ang="0">
                  <a:pos x="10" y="48"/>
                </a:cxn>
                <a:cxn ang="0">
                  <a:pos x="12" y="36"/>
                </a:cxn>
                <a:cxn ang="0">
                  <a:pos x="16" y="22"/>
                </a:cxn>
                <a:cxn ang="0">
                  <a:pos x="20" y="1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8" h="144">
                  <a:moveTo>
                    <a:pt x="28" y="0"/>
                  </a:moveTo>
                  <a:lnTo>
                    <a:pt x="28" y="0"/>
                  </a:lnTo>
                  <a:lnTo>
                    <a:pt x="20" y="10"/>
                  </a:lnTo>
                  <a:lnTo>
                    <a:pt x="12" y="22"/>
                  </a:lnTo>
                  <a:lnTo>
                    <a:pt x="4" y="40"/>
                  </a:lnTo>
                  <a:lnTo>
                    <a:pt x="2" y="50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2" y="84"/>
                  </a:lnTo>
                  <a:lnTo>
                    <a:pt x="6" y="98"/>
                  </a:lnTo>
                  <a:lnTo>
                    <a:pt x="10" y="112"/>
                  </a:lnTo>
                  <a:lnTo>
                    <a:pt x="18" y="128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22" y="130"/>
                  </a:lnTo>
                  <a:lnTo>
                    <a:pt x="16" y="114"/>
                  </a:lnTo>
                  <a:lnTo>
                    <a:pt x="12" y="94"/>
                  </a:lnTo>
                  <a:lnTo>
                    <a:pt x="10" y="72"/>
                  </a:lnTo>
                  <a:lnTo>
                    <a:pt x="10" y="48"/>
                  </a:lnTo>
                  <a:lnTo>
                    <a:pt x="12" y="36"/>
                  </a:lnTo>
                  <a:lnTo>
                    <a:pt x="16" y="22"/>
                  </a:lnTo>
                  <a:lnTo>
                    <a:pt x="20" y="1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E79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auto">
            <a:xfrm>
              <a:off x="1304" y="1796"/>
              <a:ext cx="80" cy="3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10" y="20"/>
                </a:cxn>
                <a:cxn ang="0">
                  <a:pos x="20" y="26"/>
                </a:cxn>
                <a:cxn ang="0">
                  <a:pos x="34" y="28"/>
                </a:cxn>
                <a:cxn ang="0">
                  <a:pos x="46" y="30"/>
                </a:cxn>
                <a:cxn ang="0">
                  <a:pos x="54" y="28"/>
                </a:cxn>
                <a:cxn ang="0">
                  <a:pos x="60" y="26"/>
                </a:cxn>
                <a:cxn ang="0">
                  <a:pos x="66" y="22"/>
                </a:cxn>
                <a:cxn ang="0">
                  <a:pos x="72" y="16"/>
                </a:cxn>
                <a:cxn ang="0">
                  <a:pos x="76" y="8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76" y="4"/>
                </a:cxn>
                <a:cxn ang="0">
                  <a:pos x="72" y="8"/>
                </a:cxn>
                <a:cxn ang="0">
                  <a:pos x="64" y="12"/>
                </a:cxn>
                <a:cxn ang="0">
                  <a:pos x="52" y="14"/>
                </a:cxn>
                <a:cxn ang="0">
                  <a:pos x="38" y="18"/>
                </a:cxn>
                <a:cxn ang="0">
                  <a:pos x="22" y="1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80" h="30">
                  <a:moveTo>
                    <a:pt x="0" y="14"/>
                  </a:moveTo>
                  <a:lnTo>
                    <a:pt x="0" y="14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4" y="28"/>
                  </a:lnTo>
                  <a:lnTo>
                    <a:pt x="46" y="30"/>
                  </a:lnTo>
                  <a:lnTo>
                    <a:pt x="54" y="28"/>
                  </a:lnTo>
                  <a:lnTo>
                    <a:pt x="60" y="26"/>
                  </a:lnTo>
                  <a:lnTo>
                    <a:pt x="66" y="22"/>
                  </a:lnTo>
                  <a:lnTo>
                    <a:pt x="72" y="16"/>
                  </a:lnTo>
                  <a:lnTo>
                    <a:pt x="76" y="8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6" y="4"/>
                  </a:lnTo>
                  <a:lnTo>
                    <a:pt x="72" y="8"/>
                  </a:lnTo>
                  <a:lnTo>
                    <a:pt x="64" y="12"/>
                  </a:lnTo>
                  <a:lnTo>
                    <a:pt x="52" y="14"/>
                  </a:lnTo>
                  <a:lnTo>
                    <a:pt x="38" y="18"/>
                  </a:lnTo>
                  <a:lnTo>
                    <a:pt x="22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E79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2"/>
            <p:cNvSpPr>
              <a:spLocks/>
            </p:cNvSpPr>
            <p:nvPr/>
          </p:nvSpPr>
          <p:spPr bwMode="auto">
            <a:xfrm>
              <a:off x="436" y="1322"/>
              <a:ext cx="1234" cy="83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0" y="2"/>
                </a:cxn>
                <a:cxn ang="0">
                  <a:pos x="28" y="10"/>
                </a:cxn>
                <a:cxn ang="0">
                  <a:pos x="12" y="28"/>
                </a:cxn>
                <a:cxn ang="0">
                  <a:pos x="2" y="50"/>
                </a:cxn>
                <a:cxn ang="0">
                  <a:pos x="0" y="770"/>
                </a:cxn>
                <a:cxn ang="0">
                  <a:pos x="2" y="782"/>
                </a:cxn>
                <a:cxn ang="0">
                  <a:pos x="12" y="804"/>
                </a:cxn>
                <a:cxn ang="0">
                  <a:pos x="28" y="822"/>
                </a:cxn>
                <a:cxn ang="0">
                  <a:pos x="50" y="832"/>
                </a:cxn>
                <a:cxn ang="0">
                  <a:pos x="338" y="832"/>
                </a:cxn>
                <a:cxn ang="0">
                  <a:pos x="64" y="816"/>
                </a:cxn>
                <a:cxn ang="0">
                  <a:pos x="54" y="816"/>
                </a:cxn>
                <a:cxn ang="0">
                  <a:pos x="38" y="808"/>
                </a:cxn>
                <a:cxn ang="0">
                  <a:pos x="24" y="796"/>
                </a:cxn>
                <a:cxn ang="0">
                  <a:pos x="18" y="780"/>
                </a:cxn>
                <a:cxn ang="0">
                  <a:pos x="16" y="64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8" y="24"/>
                </a:cxn>
                <a:cxn ang="0">
                  <a:pos x="54" y="18"/>
                </a:cxn>
                <a:cxn ang="0">
                  <a:pos x="1170" y="16"/>
                </a:cxn>
                <a:cxn ang="0">
                  <a:pos x="1180" y="18"/>
                </a:cxn>
                <a:cxn ang="0">
                  <a:pos x="1198" y="24"/>
                </a:cxn>
                <a:cxn ang="0">
                  <a:pos x="1210" y="36"/>
                </a:cxn>
                <a:cxn ang="0">
                  <a:pos x="1216" y="54"/>
                </a:cxn>
                <a:cxn ang="0">
                  <a:pos x="1218" y="770"/>
                </a:cxn>
                <a:cxn ang="0">
                  <a:pos x="1216" y="780"/>
                </a:cxn>
                <a:cxn ang="0">
                  <a:pos x="1210" y="796"/>
                </a:cxn>
                <a:cxn ang="0">
                  <a:pos x="1198" y="808"/>
                </a:cxn>
                <a:cxn ang="0">
                  <a:pos x="1180" y="816"/>
                </a:cxn>
                <a:cxn ang="0">
                  <a:pos x="372" y="816"/>
                </a:cxn>
                <a:cxn ang="0">
                  <a:pos x="1170" y="832"/>
                </a:cxn>
                <a:cxn ang="0">
                  <a:pos x="1184" y="832"/>
                </a:cxn>
                <a:cxn ang="0">
                  <a:pos x="1206" y="822"/>
                </a:cxn>
                <a:cxn ang="0">
                  <a:pos x="1224" y="804"/>
                </a:cxn>
                <a:cxn ang="0">
                  <a:pos x="1232" y="782"/>
                </a:cxn>
                <a:cxn ang="0">
                  <a:pos x="1234" y="64"/>
                </a:cxn>
                <a:cxn ang="0">
                  <a:pos x="1232" y="50"/>
                </a:cxn>
                <a:cxn ang="0">
                  <a:pos x="1224" y="28"/>
                </a:cxn>
                <a:cxn ang="0">
                  <a:pos x="1206" y="10"/>
                </a:cxn>
                <a:cxn ang="0">
                  <a:pos x="1184" y="2"/>
                </a:cxn>
                <a:cxn ang="0">
                  <a:pos x="1170" y="0"/>
                </a:cxn>
              </a:cxnLst>
              <a:rect l="0" t="0" r="r" b="b"/>
              <a:pathLst>
                <a:path w="1234" h="832">
                  <a:moveTo>
                    <a:pt x="1170" y="0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28" y="10"/>
                  </a:lnTo>
                  <a:lnTo>
                    <a:pt x="20" y="18"/>
                  </a:lnTo>
                  <a:lnTo>
                    <a:pt x="12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770"/>
                  </a:lnTo>
                  <a:lnTo>
                    <a:pt x="0" y="770"/>
                  </a:lnTo>
                  <a:lnTo>
                    <a:pt x="2" y="782"/>
                  </a:lnTo>
                  <a:lnTo>
                    <a:pt x="6" y="794"/>
                  </a:lnTo>
                  <a:lnTo>
                    <a:pt x="12" y="804"/>
                  </a:lnTo>
                  <a:lnTo>
                    <a:pt x="20" y="814"/>
                  </a:lnTo>
                  <a:lnTo>
                    <a:pt x="28" y="822"/>
                  </a:lnTo>
                  <a:lnTo>
                    <a:pt x="40" y="828"/>
                  </a:lnTo>
                  <a:lnTo>
                    <a:pt x="50" y="832"/>
                  </a:lnTo>
                  <a:lnTo>
                    <a:pt x="64" y="832"/>
                  </a:lnTo>
                  <a:lnTo>
                    <a:pt x="338" y="832"/>
                  </a:lnTo>
                  <a:lnTo>
                    <a:pt x="338" y="816"/>
                  </a:lnTo>
                  <a:lnTo>
                    <a:pt x="64" y="816"/>
                  </a:lnTo>
                  <a:lnTo>
                    <a:pt x="64" y="816"/>
                  </a:lnTo>
                  <a:lnTo>
                    <a:pt x="54" y="816"/>
                  </a:lnTo>
                  <a:lnTo>
                    <a:pt x="46" y="814"/>
                  </a:lnTo>
                  <a:lnTo>
                    <a:pt x="38" y="808"/>
                  </a:lnTo>
                  <a:lnTo>
                    <a:pt x="30" y="802"/>
                  </a:lnTo>
                  <a:lnTo>
                    <a:pt x="24" y="796"/>
                  </a:lnTo>
                  <a:lnTo>
                    <a:pt x="20" y="788"/>
                  </a:lnTo>
                  <a:lnTo>
                    <a:pt x="18" y="780"/>
                  </a:lnTo>
                  <a:lnTo>
                    <a:pt x="16" y="770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8" y="54"/>
                  </a:lnTo>
                  <a:lnTo>
                    <a:pt x="20" y="44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8" y="24"/>
                  </a:lnTo>
                  <a:lnTo>
                    <a:pt x="46" y="20"/>
                  </a:lnTo>
                  <a:lnTo>
                    <a:pt x="54" y="18"/>
                  </a:lnTo>
                  <a:lnTo>
                    <a:pt x="64" y="16"/>
                  </a:lnTo>
                  <a:lnTo>
                    <a:pt x="1170" y="16"/>
                  </a:lnTo>
                  <a:lnTo>
                    <a:pt x="1170" y="16"/>
                  </a:lnTo>
                  <a:lnTo>
                    <a:pt x="1180" y="18"/>
                  </a:lnTo>
                  <a:lnTo>
                    <a:pt x="1190" y="20"/>
                  </a:lnTo>
                  <a:lnTo>
                    <a:pt x="1198" y="24"/>
                  </a:lnTo>
                  <a:lnTo>
                    <a:pt x="1204" y="30"/>
                  </a:lnTo>
                  <a:lnTo>
                    <a:pt x="1210" y="36"/>
                  </a:lnTo>
                  <a:lnTo>
                    <a:pt x="1214" y="44"/>
                  </a:lnTo>
                  <a:lnTo>
                    <a:pt x="1216" y="54"/>
                  </a:lnTo>
                  <a:lnTo>
                    <a:pt x="1218" y="64"/>
                  </a:lnTo>
                  <a:lnTo>
                    <a:pt x="1218" y="770"/>
                  </a:lnTo>
                  <a:lnTo>
                    <a:pt x="1218" y="770"/>
                  </a:lnTo>
                  <a:lnTo>
                    <a:pt x="1216" y="780"/>
                  </a:lnTo>
                  <a:lnTo>
                    <a:pt x="1214" y="788"/>
                  </a:lnTo>
                  <a:lnTo>
                    <a:pt x="1210" y="796"/>
                  </a:lnTo>
                  <a:lnTo>
                    <a:pt x="1204" y="802"/>
                  </a:lnTo>
                  <a:lnTo>
                    <a:pt x="1198" y="808"/>
                  </a:lnTo>
                  <a:lnTo>
                    <a:pt x="1190" y="814"/>
                  </a:lnTo>
                  <a:lnTo>
                    <a:pt x="1180" y="816"/>
                  </a:lnTo>
                  <a:lnTo>
                    <a:pt x="1170" y="816"/>
                  </a:lnTo>
                  <a:lnTo>
                    <a:pt x="372" y="816"/>
                  </a:lnTo>
                  <a:lnTo>
                    <a:pt x="372" y="832"/>
                  </a:lnTo>
                  <a:lnTo>
                    <a:pt x="1170" y="832"/>
                  </a:lnTo>
                  <a:lnTo>
                    <a:pt x="1170" y="832"/>
                  </a:lnTo>
                  <a:lnTo>
                    <a:pt x="1184" y="832"/>
                  </a:lnTo>
                  <a:lnTo>
                    <a:pt x="1196" y="828"/>
                  </a:lnTo>
                  <a:lnTo>
                    <a:pt x="1206" y="822"/>
                  </a:lnTo>
                  <a:lnTo>
                    <a:pt x="1216" y="814"/>
                  </a:lnTo>
                  <a:lnTo>
                    <a:pt x="1224" y="804"/>
                  </a:lnTo>
                  <a:lnTo>
                    <a:pt x="1228" y="794"/>
                  </a:lnTo>
                  <a:lnTo>
                    <a:pt x="1232" y="782"/>
                  </a:lnTo>
                  <a:lnTo>
                    <a:pt x="1234" y="770"/>
                  </a:lnTo>
                  <a:lnTo>
                    <a:pt x="1234" y="64"/>
                  </a:lnTo>
                  <a:lnTo>
                    <a:pt x="1234" y="64"/>
                  </a:lnTo>
                  <a:lnTo>
                    <a:pt x="1232" y="50"/>
                  </a:lnTo>
                  <a:lnTo>
                    <a:pt x="1228" y="38"/>
                  </a:lnTo>
                  <a:lnTo>
                    <a:pt x="1224" y="28"/>
                  </a:lnTo>
                  <a:lnTo>
                    <a:pt x="1216" y="18"/>
                  </a:lnTo>
                  <a:lnTo>
                    <a:pt x="1206" y="10"/>
                  </a:lnTo>
                  <a:lnTo>
                    <a:pt x="1196" y="6"/>
                  </a:lnTo>
                  <a:lnTo>
                    <a:pt x="1184" y="2"/>
                  </a:lnTo>
                  <a:lnTo>
                    <a:pt x="1170" y="0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774" y="2138"/>
              <a:ext cx="34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1218" y="1304"/>
              <a:ext cx="206" cy="240"/>
            </a:xfrm>
            <a:custGeom>
              <a:avLst/>
              <a:gdLst/>
              <a:ahLst/>
              <a:cxnLst>
                <a:cxn ang="0">
                  <a:pos x="42" y="18"/>
                </a:cxn>
                <a:cxn ang="0">
                  <a:pos x="22" y="36"/>
                </a:cxn>
                <a:cxn ang="0">
                  <a:pos x="8" y="56"/>
                </a:cxn>
                <a:cxn ang="0">
                  <a:pos x="0" y="86"/>
                </a:cxn>
                <a:cxn ang="0">
                  <a:pos x="2" y="104"/>
                </a:cxn>
                <a:cxn ang="0">
                  <a:pos x="6" y="124"/>
                </a:cxn>
                <a:cxn ang="0">
                  <a:pos x="8" y="128"/>
                </a:cxn>
                <a:cxn ang="0">
                  <a:pos x="10" y="134"/>
                </a:cxn>
                <a:cxn ang="0">
                  <a:pos x="8" y="158"/>
                </a:cxn>
                <a:cxn ang="0">
                  <a:pos x="0" y="182"/>
                </a:cxn>
                <a:cxn ang="0">
                  <a:pos x="2" y="184"/>
                </a:cxn>
                <a:cxn ang="0">
                  <a:pos x="16" y="186"/>
                </a:cxn>
                <a:cxn ang="0">
                  <a:pos x="20" y="194"/>
                </a:cxn>
                <a:cxn ang="0">
                  <a:pos x="18" y="198"/>
                </a:cxn>
                <a:cxn ang="0">
                  <a:pos x="22" y="204"/>
                </a:cxn>
                <a:cxn ang="0">
                  <a:pos x="26" y="206"/>
                </a:cxn>
                <a:cxn ang="0">
                  <a:pos x="26" y="214"/>
                </a:cxn>
                <a:cxn ang="0">
                  <a:pos x="30" y="216"/>
                </a:cxn>
                <a:cxn ang="0">
                  <a:pos x="36" y="220"/>
                </a:cxn>
                <a:cxn ang="0">
                  <a:pos x="38" y="224"/>
                </a:cxn>
                <a:cxn ang="0">
                  <a:pos x="40" y="234"/>
                </a:cxn>
                <a:cxn ang="0">
                  <a:pos x="44" y="240"/>
                </a:cxn>
                <a:cxn ang="0">
                  <a:pos x="54" y="240"/>
                </a:cxn>
                <a:cxn ang="0">
                  <a:pos x="74" y="236"/>
                </a:cxn>
                <a:cxn ang="0">
                  <a:pos x="102" y="226"/>
                </a:cxn>
                <a:cxn ang="0">
                  <a:pos x="132" y="208"/>
                </a:cxn>
                <a:cxn ang="0">
                  <a:pos x="164" y="178"/>
                </a:cxn>
                <a:cxn ang="0">
                  <a:pos x="178" y="158"/>
                </a:cxn>
                <a:cxn ang="0">
                  <a:pos x="200" y="114"/>
                </a:cxn>
                <a:cxn ang="0">
                  <a:pos x="204" y="90"/>
                </a:cxn>
                <a:cxn ang="0">
                  <a:pos x="204" y="66"/>
                </a:cxn>
                <a:cxn ang="0">
                  <a:pos x="198" y="46"/>
                </a:cxn>
                <a:cxn ang="0">
                  <a:pos x="182" y="26"/>
                </a:cxn>
                <a:cxn ang="0">
                  <a:pos x="160" y="10"/>
                </a:cxn>
                <a:cxn ang="0">
                  <a:pos x="150" y="6"/>
                </a:cxn>
                <a:cxn ang="0">
                  <a:pos x="118" y="0"/>
                </a:cxn>
                <a:cxn ang="0">
                  <a:pos x="80" y="4"/>
                </a:cxn>
                <a:cxn ang="0">
                  <a:pos x="52" y="12"/>
                </a:cxn>
                <a:cxn ang="0">
                  <a:pos x="42" y="18"/>
                </a:cxn>
              </a:cxnLst>
              <a:rect l="0" t="0" r="r" b="b"/>
              <a:pathLst>
                <a:path w="206" h="240">
                  <a:moveTo>
                    <a:pt x="42" y="18"/>
                  </a:moveTo>
                  <a:lnTo>
                    <a:pt x="42" y="18"/>
                  </a:lnTo>
                  <a:lnTo>
                    <a:pt x="36" y="22"/>
                  </a:lnTo>
                  <a:lnTo>
                    <a:pt x="22" y="36"/>
                  </a:lnTo>
                  <a:lnTo>
                    <a:pt x="14" y="46"/>
                  </a:lnTo>
                  <a:lnTo>
                    <a:pt x="8" y="56"/>
                  </a:lnTo>
                  <a:lnTo>
                    <a:pt x="4" y="7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104"/>
                  </a:lnTo>
                  <a:lnTo>
                    <a:pt x="2" y="112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8" y="128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10" y="146"/>
                  </a:lnTo>
                  <a:lnTo>
                    <a:pt x="8" y="158"/>
                  </a:lnTo>
                  <a:lnTo>
                    <a:pt x="4" y="17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184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20" y="190"/>
                  </a:lnTo>
                  <a:lnTo>
                    <a:pt x="20" y="194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26" y="206"/>
                  </a:lnTo>
                  <a:lnTo>
                    <a:pt x="24" y="210"/>
                  </a:lnTo>
                  <a:lnTo>
                    <a:pt x="26" y="214"/>
                  </a:lnTo>
                  <a:lnTo>
                    <a:pt x="30" y="216"/>
                  </a:lnTo>
                  <a:lnTo>
                    <a:pt x="30" y="216"/>
                  </a:lnTo>
                  <a:lnTo>
                    <a:pt x="34" y="218"/>
                  </a:lnTo>
                  <a:lnTo>
                    <a:pt x="36" y="220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8" y="228"/>
                  </a:lnTo>
                  <a:lnTo>
                    <a:pt x="40" y="234"/>
                  </a:lnTo>
                  <a:lnTo>
                    <a:pt x="40" y="234"/>
                  </a:lnTo>
                  <a:lnTo>
                    <a:pt x="44" y="240"/>
                  </a:lnTo>
                  <a:lnTo>
                    <a:pt x="48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74" y="236"/>
                  </a:lnTo>
                  <a:lnTo>
                    <a:pt x="86" y="232"/>
                  </a:lnTo>
                  <a:lnTo>
                    <a:pt x="102" y="226"/>
                  </a:lnTo>
                  <a:lnTo>
                    <a:pt x="116" y="218"/>
                  </a:lnTo>
                  <a:lnTo>
                    <a:pt x="132" y="208"/>
                  </a:lnTo>
                  <a:lnTo>
                    <a:pt x="148" y="194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78" y="158"/>
                  </a:lnTo>
                  <a:lnTo>
                    <a:pt x="192" y="136"/>
                  </a:lnTo>
                  <a:lnTo>
                    <a:pt x="200" y="114"/>
                  </a:lnTo>
                  <a:lnTo>
                    <a:pt x="202" y="102"/>
                  </a:lnTo>
                  <a:lnTo>
                    <a:pt x="204" y="90"/>
                  </a:lnTo>
                  <a:lnTo>
                    <a:pt x="206" y="78"/>
                  </a:lnTo>
                  <a:lnTo>
                    <a:pt x="204" y="66"/>
                  </a:lnTo>
                  <a:lnTo>
                    <a:pt x="202" y="56"/>
                  </a:lnTo>
                  <a:lnTo>
                    <a:pt x="198" y="46"/>
                  </a:lnTo>
                  <a:lnTo>
                    <a:pt x="190" y="36"/>
                  </a:lnTo>
                  <a:lnTo>
                    <a:pt x="182" y="26"/>
                  </a:lnTo>
                  <a:lnTo>
                    <a:pt x="172" y="18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50" y="6"/>
                  </a:lnTo>
                  <a:lnTo>
                    <a:pt x="140" y="4"/>
                  </a:lnTo>
                  <a:lnTo>
                    <a:pt x="118" y="0"/>
                  </a:lnTo>
                  <a:lnTo>
                    <a:pt x="98" y="0"/>
                  </a:lnTo>
                  <a:lnTo>
                    <a:pt x="80" y="4"/>
                  </a:lnTo>
                  <a:lnTo>
                    <a:pt x="64" y="8"/>
                  </a:lnTo>
                  <a:lnTo>
                    <a:pt x="52" y="12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1242" y="1430"/>
              <a:ext cx="28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6" y="2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18" y="12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8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4B3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1256" y="1300"/>
              <a:ext cx="210" cy="272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20" y="12"/>
                </a:cxn>
                <a:cxn ang="0">
                  <a:pos x="8" y="22"/>
                </a:cxn>
                <a:cxn ang="0">
                  <a:pos x="2" y="36"/>
                </a:cxn>
                <a:cxn ang="0">
                  <a:pos x="2" y="46"/>
                </a:cxn>
                <a:cxn ang="0">
                  <a:pos x="6" y="102"/>
                </a:cxn>
                <a:cxn ang="0">
                  <a:pos x="14" y="142"/>
                </a:cxn>
                <a:cxn ang="0">
                  <a:pos x="26" y="184"/>
                </a:cxn>
                <a:cxn ang="0">
                  <a:pos x="30" y="224"/>
                </a:cxn>
                <a:cxn ang="0">
                  <a:pos x="22" y="254"/>
                </a:cxn>
                <a:cxn ang="0">
                  <a:pos x="14" y="264"/>
                </a:cxn>
                <a:cxn ang="0">
                  <a:pos x="0" y="272"/>
                </a:cxn>
                <a:cxn ang="0">
                  <a:pos x="6" y="270"/>
                </a:cxn>
                <a:cxn ang="0">
                  <a:pos x="22" y="260"/>
                </a:cxn>
                <a:cxn ang="0">
                  <a:pos x="36" y="238"/>
                </a:cxn>
                <a:cxn ang="0">
                  <a:pos x="40" y="206"/>
                </a:cxn>
                <a:cxn ang="0">
                  <a:pos x="38" y="194"/>
                </a:cxn>
                <a:cxn ang="0">
                  <a:pos x="32" y="120"/>
                </a:cxn>
                <a:cxn ang="0">
                  <a:pos x="34" y="102"/>
                </a:cxn>
                <a:cxn ang="0">
                  <a:pos x="80" y="150"/>
                </a:cxn>
                <a:cxn ang="0">
                  <a:pos x="124" y="192"/>
                </a:cxn>
                <a:cxn ang="0">
                  <a:pos x="130" y="192"/>
                </a:cxn>
                <a:cxn ang="0">
                  <a:pos x="136" y="188"/>
                </a:cxn>
                <a:cxn ang="0">
                  <a:pos x="160" y="172"/>
                </a:cxn>
                <a:cxn ang="0">
                  <a:pos x="178" y="154"/>
                </a:cxn>
                <a:cxn ang="0">
                  <a:pos x="196" y="124"/>
                </a:cxn>
                <a:cxn ang="0">
                  <a:pos x="200" y="108"/>
                </a:cxn>
                <a:cxn ang="0">
                  <a:pos x="200" y="84"/>
                </a:cxn>
                <a:cxn ang="0">
                  <a:pos x="194" y="70"/>
                </a:cxn>
                <a:cxn ang="0">
                  <a:pos x="186" y="64"/>
                </a:cxn>
                <a:cxn ang="0">
                  <a:pos x="188" y="62"/>
                </a:cxn>
                <a:cxn ang="0">
                  <a:pos x="202" y="66"/>
                </a:cxn>
                <a:cxn ang="0">
                  <a:pos x="210" y="74"/>
                </a:cxn>
                <a:cxn ang="0">
                  <a:pos x="208" y="70"/>
                </a:cxn>
                <a:cxn ang="0">
                  <a:pos x="200" y="60"/>
                </a:cxn>
                <a:cxn ang="0">
                  <a:pos x="188" y="56"/>
                </a:cxn>
                <a:cxn ang="0">
                  <a:pos x="180" y="56"/>
                </a:cxn>
                <a:cxn ang="0">
                  <a:pos x="192" y="46"/>
                </a:cxn>
                <a:cxn ang="0">
                  <a:pos x="200" y="30"/>
                </a:cxn>
                <a:cxn ang="0">
                  <a:pos x="198" y="22"/>
                </a:cxn>
                <a:cxn ang="0">
                  <a:pos x="192" y="12"/>
                </a:cxn>
                <a:cxn ang="0">
                  <a:pos x="178" y="4"/>
                </a:cxn>
                <a:cxn ang="0">
                  <a:pos x="188" y="20"/>
                </a:cxn>
                <a:cxn ang="0">
                  <a:pos x="188" y="34"/>
                </a:cxn>
                <a:cxn ang="0">
                  <a:pos x="176" y="46"/>
                </a:cxn>
                <a:cxn ang="0">
                  <a:pos x="178" y="44"/>
                </a:cxn>
                <a:cxn ang="0">
                  <a:pos x="184" y="32"/>
                </a:cxn>
                <a:cxn ang="0">
                  <a:pos x="182" y="22"/>
                </a:cxn>
                <a:cxn ang="0">
                  <a:pos x="178" y="18"/>
                </a:cxn>
                <a:cxn ang="0">
                  <a:pos x="178" y="28"/>
                </a:cxn>
                <a:cxn ang="0">
                  <a:pos x="176" y="36"/>
                </a:cxn>
                <a:cxn ang="0">
                  <a:pos x="168" y="40"/>
                </a:cxn>
                <a:cxn ang="0">
                  <a:pos x="164" y="34"/>
                </a:cxn>
                <a:cxn ang="0">
                  <a:pos x="146" y="16"/>
                </a:cxn>
                <a:cxn ang="0">
                  <a:pos x="122" y="6"/>
                </a:cxn>
                <a:cxn ang="0">
                  <a:pos x="108" y="2"/>
                </a:cxn>
                <a:cxn ang="0">
                  <a:pos x="68" y="0"/>
                </a:cxn>
                <a:cxn ang="0">
                  <a:pos x="54" y="2"/>
                </a:cxn>
              </a:cxnLst>
              <a:rect l="0" t="0" r="r" b="b"/>
              <a:pathLst>
                <a:path w="210" h="272">
                  <a:moveTo>
                    <a:pt x="54" y="2"/>
                  </a:moveTo>
                  <a:lnTo>
                    <a:pt x="54" y="2"/>
                  </a:lnTo>
                  <a:lnTo>
                    <a:pt x="36" y="4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8" y="22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46"/>
                  </a:lnTo>
                  <a:lnTo>
                    <a:pt x="2" y="68"/>
                  </a:lnTo>
                  <a:lnTo>
                    <a:pt x="6" y="102"/>
                  </a:lnTo>
                  <a:lnTo>
                    <a:pt x="10" y="122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26" y="184"/>
                  </a:lnTo>
                  <a:lnTo>
                    <a:pt x="28" y="206"/>
                  </a:lnTo>
                  <a:lnTo>
                    <a:pt x="30" y="224"/>
                  </a:lnTo>
                  <a:lnTo>
                    <a:pt x="28" y="240"/>
                  </a:lnTo>
                  <a:lnTo>
                    <a:pt x="22" y="254"/>
                  </a:lnTo>
                  <a:lnTo>
                    <a:pt x="18" y="260"/>
                  </a:lnTo>
                  <a:lnTo>
                    <a:pt x="14" y="264"/>
                  </a:lnTo>
                  <a:lnTo>
                    <a:pt x="8" y="268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6" y="270"/>
                  </a:lnTo>
                  <a:lnTo>
                    <a:pt x="14" y="266"/>
                  </a:lnTo>
                  <a:lnTo>
                    <a:pt x="22" y="260"/>
                  </a:lnTo>
                  <a:lnTo>
                    <a:pt x="30" y="252"/>
                  </a:lnTo>
                  <a:lnTo>
                    <a:pt x="36" y="238"/>
                  </a:lnTo>
                  <a:lnTo>
                    <a:pt x="40" y="218"/>
                  </a:lnTo>
                  <a:lnTo>
                    <a:pt x="40" y="206"/>
                  </a:lnTo>
                  <a:lnTo>
                    <a:pt x="38" y="194"/>
                  </a:lnTo>
                  <a:lnTo>
                    <a:pt x="38" y="194"/>
                  </a:lnTo>
                  <a:lnTo>
                    <a:pt x="34" y="148"/>
                  </a:lnTo>
                  <a:lnTo>
                    <a:pt x="32" y="120"/>
                  </a:lnTo>
                  <a:lnTo>
                    <a:pt x="34" y="106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80" y="150"/>
                  </a:lnTo>
                  <a:lnTo>
                    <a:pt x="112" y="182"/>
                  </a:lnTo>
                  <a:lnTo>
                    <a:pt x="124" y="192"/>
                  </a:lnTo>
                  <a:lnTo>
                    <a:pt x="128" y="194"/>
                  </a:lnTo>
                  <a:lnTo>
                    <a:pt x="130" y="192"/>
                  </a:lnTo>
                  <a:lnTo>
                    <a:pt x="130" y="192"/>
                  </a:lnTo>
                  <a:lnTo>
                    <a:pt x="136" y="188"/>
                  </a:lnTo>
                  <a:lnTo>
                    <a:pt x="142" y="184"/>
                  </a:lnTo>
                  <a:lnTo>
                    <a:pt x="160" y="172"/>
                  </a:lnTo>
                  <a:lnTo>
                    <a:pt x="168" y="164"/>
                  </a:lnTo>
                  <a:lnTo>
                    <a:pt x="178" y="154"/>
                  </a:lnTo>
                  <a:lnTo>
                    <a:pt x="188" y="140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200" y="108"/>
                  </a:lnTo>
                  <a:lnTo>
                    <a:pt x="202" y="96"/>
                  </a:lnTo>
                  <a:lnTo>
                    <a:pt x="200" y="84"/>
                  </a:lnTo>
                  <a:lnTo>
                    <a:pt x="198" y="76"/>
                  </a:lnTo>
                  <a:lnTo>
                    <a:pt x="194" y="70"/>
                  </a:lnTo>
                  <a:lnTo>
                    <a:pt x="190" y="66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88" y="62"/>
                  </a:lnTo>
                  <a:lnTo>
                    <a:pt x="194" y="62"/>
                  </a:lnTo>
                  <a:lnTo>
                    <a:pt x="202" y="66"/>
                  </a:lnTo>
                  <a:lnTo>
                    <a:pt x="206" y="68"/>
                  </a:lnTo>
                  <a:lnTo>
                    <a:pt x="210" y="74"/>
                  </a:lnTo>
                  <a:lnTo>
                    <a:pt x="210" y="74"/>
                  </a:lnTo>
                  <a:lnTo>
                    <a:pt x="208" y="70"/>
                  </a:lnTo>
                  <a:lnTo>
                    <a:pt x="204" y="64"/>
                  </a:lnTo>
                  <a:lnTo>
                    <a:pt x="200" y="60"/>
                  </a:lnTo>
                  <a:lnTo>
                    <a:pt x="194" y="56"/>
                  </a:lnTo>
                  <a:lnTo>
                    <a:pt x="188" y="56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86" y="50"/>
                  </a:lnTo>
                  <a:lnTo>
                    <a:pt x="192" y="46"/>
                  </a:lnTo>
                  <a:lnTo>
                    <a:pt x="196" y="38"/>
                  </a:lnTo>
                  <a:lnTo>
                    <a:pt x="200" y="30"/>
                  </a:lnTo>
                  <a:lnTo>
                    <a:pt x="200" y="26"/>
                  </a:lnTo>
                  <a:lnTo>
                    <a:pt x="198" y="22"/>
                  </a:lnTo>
                  <a:lnTo>
                    <a:pt x="196" y="16"/>
                  </a:lnTo>
                  <a:lnTo>
                    <a:pt x="192" y="12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10"/>
                  </a:lnTo>
                  <a:lnTo>
                    <a:pt x="188" y="20"/>
                  </a:lnTo>
                  <a:lnTo>
                    <a:pt x="190" y="26"/>
                  </a:lnTo>
                  <a:lnTo>
                    <a:pt x="188" y="34"/>
                  </a:lnTo>
                  <a:lnTo>
                    <a:pt x="184" y="40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8" y="44"/>
                  </a:lnTo>
                  <a:lnTo>
                    <a:pt x="184" y="36"/>
                  </a:lnTo>
                  <a:lnTo>
                    <a:pt x="184" y="32"/>
                  </a:lnTo>
                  <a:lnTo>
                    <a:pt x="184" y="28"/>
                  </a:lnTo>
                  <a:lnTo>
                    <a:pt x="182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22"/>
                  </a:lnTo>
                  <a:lnTo>
                    <a:pt x="178" y="28"/>
                  </a:lnTo>
                  <a:lnTo>
                    <a:pt x="178" y="32"/>
                  </a:lnTo>
                  <a:lnTo>
                    <a:pt x="176" y="36"/>
                  </a:lnTo>
                  <a:lnTo>
                    <a:pt x="172" y="38"/>
                  </a:lnTo>
                  <a:lnTo>
                    <a:pt x="168" y="40"/>
                  </a:lnTo>
                  <a:lnTo>
                    <a:pt x="168" y="40"/>
                  </a:lnTo>
                  <a:lnTo>
                    <a:pt x="164" y="34"/>
                  </a:lnTo>
                  <a:lnTo>
                    <a:pt x="154" y="24"/>
                  </a:lnTo>
                  <a:lnTo>
                    <a:pt x="146" y="16"/>
                  </a:lnTo>
                  <a:lnTo>
                    <a:pt x="136" y="10"/>
                  </a:lnTo>
                  <a:lnTo>
                    <a:pt x="122" y="6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1328" y="1422"/>
              <a:ext cx="30" cy="44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4" y="4"/>
                </a:cxn>
                <a:cxn ang="0">
                  <a:pos x="28" y="6"/>
                </a:cxn>
                <a:cxn ang="0">
                  <a:pos x="30" y="12"/>
                </a:cxn>
                <a:cxn ang="0">
                  <a:pos x="30" y="20"/>
                </a:cxn>
                <a:cxn ang="0">
                  <a:pos x="26" y="30"/>
                </a:cxn>
                <a:cxn ang="0">
                  <a:pos x="20" y="44"/>
                </a:cxn>
                <a:cxn ang="0">
                  <a:pos x="10" y="38"/>
                </a:cxn>
              </a:cxnLst>
              <a:rect l="0" t="0" r="r" b="b"/>
              <a:pathLst>
                <a:path w="30" h="44">
                  <a:moveTo>
                    <a:pt x="10" y="38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26" y="30"/>
                  </a:lnTo>
                  <a:lnTo>
                    <a:pt x="20" y="44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1334" y="1428"/>
              <a:ext cx="18" cy="3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8" y="12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2" y="20"/>
                </a:cxn>
                <a:cxn ang="0">
                  <a:pos x="12" y="26"/>
                </a:cxn>
                <a:cxn ang="0">
                  <a:pos x="10" y="30"/>
                </a:cxn>
                <a:cxn ang="0">
                  <a:pos x="6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4" y="26"/>
                </a:cxn>
                <a:cxn ang="0">
                  <a:pos x="6" y="20"/>
                </a:cxn>
                <a:cxn ang="0">
                  <a:pos x="6" y="12"/>
                </a:cxn>
                <a:cxn ang="0">
                  <a:pos x="0" y="18"/>
                </a:cxn>
              </a:cxnLst>
              <a:rect l="0" t="0" r="r" b="b"/>
              <a:pathLst>
                <a:path w="18" h="36">
                  <a:moveTo>
                    <a:pt x="0" y="18"/>
                  </a:moveTo>
                  <a:lnTo>
                    <a:pt x="0" y="18"/>
                  </a:lnTo>
                  <a:lnTo>
                    <a:pt x="0" y="14"/>
                  </a:lnTo>
                  <a:lnTo>
                    <a:pt x="6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8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20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6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6" y="2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4B3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49"/>
            <p:cNvSpPr>
              <a:spLocks/>
            </p:cNvSpPr>
            <p:nvPr/>
          </p:nvSpPr>
          <p:spPr bwMode="auto">
            <a:xfrm>
              <a:off x="1236" y="1502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14" y="4"/>
                </a:cxn>
                <a:cxn ang="0">
                  <a:pos x="22" y="4"/>
                </a:cxn>
                <a:cxn ang="0">
                  <a:pos x="28" y="2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6" y="8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1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16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50"/>
            <p:cNvSpPr>
              <a:spLocks/>
            </p:cNvSpPr>
            <p:nvPr/>
          </p:nvSpPr>
          <p:spPr bwMode="auto">
            <a:xfrm>
              <a:off x="1228" y="1406"/>
              <a:ext cx="44" cy="12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4" y="0"/>
                </a:cxn>
                <a:cxn ang="0">
                  <a:pos x="22" y="2"/>
                </a:cxn>
                <a:cxn ang="0">
                  <a:pos x="12" y="8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0" y="4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44" h="12">
                  <a:moveTo>
                    <a:pt x="44" y="2"/>
                  </a:moveTo>
                  <a:lnTo>
                    <a:pt x="44" y="2"/>
                  </a:lnTo>
                  <a:lnTo>
                    <a:pt x="34" y="0"/>
                  </a:lnTo>
                  <a:lnTo>
                    <a:pt x="22" y="2"/>
                  </a:lnTo>
                  <a:lnTo>
                    <a:pt x="12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4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51"/>
            <p:cNvSpPr>
              <a:spLocks/>
            </p:cNvSpPr>
            <p:nvPr/>
          </p:nvSpPr>
          <p:spPr bwMode="auto">
            <a:xfrm>
              <a:off x="1238" y="1342"/>
              <a:ext cx="178" cy="3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6" y="6"/>
                </a:cxn>
                <a:cxn ang="0">
                  <a:pos x="48" y="10"/>
                </a:cxn>
                <a:cxn ang="0">
                  <a:pos x="72" y="22"/>
                </a:cxn>
                <a:cxn ang="0">
                  <a:pos x="84" y="26"/>
                </a:cxn>
                <a:cxn ang="0">
                  <a:pos x="96" y="30"/>
                </a:cxn>
                <a:cxn ang="0">
                  <a:pos x="96" y="30"/>
                </a:cxn>
                <a:cxn ang="0">
                  <a:pos x="118" y="34"/>
                </a:cxn>
                <a:cxn ang="0">
                  <a:pos x="140" y="32"/>
                </a:cxn>
                <a:cxn ang="0">
                  <a:pos x="150" y="32"/>
                </a:cxn>
                <a:cxn ang="0">
                  <a:pos x="160" y="28"/>
                </a:cxn>
                <a:cxn ang="0">
                  <a:pos x="170" y="24"/>
                </a:cxn>
                <a:cxn ang="0">
                  <a:pos x="178" y="18"/>
                </a:cxn>
                <a:cxn ang="0">
                  <a:pos x="178" y="18"/>
                </a:cxn>
                <a:cxn ang="0">
                  <a:pos x="178" y="18"/>
                </a:cxn>
                <a:cxn ang="0">
                  <a:pos x="178" y="18"/>
                </a:cxn>
                <a:cxn ang="0">
                  <a:pos x="166" y="24"/>
                </a:cxn>
                <a:cxn ang="0">
                  <a:pos x="154" y="30"/>
                </a:cxn>
                <a:cxn ang="0">
                  <a:pos x="140" y="32"/>
                </a:cxn>
                <a:cxn ang="0">
                  <a:pos x="126" y="32"/>
                </a:cxn>
                <a:cxn ang="0">
                  <a:pos x="110" y="30"/>
                </a:cxn>
                <a:cxn ang="0">
                  <a:pos x="96" y="28"/>
                </a:cxn>
                <a:cxn ang="0">
                  <a:pos x="70" y="18"/>
                </a:cxn>
                <a:cxn ang="0">
                  <a:pos x="70" y="18"/>
                </a:cxn>
                <a:cxn ang="0">
                  <a:pos x="54" y="12"/>
                </a:cxn>
                <a:cxn ang="0">
                  <a:pos x="36" y="4"/>
                </a:cxn>
                <a:cxn ang="0">
                  <a:pos x="18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78" h="34">
                  <a:moveTo>
                    <a:pt x="0" y="2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6" y="6"/>
                  </a:lnTo>
                  <a:lnTo>
                    <a:pt x="48" y="10"/>
                  </a:lnTo>
                  <a:lnTo>
                    <a:pt x="72" y="22"/>
                  </a:lnTo>
                  <a:lnTo>
                    <a:pt x="84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18" y="34"/>
                  </a:lnTo>
                  <a:lnTo>
                    <a:pt x="140" y="32"/>
                  </a:lnTo>
                  <a:lnTo>
                    <a:pt x="150" y="32"/>
                  </a:lnTo>
                  <a:lnTo>
                    <a:pt x="160" y="28"/>
                  </a:lnTo>
                  <a:lnTo>
                    <a:pt x="170" y="24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66" y="24"/>
                  </a:lnTo>
                  <a:lnTo>
                    <a:pt x="154" y="30"/>
                  </a:lnTo>
                  <a:lnTo>
                    <a:pt x="140" y="32"/>
                  </a:lnTo>
                  <a:lnTo>
                    <a:pt x="126" y="32"/>
                  </a:lnTo>
                  <a:lnTo>
                    <a:pt x="110" y="30"/>
                  </a:lnTo>
                  <a:lnTo>
                    <a:pt x="96" y="2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54" y="12"/>
                  </a:lnTo>
                  <a:lnTo>
                    <a:pt x="36" y="4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E1F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52"/>
            <p:cNvSpPr>
              <a:spLocks/>
            </p:cNvSpPr>
            <p:nvPr/>
          </p:nvSpPr>
          <p:spPr bwMode="auto">
            <a:xfrm>
              <a:off x="1268" y="1328"/>
              <a:ext cx="144" cy="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20" y="2"/>
                </a:cxn>
                <a:cxn ang="0">
                  <a:pos x="30" y="4"/>
                </a:cxn>
                <a:cxn ang="0">
                  <a:pos x="40" y="10"/>
                </a:cxn>
                <a:cxn ang="0">
                  <a:pos x="60" y="20"/>
                </a:cxn>
                <a:cxn ang="0">
                  <a:pos x="68" y="24"/>
                </a:cxn>
                <a:cxn ang="0">
                  <a:pos x="78" y="26"/>
                </a:cxn>
                <a:cxn ang="0">
                  <a:pos x="78" y="26"/>
                </a:cxn>
                <a:cxn ang="0">
                  <a:pos x="96" y="30"/>
                </a:cxn>
                <a:cxn ang="0">
                  <a:pos x="112" y="30"/>
                </a:cxn>
                <a:cxn ang="0">
                  <a:pos x="128" y="26"/>
                </a:cxn>
                <a:cxn ang="0">
                  <a:pos x="136" y="22"/>
                </a:cxn>
                <a:cxn ang="0">
                  <a:pos x="144" y="16"/>
                </a:cxn>
                <a:cxn ang="0">
                  <a:pos x="144" y="16"/>
                </a:cxn>
                <a:cxn ang="0">
                  <a:pos x="144" y="16"/>
                </a:cxn>
                <a:cxn ang="0">
                  <a:pos x="144" y="16"/>
                </a:cxn>
                <a:cxn ang="0">
                  <a:pos x="134" y="22"/>
                </a:cxn>
                <a:cxn ang="0">
                  <a:pos x="124" y="26"/>
                </a:cxn>
                <a:cxn ang="0">
                  <a:pos x="114" y="28"/>
                </a:cxn>
                <a:cxn ang="0">
                  <a:pos x="102" y="28"/>
                </a:cxn>
                <a:cxn ang="0">
                  <a:pos x="90" y="26"/>
                </a:cxn>
                <a:cxn ang="0">
                  <a:pos x="78" y="24"/>
                </a:cxn>
                <a:cxn ang="0">
                  <a:pos x="58" y="16"/>
                </a:cxn>
                <a:cxn ang="0">
                  <a:pos x="58" y="16"/>
                </a:cxn>
                <a:cxn ang="0">
                  <a:pos x="30" y="4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4" h="30">
                  <a:moveTo>
                    <a:pt x="0" y="2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30" y="4"/>
                  </a:lnTo>
                  <a:lnTo>
                    <a:pt x="40" y="10"/>
                  </a:lnTo>
                  <a:lnTo>
                    <a:pt x="60" y="20"/>
                  </a:lnTo>
                  <a:lnTo>
                    <a:pt x="68" y="24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96" y="30"/>
                  </a:lnTo>
                  <a:lnTo>
                    <a:pt x="112" y="30"/>
                  </a:lnTo>
                  <a:lnTo>
                    <a:pt x="128" y="26"/>
                  </a:lnTo>
                  <a:lnTo>
                    <a:pt x="136" y="22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34" y="22"/>
                  </a:lnTo>
                  <a:lnTo>
                    <a:pt x="124" y="26"/>
                  </a:lnTo>
                  <a:lnTo>
                    <a:pt x="114" y="28"/>
                  </a:lnTo>
                  <a:lnTo>
                    <a:pt x="102" y="28"/>
                  </a:lnTo>
                  <a:lnTo>
                    <a:pt x="90" y="26"/>
                  </a:lnTo>
                  <a:lnTo>
                    <a:pt x="78" y="2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E1F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53"/>
            <p:cNvSpPr>
              <a:spLocks/>
            </p:cNvSpPr>
            <p:nvPr/>
          </p:nvSpPr>
          <p:spPr bwMode="auto">
            <a:xfrm>
              <a:off x="1254" y="1342"/>
              <a:ext cx="168" cy="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4" y="8"/>
                </a:cxn>
                <a:cxn ang="0">
                  <a:pos x="26" y="18"/>
                </a:cxn>
                <a:cxn ang="0">
                  <a:pos x="52" y="40"/>
                </a:cxn>
                <a:cxn ang="0">
                  <a:pos x="52" y="40"/>
                </a:cxn>
                <a:cxn ang="0">
                  <a:pos x="66" y="50"/>
                </a:cxn>
                <a:cxn ang="0">
                  <a:pos x="80" y="56"/>
                </a:cxn>
                <a:cxn ang="0">
                  <a:pos x="96" y="60"/>
                </a:cxn>
                <a:cxn ang="0">
                  <a:pos x="112" y="60"/>
                </a:cxn>
                <a:cxn ang="0">
                  <a:pos x="112" y="60"/>
                </a:cxn>
                <a:cxn ang="0">
                  <a:pos x="130" y="58"/>
                </a:cxn>
                <a:cxn ang="0">
                  <a:pos x="138" y="54"/>
                </a:cxn>
                <a:cxn ang="0">
                  <a:pos x="146" y="50"/>
                </a:cxn>
                <a:cxn ang="0">
                  <a:pos x="152" y="46"/>
                </a:cxn>
                <a:cxn ang="0">
                  <a:pos x="160" y="40"/>
                </a:cxn>
                <a:cxn ang="0">
                  <a:pos x="164" y="32"/>
                </a:cxn>
                <a:cxn ang="0">
                  <a:pos x="168" y="24"/>
                </a:cxn>
                <a:cxn ang="0">
                  <a:pos x="168" y="24"/>
                </a:cxn>
                <a:cxn ang="0">
                  <a:pos x="166" y="24"/>
                </a:cxn>
                <a:cxn ang="0">
                  <a:pos x="166" y="24"/>
                </a:cxn>
                <a:cxn ang="0">
                  <a:pos x="166" y="24"/>
                </a:cxn>
                <a:cxn ang="0">
                  <a:pos x="162" y="32"/>
                </a:cxn>
                <a:cxn ang="0">
                  <a:pos x="158" y="40"/>
                </a:cxn>
                <a:cxn ang="0">
                  <a:pos x="152" y="44"/>
                </a:cxn>
                <a:cxn ang="0">
                  <a:pos x="146" y="50"/>
                </a:cxn>
                <a:cxn ang="0">
                  <a:pos x="134" y="56"/>
                </a:cxn>
                <a:cxn ang="0">
                  <a:pos x="118" y="58"/>
                </a:cxn>
                <a:cxn ang="0">
                  <a:pos x="102" y="56"/>
                </a:cxn>
                <a:cxn ang="0">
                  <a:pos x="86" y="52"/>
                </a:cxn>
                <a:cxn ang="0">
                  <a:pos x="72" y="48"/>
                </a:cxn>
                <a:cxn ang="0">
                  <a:pos x="60" y="40"/>
                </a:cxn>
                <a:cxn ang="0">
                  <a:pos x="60" y="40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14" y="8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68" h="60">
                  <a:moveTo>
                    <a:pt x="0" y="2"/>
                  </a:moveTo>
                  <a:lnTo>
                    <a:pt x="0" y="2"/>
                  </a:lnTo>
                  <a:lnTo>
                    <a:pt x="14" y="8"/>
                  </a:lnTo>
                  <a:lnTo>
                    <a:pt x="26" y="18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66" y="50"/>
                  </a:lnTo>
                  <a:lnTo>
                    <a:pt x="80" y="56"/>
                  </a:lnTo>
                  <a:lnTo>
                    <a:pt x="96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30" y="58"/>
                  </a:lnTo>
                  <a:lnTo>
                    <a:pt x="138" y="54"/>
                  </a:lnTo>
                  <a:lnTo>
                    <a:pt x="146" y="50"/>
                  </a:lnTo>
                  <a:lnTo>
                    <a:pt x="152" y="46"/>
                  </a:lnTo>
                  <a:lnTo>
                    <a:pt x="160" y="40"/>
                  </a:lnTo>
                  <a:lnTo>
                    <a:pt x="164" y="32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2" y="32"/>
                  </a:lnTo>
                  <a:lnTo>
                    <a:pt x="158" y="40"/>
                  </a:lnTo>
                  <a:lnTo>
                    <a:pt x="152" y="44"/>
                  </a:lnTo>
                  <a:lnTo>
                    <a:pt x="146" y="50"/>
                  </a:lnTo>
                  <a:lnTo>
                    <a:pt x="134" y="56"/>
                  </a:lnTo>
                  <a:lnTo>
                    <a:pt x="118" y="58"/>
                  </a:lnTo>
                  <a:lnTo>
                    <a:pt x="102" y="56"/>
                  </a:lnTo>
                  <a:lnTo>
                    <a:pt x="86" y="52"/>
                  </a:lnTo>
                  <a:lnTo>
                    <a:pt x="72" y="48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14" y="8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E1F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54"/>
            <p:cNvSpPr>
              <a:spLocks/>
            </p:cNvSpPr>
            <p:nvPr/>
          </p:nvSpPr>
          <p:spPr bwMode="auto">
            <a:xfrm>
              <a:off x="1296" y="1376"/>
              <a:ext cx="48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32"/>
                </a:cxn>
                <a:cxn ang="0">
                  <a:pos x="32" y="50"/>
                </a:cxn>
                <a:cxn ang="0">
                  <a:pos x="40" y="70"/>
                </a:cxn>
                <a:cxn ang="0">
                  <a:pos x="46" y="90"/>
                </a:cxn>
                <a:cxn ang="0">
                  <a:pos x="46" y="100"/>
                </a:cxn>
                <a:cxn ang="0">
                  <a:pos x="44" y="110"/>
                </a:cxn>
                <a:cxn ang="0">
                  <a:pos x="42" y="118"/>
                </a:cxn>
                <a:cxn ang="0">
                  <a:pos x="38" y="128"/>
                </a:cxn>
                <a:cxn ang="0">
                  <a:pos x="30" y="136"/>
                </a:cxn>
                <a:cxn ang="0">
                  <a:pos x="22" y="144"/>
                </a:cxn>
                <a:cxn ang="0">
                  <a:pos x="22" y="144"/>
                </a:cxn>
                <a:cxn ang="0">
                  <a:pos x="22" y="144"/>
                </a:cxn>
                <a:cxn ang="0">
                  <a:pos x="22" y="144"/>
                </a:cxn>
                <a:cxn ang="0">
                  <a:pos x="34" y="136"/>
                </a:cxn>
                <a:cxn ang="0">
                  <a:pos x="42" y="126"/>
                </a:cxn>
                <a:cxn ang="0">
                  <a:pos x="46" y="112"/>
                </a:cxn>
                <a:cxn ang="0">
                  <a:pos x="48" y="98"/>
                </a:cxn>
                <a:cxn ang="0">
                  <a:pos x="48" y="98"/>
                </a:cxn>
                <a:cxn ang="0">
                  <a:pos x="48" y="86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30" y="40"/>
                </a:cxn>
                <a:cxn ang="0">
                  <a:pos x="20" y="26"/>
                </a:cxn>
                <a:cxn ang="0">
                  <a:pos x="1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144">
                  <a:moveTo>
                    <a:pt x="0" y="0"/>
                  </a:moveTo>
                  <a:lnTo>
                    <a:pt x="0" y="0"/>
                  </a:lnTo>
                  <a:lnTo>
                    <a:pt x="22" y="32"/>
                  </a:lnTo>
                  <a:lnTo>
                    <a:pt x="32" y="50"/>
                  </a:lnTo>
                  <a:lnTo>
                    <a:pt x="40" y="70"/>
                  </a:lnTo>
                  <a:lnTo>
                    <a:pt x="46" y="90"/>
                  </a:lnTo>
                  <a:lnTo>
                    <a:pt x="46" y="100"/>
                  </a:lnTo>
                  <a:lnTo>
                    <a:pt x="44" y="110"/>
                  </a:lnTo>
                  <a:lnTo>
                    <a:pt x="42" y="118"/>
                  </a:lnTo>
                  <a:lnTo>
                    <a:pt x="38" y="128"/>
                  </a:lnTo>
                  <a:lnTo>
                    <a:pt x="30" y="136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34" y="136"/>
                  </a:lnTo>
                  <a:lnTo>
                    <a:pt x="42" y="126"/>
                  </a:lnTo>
                  <a:lnTo>
                    <a:pt x="46" y="112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86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0" y="40"/>
                  </a:lnTo>
                  <a:lnTo>
                    <a:pt x="20" y="26"/>
                  </a:lnTo>
                  <a:lnTo>
                    <a:pt x="1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1F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55"/>
            <p:cNvSpPr>
              <a:spLocks/>
            </p:cNvSpPr>
            <p:nvPr/>
          </p:nvSpPr>
          <p:spPr bwMode="auto">
            <a:xfrm>
              <a:off x="1392" y="1362"/>
              <a:ext cx="54" cy="11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16"/>
                </a:cxn>
                <a:cxn ang="0">
                  <a:pos x="4" y="106"/>
                </a:cxn>
                <a:cxn ang="0">
                  <a:pos x="10" y="96"/>
                </a:cxn>
                <a:cxn ang="0">
                  <a:pos x="22" y="80"/>
                </a:cxn>
                <a:cxn ang="0">
                  <a:pos x="36" y="62"/>
                </a:cxn>
                <a:cxn ang="0">
                  <a:pos x="48" y="46"/>
                </a:cxn>
                <a:cxn ang="0">
                  <a:pos x="48" y="46"/>
                </a:cxn>
                <a:cxn ang="0">
                  <a:pos x="54" y="34"/>
                </a:cxn>
                <a:cxn ang="0">
                  <a:pos x="54" y="22"/>
                </a:cxn>
                <a:cxn ang="0">
                  <a:pos x="50" y="1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50" y="14"/>
                </a:cxn>
                <a:cxn ang="0">
                  <a:pos x="52" y="26"/>
                </a:cxn>
                <a:cxn ang="0">
                  <a:pos x="50" y="38"/>
                </a:cxn>
                <a:cxn ang="0">
                  <a:pos x="44" y="50"/>
                </a:cxn>
                <a:cxn ang="0">
                  <a:pos x="44" y="50"/>
                </a:cxn>
                <a:cxn ang="0">
                  <a:pos x="32" y="66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8" y="98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6"/>
                </a:cxn>
              </a:cxnLst>
              <a:rect l="0" t="0" r="r" b="b"/>
              <a:pathLst>
                <a:path w="54" h="116">
                  <a:moveTo>
                    <a:pt x="0" y="116"/>
                  </a:moveTo>
                  <a:lnTo>
                    <a:pt x="0" y="116"/>
                  </a:lnTo>
                  <a:lnTo>
                    <a:pt x="4" y="106"/>
                  </a:lnTo>
                  <a:lnTo>
                    <a:pt x="10" y="96"/>
                  </a:lnTo>
                  <a:lnTo>
                    <a:pt x="22" y="80"/>
                  </a:lnTo>
                  <a:lnTo>
                    <a:pt x="36" y="6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54" y="34"/>
                  </a:lnTo>
                  <a:lnTo>
                    <a:pt x="54" y="22"/>
                  </a:lnTo>
                  <a:lnTo>
                    <a:pt x="50" y="1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50" y="14"/>
                  </a:lnTo>
                  <a:lnTo>
                    <a:pt x="52" y="26"/>
                  </a:lnTo>
                  <a:lnTo>
                    <a:pt x="50" y="3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2" y="66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8" y="9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7E1F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1216" y="1306"/>
              <a:ext cx="74" cy="86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0" y="82"/>
                </a:cxn>
                <a:cxn ang="0">
                  <a:pos x="4" y="72"/>
                </a:cxn>
                <a:cxn ang="0">
                  <a:pos x="8" y="64"/>
                </a:cxn>
                <a:cxn ang="0">
                  <a:pos x="14" y="56"/>
                </a:cxn>
                <a:cxn ang="0">
                  <a:pos x="18" y="54"/>
                </a:cxn>
                <a:cxn ang="0">
                  <a:pos x="22" y="52"/>
                </a:cxn>
                <a:cxn ang="0">
                  <a:pos x="26" y="52"/>
                </a:cxn>
                <a:cxn ang="0">
                  <a:pos x="30" y="54"/>
                </a:cxn>
                <a:cxn ang="0">
                  <a:pos x="34" y="58"/>
                </a:cxn>
                <a:cxn ang="0">
                  <a:pos x="40" y="64"/>
                </a:cxn>
                <a:cxn ang="0">
                  <a:pos x="46" y="74"/>
                </a:cxn>
                <a:cxn ang="0">
                  <a:pos x="50" y="86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62" y="4"/>
                </a:cxn>
                <a:cxn ang="0">
                  <a:pos x="50" y="10"/>
                </a:cxn>
                <a:cxn ang="0">
                  <a:pos x="34" y="20"/>
                </a:cxn>
                <a:cxn ang="0">
                  <a:pos x="20" y="30"/>
                </a:cxn>
                <a:cxn ang="0">
                  <a:pos x="10" y="44"/>
                </a:cxn>
                <a:cxn ang="0">
                  <a:pos x="4" y="54"/>
                </a:cxn>
                <a:cxn ang="0">
                  <a:pos x="2" y="62"/>
                </a:cxn>
                <a:cxn ang="0">
                  <a:pos x="0" y="72"/>
                </a:cxn>
                <a:cxn ang="0">
                  <a:pos x="0" y="82"/>
                </a:cxn>
                <a:cxn ang="0">
                  <a:pos x="0" y="82"/>
                </a:cxn>
              </a:cxnLst>
              <a:rect l="0" t="0" r="r" b="b"/>
              <a:pathLst>
                <a:path w="74" h="86">
                  <a:moveTo>
                    <a:pt x="0" y="82"/>
                  </a:moveTo>
                  <a:lnTo>
                    <a:pt x="0" y="82"/>
                  </a:lnTo>
                  <a:lnTo>
                    <a:pt x="4" y="72"/>
                  </a:lnTo>
                  <a:lnTo>
                    <a:pt x="8" y="64"/>
                  </a:lnTo>
                  <a:lnTo>
                    <a:pt x="14" y="56"/>
                  </a:lnTo>
                  <a:lnTo>
                    <a:pt x="18" y="54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4" y="58"/>
                  </a:lnTo>
                  <a:lnTo>
                    <a:pt x="40" y="64"/>
                  </a:lnTo>
                  <a:lnTo>
                    <a:pt x="46" y="74"/>
                  </a:lnTo>
                  <a:lnTo>
                    <a:pt x="50" y="86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2" y="4"/>
                  </a:lnTo>
                  <a:lnTo>
                    <a:pt x="50" y="10"/>
                  </a:lnTo>
                  <a:lnTo>
                    <a:pt x="34" y="20"/>
                  </a:lnTo>
                  <a:lnTo>
                    <a:pt x="20" y="30"/>
                  </a:lnTo>
                  <a:lnTo>
                    <a:pt x="10" y="44"/>
                  </a:lnTo>
                  <a:lnTo>
                    <a:pt x="4" y="54"/>
                  </a:lnTo>
                  <a:lnTo>
                    <a:pt x="2" y="6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1302" y="1408"/>
              <a:ext cx="18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8" y="22"/>
                </a:cxn>
                <a:cxn ang="0">
                  <a:pos x="12" y="32"/>
                </a:cxn>
                <a:cxn ang="0">
                  <a:pos x="12" y="44"/>
                </a:cxn>
                <a:cxn ang="0">
                  <a:pos x="12" y="54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2" y="56"/>
                </a:cxn>
                <a:cxn ang="0">
                  <a:pos x="14" y="48"/>
                </a:cxn>
                <a:cxn ang="0">
                  <a:pos x="16" y="40"/>
                </a:cxn>
                <a:cxn ang="0">
                  <a:pos x="18" y="30"/>
                </a:cxn>
                <a:cxn ang="0">
                  <a:pos x="16" y="18"/>
                </a:cxn>
                <a:cxn ang="0">
                  <a:pos x="1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64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8" y="22"/>
                  </a:lnTo>
                  <a:lnTo>
                    <a:pt x="12" y="32"/>
                  </a:lnTo>
                  <a:lnTo>
                    <a:pt x="12" y="44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2" y="56"/>
                  </a:lnTo>
                  <a:lnTo>
                    <a:pt x="14" y="48"/>
                  </a:lnTo>
                  <a:lnTo>
                    <a:pt x="16" y="40"/>
                  </a:lnTo>
                  <a:lnTo>
                    <a:pt x="18" y="30"/>
                  </a:lnTo>
                  <a:lnTo>
                    <a:pt x="16" y="18"/>
                  </a:lnTo>
                  <a:lnTo>
                    <a:pt x="1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1334" y="1444"/>
              <a:ext cx="44" cy="70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2" y="4"/>
                </a:cxn>
                <a:cxn ang="0">
                  <a:pos x="26" y="4"/>
                </a:cxn>
                <a:cxn ang="0">
                  <a:pos x="30" y="6"/>
                </a:cxn>
                <a:cxn ang="0">
                  <a:pos x="36" y="14"/>
                </a:cxn>
                <a:cxn ang="0">
                  <a:pos x="40" y="24"/>
                </a:cxn>
                <a:cxn ang="0">
                  <a:pos x="40" y="36"/>
                </a:cxn>
                <a:cxn ang="0">
                  <a:pos x="40" y="36"/>
                </a:cxn>
                <a:cxn ang="0">
                  <a:pos x="40" y="48"/>
                </a:cxn>
                <a:cxn ang="0">
                  <a:pos x="36" y="58"/>
                </a:cxn>
                <a:cxn ang="0">
                  <a:pos x="30" y="64"/>
                </a:cxn>
                <a:cxn ang="0">
                  <a:pos x="26" y="66"/>
                </a:cxn>
                <a:cxn ang="0">
                  <a:pos x="22" y="66"/>
                </a:cxn>
                <a:cxn ang="0">
                  <a:pos x="22" y="66"/>
                </a:cxn>
                <a:cxn ang="0">
                  <a:pos x="18" y="66"/>
                </a:cxn>
                <a:cxn ang="0">
                  <a:pos x="16" y="64"/>
                </a:cxn>
                <a:cxn ang="0">
                  <a:pos x="10" y="58"/>
                </a:cxn>
                <a:cxn ang="0">
                  <a:pos x="6" y="48"/>
                </a:cxn>
                <a:cxn ang="0">
                  <a:pos x="4" y="36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50"/>
                </a:cxn>
                <a:cxn ang="0">
                  <a:pos x="6" y="60"/>
                </a:cxn>
                <a:cxn ang="0">
                  <a:pos x="14" y="68"/>
                </a:cxn>
                <a:cxn ang="0">
                  <a:pos x="18" y="70"/>
                </a:cxn>
                <a:cxn ang="0">
                  <a:pos x="22" y="70"/>
                </a:cxn>
                <a:cxn ang="0">
                  <a:pos x="22" y="70"/>
                </a:cxn>
                <a:cxn ang="0">
                  <a:pos x="26" y="70"/>
                </a:cxn>
                <a:cxn ang="0">
                  <a:pos x="30" y="68"/>
                </a:cxn>
                <a:cxn ang="0">
                  <a:pos x="38" y="60"/>
                </a:cxn>
                <a:cxn ang="0">
                  <a:pos x="42" y="50"/>
                </a:cxn>
                <a:cxn ang="0">
                  <a:pos x="44" y="36"/>
                </a:cxn>
                <a:cxn ang="0">
                  <a:pos x="44" y="36"/>
                </a:cxn>
                <a:cxn ang="0">
                  <a:pos x="42" y="22"/>
                </a:cxn>
                <a:cxn ang="0">
                  <a:pos x="38" y="10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2" y="0"/>
                </a:cxn>
                <a:cxn ang="0">
                  <a:pos x="22" y="4"/>
                </a:cxn>
              </a:cxnLst>
              <a:rect l="0" t="0" r="r" b="b"/>
              <a:pathLst>
                <a:path w="44" h="70">
                  <a:moveTo>
                    <a:pt x="22" y="4"/>
                  </a:moveTo>
                  <a:lnTo>
                    <a:pt x="22" y="4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6" y="14"/>
                  </a:lnTo>
                  <a:lnTo>
                    <a:pt x="40" y="24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48"/>
                  </a:lnTo>
                  <a:lnTo>
                    <a:pt x="36" y="58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0" y="58"/>
                  </a:lnTo>
                  <a:lnTo>
                    <a:pt x="6" y="48"/>
                  </a:lnTo>
                  <a:lnTo>
                    <a:pt x="4" y="36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50"/>
                  </a:lnTo>
                  <a:lnTo>
                    <a:pt x="6" y="60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8" y="60"/>
                  </a:lnTo>
                  <a:lnTo>
                    <a:pt x="42" y="5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2"/>
                  </a:lnTo>
                  <a:lnTo>
                    <a:pt x="38" y="10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59"/>
            <p:cNvSpPr>
              <a:spLocks/>
            </p:cNvSpPr>
            <p:nvPr/>
          </p:nvSpPr>
          <p:spPr bwMode="auto">
            <a:xfrm>
              <a:off x="1238" y="1436"/>
              <a:ext cx="32" cy="1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0" y="8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2" h="10">
                  <a:moveTo>
                    <a:pt x="32" y="0"/>
                  </a:moveTo>
                  <a:lnTo>
                    <a:pt x="32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Freeform 60"/>
            <p:cNvSpPr>
              <a:spLocks/>
            </p:cNvSpPr>
            <p:nvPr/>
          </p:nvSpPr>
          <p:spPr bwMode="auto">
            <a:xfrm>
              <a:off x="1246" y="1442"/>
              <a:ext cx="1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73" name="Picture 61" descr="inven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219200"/>
            <a:ext cx="1143000" cy="895350"/>
          </a:xfrm>
          <a:prstGeom prst="rect">
            <a:avLst/>
          </a:prstGeom>
          <a:noFill/>
        </p:spPr>
      </p:pic>
      <p:sp>
        <p:nvSpPr>
          <p:cNvPr id="13374" name="Text Box 62"/>
          <p:cNvSpPr txBox="1">
            <a:spLocks noChangeArrowheads="1"/>
          </p:cNvSpPr>
          <p:nvPr/>
        </p:nvSpPr>
        <p:spPr bwMode="auto">
          <a:xfrm>
            <a:off x="1828800" y="3886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</a:rPr>
              <a:t>visits</a:t>
            </a:r>
          </a:p>
        </p:txBody>
      </p: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1417492" y="2165648"/>
            <a:ext cx="3278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smtClean="0">
                <a:solidFill>
                  <a:srgbClr val="CC3300"/>
                </a:solidFill>
              </a:rPr>
              <a:t>               Select</a:t>
            </a: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13376" name="Text Box 64"/>
          <p:cNvSpPr txBox="1">
            <a:spLocks noChangeArrowheads="1"/>
          </p:cNvSpPr>
          <p:nvPr/>
        </p:nvSpPr>
        <p:spPr bwMode="auto">
          <a:xfrm>
            <a:off x="5006975" y="4281488"/>
            <a:ext cx="1697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/>
              <a:t>(click</a:t>
            </a:r>
            <a:r>
              <a:rPr lang="en-US" dirty="0"/>
              <a:t>/no-click)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694267" y="2303845"/>
            <a:ext cx="2810933" cy="797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5118" y="2114550"/>
            <a:ext cx="1467857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69530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21" y="203085"/>
            <a:ext cx="7962938" cy="100584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Illustrate with Y! front Page Application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Simplify: Maximize CTR on first slot (F1) </a:t>
            </a:r>
          </a:p>
          <a:p>
            <a:endParaRPr lang="en-US" dirty="0" smtClean="0"/>
          </a:p>
          <a:p>
            <a:r>
              <a:rPr lang="en-US" sz="2800" dirty="0" smtClean="0"/>
              <a:t>Article Pool</a:t>
            </a:r>
          </a:p>
          <a:p>
            <a:pPr lvl="1"/>
            <a:r>
              <a:rPr lang="en-US" sz="2200" dirty="0" smtClean="0">
                <a:solidFill>
                  <a:srgbClr val="0000FF"/>
                </a:solidFill>
              </a:rPr>
              <a:t>Editorially selected for high quality and brand image</a:t>
            </a:r>
          </a:p>
          <a:p>
            <a:pPr lvl="1"/>
            <a:r>
              <a:rPr lang="en-US" sz="2200" dirty="0" smtClean="0">
                <a:solidFill>
                  <a:srgbClr val="0000FF"/>
                </a:solidFill>
              </a:rPr>
              <a:t>Few articles in the pool but article pool dynamic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dirty="0" smtClean="0"/>
          </a:p>
          <a:p>
            <a:r>
              <a:rPr lang="en-US" sz="2600" dirty="0" smtClean="0"/>
              <a:t>We want to provide personalized recommendations</a:t>
            </a:r>
          </a:p>
          <a:p>
            <a:pPr lvl="1"/>
            <a:r>
              <a:rPr lang="en-US" sz="2200" dirty="0" smtClean="0">
                <a:solidFill>
                  <a:srgbClr val="0000FF"/>
                </a:solidFill>
              </a:rPr>
              <a:t>Users with many prior visits see recommendations “tailored” to their taste, others see the best for the “group” they belong to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050" y="3416701"/>
            <a:ext cx="7753509" cy="175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146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Types of user covariates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Demographics, geo: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Not useful in front-page application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Browse behavior: activity on Y! network ( </a:t>
            </a:r>
            <a:r>
              <a:rPr lang="en-US" sz="2800" b="1" i="1" dirty="0" smtClean="0"/>
              <a:t>x</a:t>
            </a:r>
            <a:r>
              <a:rPr lang="en-US" sz="2800" baseline="-25000" dirty="0" smtClean="0"/>
              <a:t>it  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Previous visits to property, search, ad views, clicks,..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This is useful for the front-page application</a:t>
            </a:r>
          </a:p>
          <a:p>
            <a:pPr lvl="1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Latent user factors based on </a:t>
            </a:r>
            <a:r>
              <a:rPr lang="en-US" sz="2400" dirty="0"/>
              <a:t>p</a:t>
            </a:r>
            <a:r>
              <a:rPr lang="en-US" sz="2400" dirty="0" smtClean="0"/>
              <a:t>revious clicks on the module (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)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U</a:t>
            </a:r>
            <a:r>
              <a:rPr lang="en-US" sz="2000" dirty="0" smtClean="0">
                <a:solidFill>
                  <a:srgbClr val="0000FF"/>
                </a:solidFill>
              </a:rPr>
              <a:t>seful for active module users, </a:t>
            </a:r>
            <a:r>
              <a:rPr lang="en-US" sz="2000" dirty="0">
                <a:solidFill>
                  <a:srgbClr val="0000FF"/>
                </a:solidFill>
              </a:rPr>
              <a:t>o</a:t>
            </a:r>
            <a:r>
              <a:rPr lang="en-US" sz="2000" dirty="0" smtClean="0">
                <a:solidFill>
                  <a:srgbClr val="0000FF"/>
                </a:solidFill>
              </a:rPr>
              <a:t>btained via factor models(more later)</a:t>
            </a:r>
          </a:p>
          <a:p>
            <a:pPr lvl="2"/>
            <a:r>
              <a:rPr lang="en-US" dirty="0" smtClean="0">
                <a:solidFill>
                  <a:srgbClr val="800000"/>
                </a:solidFill>
              </a:rPr>
              <a:t>Teases out module affinity that is not captured through other user information, based on past user interactions with the module 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3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Approach: Online + Offline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Offline computation</a:t>
            </a:r>
          </a:p>
          <a:p>
            <a:pPr lvl="1"/>
            <a:r>
              <a:rPr lang="en-US" sz="2600" dirty="0" smtClean="0">
                <a:solidFill>
                  <a:srgbClr val="0000FF"/>
                </a:solidFill>
              </a:rPr>
              <a:t>Intensive computations done infrequently (once a day/week) to update parameters that are less time-sensitive</a:t>
            </a:r>
          </a:p>
          <a:p>
            <a:pPr lvl="1"/>
            <a:endParaRPr lang="en-US" sz="2600" dirty="0"/>
          </a:p>
          <a:p>
            <a:r>
              <a:rPr lang="en-US" sz="3000" dirty="0" smtClean="0"/>
              <a:t>Online computation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Lightweight computations frequent (once every 5-10 minutes) to update parameters that are time-sensitive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Exploration also done online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3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Item Recommendation problem </a:t>
            </a:r>
            <a:br>
              <a:rPr lang="en-US" sz="3600" dirty="0" smtClean="0"/>
            </a:br>
            <a:r>
              <a:rPr lang="en-US" sz="3600" dirty="0" smtClean="0"/>
              <a:t>Arises in </a:t>
            </a:r>
            <a:r>
              <a:rPr lang="en-US" sz="3600" dirty="0" smtClean="0"/>
              <a:t>advertising </a:t>
            </a:r>
            <a:r>
              <a:rPr lang="en-US" sz="3600" dirty="0" smtClean="0"/>
              <a:t>and content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3600" i="1" dirty="0" smtClean="0"/>
              <a:t>Serve the “best” items (in different contexts) to users in an </a:t>
            </a:r>
            <a:r>
              <a:rPr lang="en-US" sz="3600" i="1" dirty="0" smtClean="0">
                <a:solidFill>
                  <a:srgbClr val="FF0000"/>
                </a:solidFill>
              </a:rPr>
              <a:t>automated </a:t>
            </a:r>
            <a:r>
              <a:rPr lang="en-US" sz="3600" i="1" dirty="0" smtClean="0"/>
              <a:t>fashion to optimize long-term business objectives</a:t>
            </a:r>
          </a:p>
          <a:p>
            <a:pPr>
              <a:buNone/>
            </a:pPr>
            <a:r>
              <a:rPr lang="en-US" sz="3600" dirty="0" smtClean="0">
                <a:solidFill>
                  <a:srgbClr val="000090"/>
                </a:solidFill>
              </a:rPr>
              <a:t>Business Objectives</a:t>
            </a:r>
          </a:p>
          <a:p>
            <a:pPr>
              <a:buNone/>
            </a:pPr>
            <a:r>
              <a:rPr lang="en-US" sz="3600" dirty="0">
                <a:solidFill>
                  <a:srgbClr val="000090"/>
                </a:solidFill>
              </a:rPr>
              <a:t>	</a:t>
            </a:r>
            <a:r>
              <a:rPr lang="en-US" sz="3600" dirty="0" smtClean="0">
                <a:solidFill>
                  <a:srgbClr val="000090"/>
                </a:solidFill>
              </a:rPr>
              <a:t>User engagement, Revenue,…</a:t>
            </a:r>
          </a:p>
          <a:p>
            <a:pPr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2">
              <a:buFontTx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2095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Online computation: per-item online logistic regression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item </a:t>
            </a:r>
            <a:r>
              <a:rPr lang="en-US" i="1" dirty="0" smtClean="0"/>
              <a:t>j</a:t>
            </a:r>
            <a:r>
              <a:rPr lang="en-US" dirty="0" smtClean="0"/>
              <a:t>, the state-space model is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Item coefficients are update online via </a:t>
            </a:r>
            <a:r>
              <a:rPr lang="en-US" dirty="0" err="1" smtClean="0"/>
              <a:t>Kalman</a:t>
            </a:r>
            <a:r>
              <a:rPr lang="en-US" dirty="0" smtClean="0"/>
              <a:t>-filter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factorformu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1" y="1778001"/>
            <a:ext cx="6769100" cy="1928780"/>
          </a:xfrm>
          <a:prstGeom prst="rect">
            <a:avLst/>
          </a:prstGeom>
        </p:spPr>
      </p:pic>
      <p:pic>
        <p:nvPicPr>
          <p:cNvPr id="7" name="Picture 6" descr="factorformul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4" y="3706781"/>
            <a:ext cx="7542743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2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Explore/Exploit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Three schemes (all work reasonably well for the front page application)</a:t>
            </a:r>
          </a:p>
          <a:p>
            <a:endParaRPr lang="en-US" dirty="0"/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epsilon-greedy: Show article with maximum posterior mean except with a small probability epsilon, choose an article at random. </a:t>
            </a:r>
          </a:p>
          <a:p>
            <a:pPr marL="914400" lvl="2" indent="0"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Upper confidence bound (UCB): Show article with maximum score, where score = post-mean + k. post-</a:t>
            </a:r>
            <a:r>
              <a:rPr lang="en-US" sz="2400" dirty="0" err="1" smtClean="0">
                <a:solidFill>
                  <a:srgbClr val="0000FF"/>
                </a:solidFill>
              </a:rPr>
              <a:t>std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Thompson sampling: Draw a sample (</a:t>
            </a:r>
            <a:r>
              <a:rPr lang="en-US" sz="2400" b="1" dirty="0">
                <a:solidFill>
                  <a:srgbClr val="0000FF"/>
                </a:solidFill>
              </a:rPr>
              <a:t>v</a:t>
            </a:r>
            <a:r>
              <a:rPr lang="en-US" sz="2400" b="1" dirty="0" smtClean="0">
                <a:solidFill>
                  <a:srgbClr val="0000FF"/>
                </a:solidFill>
              </a:rPr>
              <a:t>,β</a:t>
            </a:r>
            <a:r>
              <a:rPr lang="en-US" sz="2400" dirty="0" smtClean="0">
                <a:solidFill>
                  <a:srgbClr val="0000FF"/>
                </a:solidFill>
              </a:rPr>
              <a:t>) from posterior to compute article CTR and show article with maximum drawn CTR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042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93" y="203085"/>
            <a:ext cx="7807166" cy="10058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Computing the user latent factors( the u’</a:t>
            </a:r>
            <a:r>
              <a:rPr lang="en-US" sz="3200" i="1" dirty="0" smtClean="0">
                <a:solidFill>
                  <a:srgbClr val="008000"/>
                </a:solidFill>
              </a:rPr>
              <a:t>s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Computing user latent factors </a:t>
            </a:r>
          </a:p>
          <a:p>
            <a:endParaRPr lang="en-US" sz="2800" dirty="0"/>
          </a:p>
          <a:p>
            <a:pPr lvl="1"/>
            <a:r>
              <a:rPr lang="en-US" sz="2600" dirty="0" smtClean="0"/>
              <a:t>This is computed offline once a day</a:t>
            </a:r>
            <a:r>
              <a:rPr lang="en-US" sz="2600" dirty="0"/>
              <a:t> </a:t>
            </a:r>
            <a:r>
              <a:rPr lang="en-US" sz="2600" dirty="0" smtClean="0"/>
              <a:t>using retrospective (</a:t>
            </a:r>
            <a:r>
              <a:rPr lang="en-US" sz="2600" dirty="0" err="1" smtClean="0"/>
              <a:t>user,item</a:t>
            </a:r>
            <a:r>
              <a:rPr lang="en-US" sz="2600" dirty="0" smtClean="0"/>
              <a:t>) interaction data for last X days (X = 30 in our case)</a:t>
            </a:r>
          </a:p>
          <a:p>
            <a:pPr lvl="1"/>
            <a:r>
              <a:rPr lang="en-US" sz="2600" dirty="0" smtClean="0"/>
              <a:t>Computations are done on </a:t>
            </a:r>
            <a:r>
              <a:rPr lang="en-US" sz="2600" dirty="0" err="1" smtClean="0"/>
              <a:t>Hadoop</a:t>
            </a:r>
            <a:endParaRPr lang="en-US" sz="26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6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6EEE1E-2B92-7E48-A644-99EBA5166286}" type="slidenum">
              <a:rPr lang="en-US" sz="1000">
                <a:solidFill>
                  <a:srgbClr val="3A0074"/>
                </a:solidFill>
              </a:rPr>
              <a:pPr eaLnBrk="1" hangingPunct="1"/>
              <a:t>43</a:t>
            </a:fld>
            <a:endParaRPr lang="en-US" sz="1000">
              <a:solidFill>
                <a:srgbClr val="3A0074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Factorization Methods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4" y="1083733"/>
            <a:ext cx="7966075" cy="5002711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Matrix factorization</a:t>
            </a:r>
          </a:p>
          <a:p>
            <a:pPr lvl="1" eaLnBrk="1" hangingPunct="1"/>
            <a:r>
              <a:rPr lang="en-US" sz="2000" dirty="0">
                <a:latin typeface="Arial" charset="0"/>
                <a:cs typeface="Arial" charset="0"/>
              </a:rPr>
              <a:t>Models each user/item as a vector of </a:t>
            </a: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factors</a:t>
            </a:r>
            <a:r>
              <a:rPr lang="en-US" sz="2000" dirty="0">
                <a:latin typeface="Arial" charset="0"/>
                <a:cs typeface="Arial" charset="0"/>
              </a:rPr>
              <a:t> (learned from data)</a:t>
            </a:r>
          </a:p>
          <a:p>
            <a:pPr eaLnBrk="1" hangingPunct="1">
              <a:buFont typeface="Wingdings" charset="0"/>
              <a:buNone/>
            </a:pPr>
            <a:endParaRPr lang="en-US" sz="2000" dirty="0">
              <a:latin typeface="Arial" charset="0"/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411288" y="2955925"/>
          <a:ext cx="290353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Equation" r:id="rId3" imgW="1015920" imgH="228600" progId="Equation.3">
                  <p:embed/>
                </p:oleObj>
              </mc:Choice>
              <mc:Fallback>
                <p:oleObj name="Equation" r:id="rId3" imgW="101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2955925"/>
                        <a:ext cx="290353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5676900" y="3027363"/>
          <a:ext cx="21780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Equation" r:id="rId5" imgW="761669" imgH="228501" progId="Equation.3">
                  <p:embed/>
                </p:oleObj>
              </mc:Choice>
              <mc:Fallback>
                <p:oleObj name="Equation" r:id="rId5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027363"/>
                        <a:ext cx="21780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883400" y="2166938"/>
            <a:ext cx="18732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K</a:t>
            </a:r>
            <a:r>
              <a:rPr lang="en-US" sz="1600"/>
              <a:t> &lt;&lt; </a:t>
            </a:r>
            <a:r>
              <a:rPr lang="en-US" sz="1600" i="1"/>
              <a:t>M</a:t>
            </a:r>
            <a:r>
              <a:rPr lang="en-US" sz="1600"/>
              <a:t>, </a:t>
            </a:r>
            <a:r>
              <a:rPr lang="en-US" sz="1600" i="1"/>
              <a:t>N</a:t>
            </a:r>
          </a:p>
          <a:p>
            <a:r>
              <a:rPr lang="en-US" sz="1600" i="1"/>
              <a:t>M</a:t>
            </a:r>
            <a:r>
              <a:rPr lang="en-US" sz="1600"/>
              <a:t> = number of users</a:t>
            </a:r>
          </a:p>
          <a:p>
            <a:r>
              <a:rPr lang="en-US" sz="1600" i="1"/>
              <a:t>N</a:t>
            </a:r>
            <a:r>
              <a:rPr lang="en-US" sz="1600"/>
              <a:t> = number of items</a:t>
            </a:r>
            <a:endParaRPr lang="en-US" sz="1600" i="1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813300" y="3068638"/>
            <a:ext cx="317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ym typeface="Symbol" charset="0"/>
              </a:rPr>
              <a:t>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3597275" y="3452813"/>
            <a:ext cx="169863" cy="23495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558925" y="36877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factor vector of user </a:t>
            </a:r>
            <a:r>
              <a:rPr lang="en-US" sz="1800" i="1">
                <a:solidFill>
                  <a:srgbClr val="CC0000"/>
                </a:solidFill>
              </a:rPr>
              <a:t>i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156075" y="3689350"/>
            <a:ext cx="212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factor vector of item </a:t>
            </a:r>
            <a:r>
              <a:rPr lang="en-US" sz="1800" i="1">
                <a:solidFill>
                  <a:srgbClr val="CC0000"/>
                </a:solidFill>
              </a:rPr>
              <a:t>j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 flipV="1">
            <a:off x="4192588" y="3525838"/>
            <a:ext cx="85725" cy="16033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322388" y="2212975"/>
            <a:ext cx="1701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FF"/>
                </a:solidFill>
              </a:rPr>
              <a:t>rating that user </a:t>
            </a:r>
            <a:r>
              <a:rPr lang="en-US" sz="1800" i="1">
                <a:solidFill>
                  <a:srgbClr val="3333FF"/>
                </a:solidFill>
              </a:rPr>
              <a:t>i</a:t>
            </a:r>
            <a:r>
              <a:rPr lang="en-US" sz="1800">
                <a:solidFill>
                  <a:srgbClr val="3333FF"/>
                </a:solidFill>
              </a:rPr>
              <a:t> </a:t>
            </a:r>
          </a:p>
          <a:p>
            <a:r>
              <a:rPr lang="en-US" sz="1800">
                <a:solidFill>
                  <a:srgbClr val="3333FF"/>
                </a:solidFill>
              </a:rPr>
              <a:t>gives item </a:t>
            </a:r>
            <a:r>
              <a:rPr lang="en-US" sz="1800" i="1">
                <a:solidFill>
                  <a:srgbClr val="3333FF"/>
                </a:solidFill>
              </a:rPr>
              <a:t>j</a:t>
            </a:r>
            <a:endParaRPr lang="en-US" sz="1800">
              <a:solidFill>
                <a:srgbClr val="3333FF"/>
              </a:solidFill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1563688" y="2820988"/>
            <a:ext cx="0" cy="2413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110" name="Rectangle 14"/>
          <p:cNvSpPr>
            <a:spLocks noChangeArrowheads="1"/>
          </p:cNvSpPr>
          <p:nvPr/>
        </p:nvSpPr>
        <p:spPr bwMode="auto">
          <a:xfrm>
            <a:off x="2041525" y="4937125"/>
            <a:ext cx="1090613" cy="111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0111" name="Rectangle 15"/>
          <p:cNvSpPr>
            <a:spLocks noChangeArrowheads="1"/>
          </p:cNvSpPr>
          <p:nvPr/>
        </p:nvSpPr>
        <p:spPr bwMode="auto">
          <a:xfrm rot="5400000">
            <a:off x="2866231" y="5452269"/>
            <a:ext cx="1090613" cy="111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0112" name="Text Box 16"/>
          <p:cNvSpPr txBox="1">
            <a:spLocks noChangeArrowheads="1"/>
          </p:cNvSpPr>
          <p:nvPr/>
        </p:nvSpPr>
        <p:spPr bwMode="auto">
          <a:xfrm>
            <a:off x="2341563" y="4329113"/>
            <a:ext cx="6207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000"/>
              <a:t>user </a:t>
            </a:r>
            <a:r>
              <a:rPr lang="en-US" sz="2000" i="1"/>
              <a:t>i</a:t>
            </a:r>
          </a:p>
          <a:p>
            <a:pPr algn="ctr">
              <a:lnSpc>
                <a:spcPct val="80000"/>
              </a:lnSpc>
            </a:pPr>
            <a:r>
              <a:rPr lang="en-US" sz="2000" i="1"/>
              <a:t>u</a:t>
            </a:r>
            <a:r>
              <a:rPr lang="en-US" sz="2000" i="1" baseline="-25000"/>
              <a:t>i</a:t>
            </a:r>
            <a:r>
              <a:rPr lang="ja-JP" altLang="en-US" sz="2000"/>
              <a:t>’</a:t>
            </a:r>
            <a:endParaRPr lang="en-US" sz="2000"/>
          </a:p>
        </p:txBody>
      </p:sp>
      <p:sp>
        <p:nvSpPr>
          <p:cNvPr id="260113" name="Text Box 17"/>
          <p:cNvSpPr txBox="1">
            <a:spLocks noChangeArrowheads="1"/>
          </p:cNvSpPr>
          <p:nvPr/>
        </p:nvSpPr>
        <p:spPr bwMode="auto">
          <a:xfrm>
            <a:off x="3562350" y="5126038"/>
            <a:ext cx="606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item </a:t>
            </a:r>
            <a:r>
              <a:rPr lang="en-US" sz="2000" i="1"/>
              <a:t>j</a:t>
            </a:r>
          </a:p>
          <a:p>
            <a:pPr algn="ctr">
              <a:lnSpc>
                <a:spcPct val="80000"/>
              </a:lnSpc>
            </a:pPr>
            <a:r>
              <a:rPr lang="en-US" sz="2000" i="1"/>
              <a:t>v</a:t>
            </a:r>
            <a:r>
              <a:rPr lang="en-US" sz="2000" i="1" baseline="-25000"/>
              <a:t>j</a:t>
            </a:r>
            <a:endParaRPr lang="en-US" sz="2000"/>
          </a:p>
        </p:txBody>
      </p:sp>
      <p:sp>
        <p:nvSpPr>
          <p:cNvPr id="260114" name="Rectangle 18"/>
          <p:cNvSpPr>
            <a:spLocks noChangeArrowheads="1"/>
          </p:cNvSpPr>
          <p:nvPr/>
        </p:nvSpPr>
        <p:spPr bwMode="auto">
          <a:xfrm>
            <a:off x="5299075" y="4538663"/>
            <a:ext cx="1112838" cy="1652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0115" name="Rectangle 19"/>
          <p:cNvSpPr>
            <a:spLocks noChangeArrowheads="1"/>
          </p:cNvSpPr>
          <p:nvPr/>
        </p:nvSpPr>
        <p:spPr bwMode="auto">
          <a:xfrm>
            <a:off x="6886575" y="4516438"/>
            <a:ext cx="450850" cy="1674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0116" name="Rectangle 20"/>
          <p:cNvSpPr>
            <a:spLocks noChangeArrowheads="1"/>
          </p:cNvSpPr>
          <p:nvPr/>
        </p:nvSpPr>
        <p:spPr bwMode="auto">
          <a:xfrm>
            <a:off x="7632700" y="4503738"/>
            <a:ext cx="1122363" cy="365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0117" name="Rectangle 21"/>
          <p:cNvSpPr>
            <a:spLocks noChangeArrowheads="1"/>
          </p:cNvSpPr>
          <p:nvPr/>
        </p:nvSpPr>
        <p:spPr bwMode="auto">
          <a:xfrm>
            <a:off x="6896100" y="5011738"/>
            <a:ext cx="441325" cy="889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0118" name="Rectangle 22"/>
          <p:cNvSpPr>
            <a:spLocks noChangeArrowheads="1"/>
          </p:cNvSpPr>
          <p:nvPr/>
        </p:nvSpPr>
        <p:spPr bwMode="auto">
          <a:xfrm>
            <a:off x="8374063" y="4505325"/>
            <a:ext cx="88900" cy="363538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0119" name="Oval 23"/>
          <p:cNvSpPr>
            <a:spLocks noChangeArrowheads="1"/>
          </p:cNvSpPr>
          <p:nvPr/>
        </p:nvSpPr>
        <p:spPr bwMode="auto">
          <a:xfrm>
            <a:off x="6026150" y="5033963"/>
            <a:ext cx="88900" cy="889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0120" name="Line 24"/>
          <p:cNvSpPr>
            <a:spLocks noChangeShapeType="1"/>
          </p:cNvSpPr>
          <p:nvPr/>
        </p:nvSpPr>
        <p:spPr bwMode="auto">
          <a:xfrm>
            <a:off x="5287963" y="5078413"/>
            <a:ext cx="7604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121" name="Line 25"/>
          <p:cNvSpPr>
            <a:spLocks noChangeShapeType="1"/>
          </p:cNvSpPr>
          <p:nvPr/>
        </p:nvSpPr>
        <p:spPr bwMode="auto">
          <a:xfrm>
            <a:off x="6070600" y="4527550"/>
            <a:ext cx="0" cy="5064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0122" name="Text Box 26"/>
          <p:cNvSpPr txBox="1">
            <a:spLocks noChangeArrowheads="1"/>
          </p:cNvSpPr>
          <p:nvPr/>
        </p:nvSpPr>
        <p:spPr bwMode="auto">
          <a:xfrm>
            <a:off x="5648325" y="4219575"/>
            <a:ext cx="485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item </a:t>
            </a:r>
            <a:r>
              <a:rPr lang="en-US" sz="1600" i="1"/>
              <a:t>j</a:t>
            </a:r>
          </a:p>
        </p:txBody>
      </p:sp>
      <p:sp>
        <p:nvSpPr>
          <p:cNvPr id="260123" name="Text Box 27"/>
          <p:cNvSpPr txBox="1">
            <a:spLocks noChangeArrowheads="1"/>
          </p:cNvSpPr>
          <p:nvPr/>
        </p:nvSpPr>
        <p:spPr bwMode="auto">
          <a:xfrm>
            <a:off x="4697413" y="4945063"/>
            <a:ext cx="496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user </a:t>
            </a:r>
            <a:r>
              <a:rPr lang="en-US" sz="1600" i="1"/>
              <a:t>i</a:t>
            </a:r>
          </a:p>
        </p:txBody>
      </p:sp>
      <p:sp>
        <p:nvSpPr>
          <p:cNvPr id="260124" name="Text Box 28"/>
          <p:cNvSpPr txBox="1">
            <a:spLocks noChangeArrowheads="1"/>
          </p:cNvSpPr>
          <p:nvPr/>
        </p:nvSpPr>
        <p:spPr bwMode="auto">
          <a:xfrm>
            <a:off x="5783263" y="5735638"/>
            <a:ext cx="16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Y</a:t>
            </a:r>
          </a:p>
        </p:txBody>
      </p:sp>
      <p:sp>
        <p:nvSpPr>
          <p:cNvPr id="260125" name="Text Box 29"/>
          <p:cNvSpPr txBox="1">
            <a:spLocks noChangeArrowheads="1"/>
          </p:cNvSpPr>
          <p:nvPr/>
        </p:nvSpPr>
        <p:spPr bwMode="auto">
          <a:xfrm>
            <a:off x="7026275" y="574516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U</a:t>
            </a:r>
          </a:p>
        </p:txBody>
      </p:sp>
      <p:sp>
        <p:nvSpPr>
          <p:cNvPr id="260126" name="Text Box 30"/>
          <p:cNvSpPr txBox="1">
            <a:spLocks noChangeArrowheads="1"/>
          </p:cNvSpPr>
          <p:nvPr/>
        </p:nvSpPr>
        <p:spPr bwMode="auto">
          <a:xfrm>
            <a:off x="8083550" y="4940300"/>
            <a:ext cx="16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V</a:t>
            </a:r>
          </a:p>
        </p:txBody>
      </p:sp>
      <p:sp>
        <p:nvSpPr>
          <p:cNvPr id="260127" name="Rectangle 31"/>
          <p:cNvSpPr>
            <a:spLocks noChangeArrowheads="1"/>
          </p:cNvSpPr>
          <p:nvPr/>
        </p:nvSpPr>
        <p:spPr bwMode="auto">
          <a:xfrm>
            <a:off x="611188" y="4221163"/>
            <a:ext cx="3781425" cy="219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0128" name="Line 32"/>
          <p:cNvSpPr>
            <a:spLocks noChangeShapeType="1"/>
          </p:cNvSpPr>
          <p:nvPr/>
        </p:nvSpPr>
        <p:spPr bwMode="auto">
          <a:xfrm flipV="1">
            <a:off x="2411413" y="4437063"/>
            <a:ext cx="0" cy="190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9" name="Line 33"/>
          <p:cNvSpPr>
            <a:spLocks noChangeShapeType="1"/>
          </p:cNvSpPr>
          <p:nvPr/>
        </p:nvSpPr>
        <p:spPr bwMode="auto">
          <a:xfrm>
            <a:off x="1368425" y="5445125"/>
            <a:ext cx="2266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689225" y="4437063"/>
            <a:ext cx="1054100" cy="468312"/>
            <a:chOff x="1678" y="2806"/>
            <a:chExt cx="664" cy="295"/>
          </a:xfrm>
        </p:grpSpPr>
        <p:sp>
          <p:nvSpPr>
            <p:cNvPr id="35878" name="Oval 35"/>
            <p:cNvSpPr>
              <a:spLocks noChangeArrowheads="1"/>
            </p:cNvSpPr>
            <p:nvPr/>
          </p:nvSpPr>
          <p:spPr bwMode="auto">
            <a:xfrm>
              <a:off x="1791" y="3045"/>
              <a:ext cx="56" cy="5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5879" name="Text Box 37"/>
            <p:cNvSpPr txBox="1">
              <a:spLocks noChangeArrowheads="1"/>
            </p:cNvSpPr>
            <p:nvPr/>
          </p:nvSpPr>
          <p:spPr bwMode="auto">
            <a:xfrm>
              <a:off x="1678" y="2806"/>
              <a:ext cx="6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/>
                <a:t>u</a:t>
              </a:r>
              <a:r>
                <a:rPr lang="en-US" sz="1800" i="1" baseline="-25000"/>
                <a:t>i</a:t>
              </a:r>
              <a:r>
                <a:rPr lang="en-US" sz="1800" baseline="-25000"/>
                <a:t> </a:t>
              </a:r>
              <a:r>
                <a:rPr lang="en-US" sz="1800"/>
                <a:t>= (1,2)</a:t>
              </a:r>
              <a:endParaRPr lang="en-US" sz="1800" i="1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663825" y="5768975"/>
            <a:ext cx="1181100" cy="439738"/>
            <a:chOff x="1678" y="3634"/>
            <a:chExt cx="744" cy="277"/>
          </a:xfrm>
        </p:grpSpPr>
        <p:sp>
          <p:nvSpPr>
            <p:cNvPr id="35876" name="Oval 40"/>
            <p:cNvSpPr>
              <a:spLocks noChangeArrowheads="1"/>
            </p:cNvSpPr>
            <p:nvPr/>
          </p:nvSpPr>
          <p:spPr bwMode="auto">
            <a:xfrm>
              <a:off x="1791" y="3634"/>
              <a:ext cx="56" cy="5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5877" name="Text Box 41"/>
            <p:cNvSpPr txBox="1">
              <a:spLocks noChangeArrowheads="1"/>
            </p:cNvSpPr>
            <p:nvPr/>
          </p:nvSpPr>
          <p:spPr bwMode="auto">
            <a:xfrm>
              <a:off x="1678" y="3680"/>
              <a:ext cx="7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/>
                <a:t>v</a:t>
              </a:r>
              <a:r>
                <a:rPr lang="en-US" sz="1800" i="1" baseline="-25000"/>
                <a:t>j</a:t>
              </a:r>
              <a:r>
                <a:rPr lang="en-US" sz="1800" baseline="-25000"/>
                <a:t> </a:t>
              </a:r>
              <a:r>
                <a:rPr lang="en-US" sz="1800"/>
                <a:t>= (1, -1)</a:t>
              </a:r>
              <a:endParaRPr lang="en-US" sz="1800" i="1"/>
            </a:p>
          </p:txBody>
        </p:sp>
      </p:grpSp>
    </p:spTree>
    <p:extLst>
      <p:ext uri="{BB962C8B-B14F-4D97-AF65-F5344CB8AC3E}">
        <p14:creationId xmlns:p14="http://schemas.microsoft.com/office/powerpoint/2010/main" val="136175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0" grpId="0" animBg="1"/>
      <p:bldP spid="260111" grpId="0" animBg="1"/>
      <p:bldP spid="260112" grpId="0"/>
      <p:bldP spid="260113" grpId="0"/>
      <p:bldP spid="260114" grpId="0" animBg="1"/>
      <p:bldP spid="260115" grpId="0" animBg="1"/>
      <p:bldP spid="260116" grpId="0" animBg="1"/>
      <p:bldP spid="260117" grpId="0" animBg="1"/>
      <p:bldP spid="260118" grpId="0" animBg="1"/>
      <p:bldP spid="260119" grpId="0" animBg="1"/>
      <p:bldP spid="260120" grpId="0" animBg="1"/>
      <p:bldP spid="260121" grpId="0" animBg="1"/>
      <p:bldP spid="260122" grpId="0"/>
      <p:bldP spid="260123" grpId="0"/>
      <p:bldP spid="260124" grpId="0"/>
      <p:bldP spid="260125" grpId="0"/>
      <p:bldP spid="260126" grpId="0"/>
      <p:bldP spid="260127" grpId="0" animBg="1"/>
      <p:bldP spid="260128" grpId="0" animBg="1"/>
      <p:bldP spid="2601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B920A2-D4CD-5445-8B5C-489EFE1A17ED}" type="slidenum">
              <a:rPr lang="en-US" sz="1000">
                <a:solidFill>
                  <a:srgbClr val="3A0074"/>
                </a:solidFill>
              </a:rPr>
              <a:pPr eaLnBrk="1" hangingPunct="1"/>
              <a:t>44</a:t>
            </a:fld>
            <a:endParaRPr lang="en-US" sz="1000">
              <a:solidFill>
                <a:srgbClr val="3A0074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to Handle Cold Start?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Matrix factorization provides no factors for new users/items</a:t>
            </a:r>
          </a:p>
          <a:p>
            <a:pPr eaLnBrk="1" hangingPunct="1"/>
            <a:r>
              <a:rPr lang="en-US">
                <a:latin typeface="Arial" charset="0"/>
              </a:rPr>
              <a:t>Simple idea </a:t>
            </a:r>
            <a:r>
              <a:rPr lang="en-US" sz="2000">
                <a:latin typeface="Arial" charset="0"/>
              </a:rPr>
              <a:t>[KDD</a:t>
            </a:r>
            <a:r>
              <a:rPr lang="ja-JP" altLang="en-US" sz="2000">
                <a:latin typeface="Arial" charset="0"/>
              </a:rPr>
              <a:t>’</a:t>
            </a:r>
            <a:r>
              <a:rPr lang="en-US" altLang="ja-JP" sz="2000">
                <a:latin typeface="Arial" charset="0"/>
              </a:rPr>
              <a:t>09]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Predict their factor values based on given features </a:t>
            </a:r>
            <a:r>
              <a:rPr lang="en-US" sz="2000">
                <a:latin typeface="Arial" charset="0"/>
                <a:cs typeface="Arial" charset="0"/>
              </a:rPr>
              <a:t>(not learnt)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For new user </a:t>
            </a:r>
            <a:r>
              <a:rPr lang="en-US" i="1">
                <a:latin typeface="Arial" charset="0"/>
                <a:cs typeface="Arial" charset="0"/>
              </a:rPr>
              <a:t>i</a:t>
            </a:r>
            <a:r>
              <a:rPr lang="en-US">
                <a:latin typeface="Arial" charset="0"/>
                <a:cs typeface="Arial" charset="0"/>
              </a:rPr>
              <a:t>, predict </a:t>
            </a:r>
            <a:r>
              <a:rPr lang="en-US" i="1">
                <a:latin typeface="Arial" charset="0"/>
                <a:cs typeface="Arial" charset="0"/>
              </a:rPr>
              <a:t>u</a:t>
            </a:r>
            <a:r>
              <a:rPr lang="en-US" i="1" baseline="-25000">
                <a:latin typeface="Arial" charset="0"/>
                <a:cs typeface="Arial" charset="0"/>
              </a:rPr>
              <a:t>i</a:t>
            </a:r>
            <a:r>
              <a:rPr lang="en-US">
                <a:latin typeface="Arial" charset="0"/>
                <a:cs typeface="Arial" charset="0"/>
              </a:rPr>
              <a:t> based on </a:t>
            </a:r>
            <a:r>
              <a:rPr lang="en-US" i="1">
                <a:latin typeface="Arial" charset="0"/>
                <a:cs typeface="Arial" charset="0"/>
              </a:rPr>
              <a:t>x</a:t>
            </a:r>
            <a:r>
              <a:rPr lang="en-US" i="1" baseline="-25000">
                <a:latin typeface="Arial" charset="0"/>
                <a:cs typeface="Arial" charset="0"/>
              </a:rPr>
              <a:t>i</a:t>
            </a:r>
            <a:r>
              <a:rPr lang="en-US">
                <a:latin typeface="Arial" charset="0"/>
                <a:cs typeface="Arial" charset="0"/>
              </a:rPr>
              <a:t> (user feature vector)</a:t>
            </a:r>
            <a:endParaRPr lang="en-US" i="1">
              <a:latin typeface="Arial" charset="0"/>
              <a:cs typeface="Arial" charset="0"/>
            </a:endParaRPr>
          </a:p>
          <a:p>
            <a:pPr lvl="2" eaLnBrk="1" hangingPunct="1"/>
            <a:endParaRPr lang="en-US" i="1">
              <a:latin typeface="Arial" charset="0"/>
              <a:cs typeface="Arial" charset="0"/>
            </a:endParaRPr>
          </a:p>
          <a:p>
            <a:pPr lvl="2" eaLnBrk="1" hangingPunct="1"/>
            <a:endParaRPr lang="en-US" i="1">
              <a:latin typeface="Arial" charset="0"/>
              <a:cs typeface="Arial" charset="0"/>
            </a:endParaRPr>
          </a:p>
          <a:p>
            <a:pPr lvl="2" eaLnBrk="1" hangingPunct="1"/>
            <a:endParaRPr lang="en-US" i="1">
              <a:latin typeface="Arial" charset="0"/>
              <a:cs typeface="Arial" charset="0"/>
            </a:endParaRPr>
          </a:p>
          <a:p>
            <a:pPr lvl="2" eaLnBrk="1" hangingPunct="1"/>
            <a:endParaRPr lang="en-US" i="1">
              <a:latin typeface="Arial" charset="0"/>
              <a:cs typeface="Arial" charset="0"/>
            </a:endParaRPr>
          </a:p>
          <a:p>
            <a:pPr lvl="2" eaLnBrk="1" hangingPunct="1"/>
            <a:endParaRPr lang="en-US" i="1">
              <a:latin typeface="Arial" charset="0"/>
              <a:cs typeface="Arial" charset="0"/>
            </a:endParaRPr>
          </a:p>
          <a:p>
            <a:pPr lvl="2" eaLnBrk="1" hangingPunct="1"/>
            <a:endParaRPr lang="en-US" i="1">
              <a:latin typeface="Arial" charset="0"/>
              <a:cs typeface="Arial" charset="0"/>
            </a:endParaRPr>
          </a:p>
          <a:p>
            <a:pPr lvl="2" eaLnBrk="1" hangingPunct="1"/>
            <a:endParaRPr lang="en-US" i="1">
              <a:latin typeface="Arial" charset="0"/>
              <a:cs typeface="Arial" charset="0"/>
            </a:endParaRPr>
          </a:p>
          <a:p>
            <a:pPr lvl="2" eaLnBrk="1" hangingPunct="1"/>
            <a:endParaRPr lang="en-US" i="1">
              <a:latin typeface="Arial" charset="0"/>
              <a:cs typeface="Arial" charset="0"/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2522538" y="3578225"/>
            <a:ext cx="122237" cy="93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2489200" y="3067050"/>
            <a:ext cx="170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u</a:t>
            </a:r>
            <a:r>
              <a:rPr lang="en-US" sz="2000" i="1" baseline="-25000"/>
              <a:t>i </a:t>
            </a:r>
            <a:r>
              <a:rPr lang="en-US" sz="2000" i="1"/>
              <a:t>      ~       G x</a:t>
            </a:r>
            <a:r>
              <a:rPr lang="en-US" sz="2000" i="1" baseline="-25000"/>
              <a:t>i</a:t>
            </a:r>
            <a:endParaRPr lang="en-US" sz="2000" i="1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3743325" y="3573463"/>
            <a:ext cx="1512888" cy="93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5561013" y="3575050"/>
            <a:ext cx="133350" cy="1433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auto">
          <a:xfrm>
            <a:off x="4352925" y="3935413"/>
            <a:ext cx="196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i="1"/>
              <a:t>G</a:t>
            </a:r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5537200" y="5026025"/>
            <a:ext cx="163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i="1"/>
              <a:t>x</a:t>
            </a:r>
            <a:r>
              <a:rPr lang="en-US" sz="2000" i="1" baseline="-25000"/>
              <a:t>i</a:t>
            </a:r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5772150" y="5081588"/>
            <a:ext cx="2400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3333FF"/>
                </a:solidFill>
              </a:rPr>
              <a:t>: feature vector of user </a:t>
            </a:r>
            <a:r>
              <a:rPr lang="en-US" i="1">
                <a:solidFill>
                  <a:srgbClr val="3333FF"/>
                </a:solidFill>
              </a:rPr>
              <a:t>i</a:t>
            </a:r>
          </a:p>
        </p:txBody>
      </p:sp>
      <p:sp>
        <p:nvSpPr>
          <p:cNvPr id="266251" name="Rectangle 11"/>
          <p:cNvSpPr>
            <a:spLocks noChangeArrowheads="1"/>
          </p:cNvSpPr>
          <p:nvPr/>
        </p:nvSpPr>
        <p:spPr bwMode="auto">
          <a:xfrm>
            <a:off x="3424238" y="4572000"/>
            <a:ext cx="17145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>
                <a:solidFill>
                  <a:srgbClr val="3333FF"/>
                </a:solidFill>
              </a:rPr>
              <a:t>regression</a:t>
            </a:r>
          </a:p>
          <a:p>
            <a:pPr algn="r" eaLnBrk="0" hangingPunct="0">
              <a:lnSpc>
                <a:spcPct val="80000"/>
              </a:lnSpc>
            </a:pPr>
            <a:r>
              <a:rPr lang="en-US">
                <a:solidFill>
                  <a:srgbClr val="3333FF"/>
                </a:solidFill>
              </a:rPr>
              <a:t>coefficient matrix</a:t>
            </a:r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759450" y="3189288"/>
            <a:ext cx="196215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cs typeface="Arial" charset="0"/>
              </a:rPr>
              <a:t>Example features</a:t>
            </a:r>
          </a:p>
          <a:p>
            <a:pPr>
              <a:spcBef>
                <a:spcPct val="20000"/>
              </a:spcBef>
              <a:defRPr/>
            </a:pPr>
            <a:r>
              <a:rPr lang="en-US" sz="1400">
                <a:cs typeface="Arial" charset="0"/>
              </a:rPr>
              <a:t>isFemale</a:t>
            </a:r>
          </a:p>
          <a:p>
            <a:pPr>
              <a:spcBef>
                <a:spcPct val="20000"/>
              </a:spcBef>
              <a:defRPr/>
            </a:pPr>
            <a:r>
              <a:rPr lang="en-US" sz="1400">
                <a:cs typeface="Arial" charset="0"/>
              </a:rPr>
              <a:t>isAge0-20</a:t>
            </a:r>
          </a:p>
          <a:p>
            <a:pPr>
              <a:spcBef>
                <a:spcPct val="20000"/>
              </a:spcBef>
              <a:defRPr/>
            </a:pPr>
            <a:r>
              <a:rPr lang="en-US" sz="1400">
                <a:cs typeface="Arial" charset="0"/>
              </a:rPr>
              <a:t>…</a:t>
            </a:r>
          </a:p>
          <a:p>
            <a:pPr>
              <a:spcBef>
                <a:spcPct val="20000"/>
              </a:spcBef>
              <a:defRPr/>
            </a:pPr>
            <a:r>
              <a:rPr lang="en-US" sz="1400">
                <a:cs typeface="Arial" charset="0"/>
              </a:rPr>
              <a:t>isInBayArea</a:t>
            </a:r>
          </a:p>
          <a:p>
            <a:pPr>
              <a:spcBef>
                <a:spcPct val="20000"/>
              </a:spcBef>
              <a:defRPr/>
            </a:pPr>
            <a:r>
              <a:rPr lang="en-US" sz="1400">
                <a:cs typeface="Arial" charset="0"/>
              </a:rPr>
              <a:t>…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406525" y="4611688"/>
            <a:ext cx="1257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>
                <a:solidFill>
                  <a:srgbClr val="3333FF"/>
                </a:solidFill>
              </a:rPr>
              <a:t>factor vector</a:t>
            </a:r>
          </a:p>
          <a:p>
            <a:pPr algn="r" eaLnBrk="0" hangingPunct="0">
              <a:lnSpc>
                <a:spcPct val="80000"/>
              </a:lnSpc>
            </a:pPr>
            <a:r>
              <a:rPr lang="en-US">
                <a:solidFill>
                  <a:srgbClr val="3333FF"/>
                </a:solidFill>
              </a:rPr>
              <a:t>of user </a:t>
            </a:r>
            <a:r>
              <a:rPr lang="en-US" i="1">
                <a:solidFill>
                  <a:srgbClr val="3333FF"/>
                </a:solidFill>
              </a:rPr>
              <a:t>i</a:t>
            </a:r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2519363" y="3678238"/>
            <a:ext cx="2735262" cy="114300"/>
            <a:chOff x="1587" y="2317"/>
            <a:chExt cx="1723" cy="72"/>
          </a:xfrm>
        </p:grpSpPr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1587" y="2326"/>
              <a:ext cx="79" cy="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2361" y="2317"/>
              <a:ext cx="949" cy="5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91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animBg="1"/>
      <p:bldP spid="266245" grpId="0"/>
      <p:bldP spid="266246" grpId="0" animBg="1"/>
      <p:bldP spid="266247" grpId="0" animBg="1"/>
      <p:bldP spid="266248" grpId="0"/>
      <p:bldP spid="266249" grpId="0"/>
      <p:bldP spid="266250" grpId="0"/>
      <p:bldP spid="266251" grpId="0"/>
      <p:bldP spid="30735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DE1ADC-7823-3A43-8F1B-551118538C69}" type="slidenum">
              <a:rPr lang="en-US" sz="1000">
                <a:solidFill>
                  <a:srgbClr val="3A0074"/>
                </a:solidFill>
              </a:rPr>
              <a:pPr eaLnBrk="1" hangingPunct="1"/>
              <a:t>45</a:t>
            </a:fld>
            <a:endParaRPr lang="en-US" sz="1000">
              <a:solidFill>
                <a:srgbClr val="3A0074"/>
              </a:solidFill>
            </a:endParaRPr>
          </a:p>
        </p:txBody>
      </p:sp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814388" y="2628900"/>
            <a:ext cx="7543800" cy="22812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Full Specification of RLFM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133600" y="1311275"/>
          <a:ext cx="37560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Equation" r:id="rId3" imgW="1231366" imgH="228501" progId="Equation.3">
                  <p:embed/>
                </p:oleObj>
              </mc:Choice>
              <mc:Fallback>
                <p:oleObj name="Equation" r:id="rId3" imgW="123136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11275"/>
                        <a:ext cx="37560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65213" y="2816225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b="1"/>
              <a:t> Bias of user </a:t>
            </a:r>
            <a:r>
              <a:rPr lang="en-US" sz="2000" b="1" i="1"/>
              <a:t>i</a:t>
            </a:r>
            <a:r>
              <a:rPr lang="en-US" sz="2000" b="1"/>
              <a:t>:</a:t>
            </a: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725863" y="2690813"/>
          <a:ext cx="41036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Equation" r:id="rId5" imgW="1524000" imgH="203200" progId="Equation.3">
                  <p:embed/>
                </p:oleObj>
              </mc:Choice>
              <mc:Fallback>
                <p:oleObj name="Equation" r:id="rId5" imgW="1524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2690813"/>
                        <a:ext cx="410368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062038" y="3313113"/>
            <a:ext cx="2524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b="1"/>
              <a:t> Popularity of item </a:t>
            </a:r>
            <a:r>
              <a:rPr lang="en-US" sz="2000" b="1" i="1"/>
              <a:t>j</a:t>
            </a:r>
            <a:r>
              <a:rPr lang="en-US" sz="2000" b="1"/>
              <a:t>:</a:t>
            </a:r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805590"/>
              </p:ext>
            </p:extLst>
          </p:nvPr>
        </p:nvGraphicFramePr>
        <p:xfrm>
          <a:off x="3819525" y="3146425"/>
          <a:ext cx="46926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Equation" r:id="rId7" imgW="1981200" imgH="254000" progId="Equation.3">
                  <p:embed/>
                </p:oleObj>
              </mc:Choice>
              <mc:Fallback>
                <p:oleObj name="Equation" r:id="rId7" imgW="1981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3146425"/>
                        <a:ext cx="46926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062038" y="3813175"/>
            <a:ext cx="2216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b="1"/>
              <a:t> Factors of user </a:t>
            </a:r>
            <a:r>
              <a:rPr lang="en-US" sz="2000" b="1" i="1"/>
              <a:t>i</a:t>
            </a:r>
            <a:r>
              <a:rPr lang="en-US" sz="2000" b="1"/>
              <a:t>:</a:t>
            </a: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501124"/>
              </p:ext>
            </p:extLst>
          </p:nvPr>
        </p:nvGraphicFramePr>
        <p:xfrm>
          <a:off x="3217863" y="3644900"/>
          <a:ext cx="53768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Equation" r:id="rId9" imgW="1968500" imgH="241300" progId="Equation.3">
                  <p:embed/>
                </p:oleObj>
              </mc:Choice>
              <mc:Fallback>
                <p:oleObj name="Equation" r:id="rId9" imgW="1968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3644900"/>
                        <a:ext cx="5376862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058863" y="4321175"/>
            <a:ext cx="220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b="1"/>
              <a:t> Factors of item </a:t>
            </a:r>
            <a:r>
              <a:rPr lang="en-US" sz="2000" b="1" i="1"/>
              <a:t>j</a:t>
            </a:r>
            <a:r>
              <a:rPr lang="en-US" sz="2000" b="1"/>
              <a:t>:</a:t>
            </a:r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201467"/>
              </p:ext>
            </p:extLst>
          </p:nvPr>
        </p:nvGraphicFramePr>
        <p:xfrm>
          <a:off x="3819525" y="4249738"/>
          <a:ext cx="40989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Equation" r:id="rId11" imgW="2006600" imgH="254000" progId="Equation.3">
                  <p:embed/>
                </p:oleObj>
              </mc:Choice>
              <mc:Fallback>
                <p:oleObj name="Equation" r:id="rId11" imgW="2006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4249738"/>
                        <a:ext cx="40989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447800" y="5237163"/>
            <a:ext cx="616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i="1"/>
              <a:t>b</a:t>
            </a:r>
            <a:r>
              <a:rPr lang="en-US"/>
              <a:t>, </a:t>
            </a:r>
            <a:r>
              <a:rPr lang="en-US" i="1"/>
              <a:t>g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, </a:t>
            </a:r>
            <a:r>
              <a:rPr lang="en-US" i="1"/>
              <a:t>G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 are regression functions</a:t>
            </a:r>
            <a:endParaRPr lang="en-US" i="1"/>
          </a:p>
          <a:p>
            <a:pPr algn="ctr"/>
            <a:r>
              <a:rPr lang="en-US" b="1">
                <a:solidFill>
                  <a:srgbClr val="A50021"/>
                </a:solidFill>
              </a:rPr>
              <a:t>Any regression model can be used here!!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41313" y="1563688"/>
            <a:ext cx="1638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solidFill>
                  <a:srgbClr val="3333FF"/>
                </a:solidFill>
              </a:rPr>
              <a:t>rating that user </a:t>
            </a:r>
            <a:r>
              <a:rPr lang="en-US" sz="1800" i="1">
                <a:solidFill>
                  <a:srgbClr val="3333FF"/>
                </a:solidFill>
              </a:rPr>
              <a:t>i</a:t>
            </a:r>
            <a:endParaRPr lang="en-US" sz="1800">
              <a:solidFill>
                <a:srgbClr val="3333FF"/>
              </a:solidFill>
            </a:endParaRPr>
          </a:p>
          <a:p>
            <a:pPr algn="r"/>
            <a:r>
              <a:rPr lang="en-US" sz="1800">
                <a:solidFill>
                  <a:srgbClr val="3333FF"/>
                </a:solidFill>
              </a:rPr>
              <a:t>gives item </a:t>
            </a:r>
            <a:r>
              <a:rPr lang="en-US" sz="1800" i="1">
                <a:solidFill>
                  <a:srgbClr val="3333FF"/>
                </a:solidFill>
              </a:rPr>
              <a:t>j</a:t>
            </a:r>
            <a:endParaRPr lang="en-US" sz="1800">
              <a:solidFill>
                <a:srgbClr val="3333FF"/>
              </a:solidFill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6092825" y="1560513"/>
            <a:ext cx="29305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>
                <a:solidFill>
                  <a:srgbClr val="3333FF"/>
                </a:solidFill>
              </a:rPr>
              <a:t>x</a:t>
            </a:r>
            <a:r>
              <a:rPr lang="en-US" sz="1800" i="1" baseline="-25000">
                <a:solidFill>
                  <a:srgbClr val="3333FF"/>
                </a:solidFill>
              </a:rPr>
              <a:t>i</a:t>
            </a:r>
            <a:r>
              <a:rPr lang="en-US" sz="1800">
                <a:solidFill>
                  <a:srgbClr val="3333FF"/>
                </a:solidFill>
              </a:rPr>
              <a:t>  = feature vector of user </a:t>
            </a:r>
            <a:r>
              <a:rPr lang="en-US" sz="1800" i="1">
                <a:solidFill>
                  <a:srgbClr val="3333FF"/>
                </a:solidFill>
              </a:rPr>
              <a:t>i</a:t>
            </a:r>
          </a:p>
          <a:p>
            <a:r>
              <a:rPr lang="en-US" sz="1800" i="1">
                <a:solidFill>
                  <a:srgbClr val="3333FF"/>
                </a:solidFill>
              </a:rPr>
              <a:t>x</a:t>
            </a:r>
            <a:r>
              <a:rPr lang="en-US" sz="1800" i="1" baseline="-25000">
                <a:solidFill>
                  <a:srgbClr val="3333FF"/>
                </a:solidFill>
              </a:rPr>
              <a:t>j</a:t>
            </a:r>
            <a:r>
              <a:rPr lang="en-US" sz="1800">
                <a:solidFill>
                  <a:srgbClr val="3333FF"/>
                </a:solidFill>
              </a:rPr>
              <a:t>  = feature vector of item </a:t>
            </a:r>
            <a:r>
              <a:rPr lang="en-US" sz="1800" i="1">
                <a:solidFill>
                  <a:srgbClr val="3333FF"/>
                </a:solidFill>
              </a:rPr>
              <a:t>j</a:t>
            </a:r>
          </a:p>
          <a:p>
            <a:r>
              <a:rPr lang="en-US" sz="1800" i="1">
                <a:solidFill>
                  <a:srgbClr val="3333FF"/>
                </a:solidFill>
              </a:rPr>
              <a:t>x</a:t>
            </a:r>
            <a:r>
              <a:rPr lang="en-US" sz="1800" i="1" baseline="-25000">
                <a:solidFill>
                  <a:srgbClr val="3333FF"/>
                </a:solidFill>
              </a:rPr>
              <a:t>ij </a:t>
            </a:r>
            <a:r>
              <a:rPr lang="en-US" sz="1800">
                <a:solidFill>
                  <a:srgbClr val="3333FF"/>
                </a:solidFill>
              </a:rPr>
              <a:t> = feature vector of (</a:t>
            </a:r>
            <a:r>
              <a:rPr lang="en-US" sz="1800" i="1">
                <a:solidFill>
                  <a:srgbClr val="3333FF"/>
                </a:solidFill>
              </a:rPr>
              <a:t>i</a:t>
            </a:r>
            <a:r>
              <a:rPr lang="en-US" sz="1800">
                <a:solidFill>
                  <a:srgbClr val="3333FF"/>
                </a:solidFill>
              </a:rPr>
              <a:t>, </a:t>
            </a:r>
            <a:r>
              <a:rPr lang="en-US" sz="1800" i="1">
                <a:solidFill>
                  <a:srgbClr val="3333FF"/>
                </a:solidFill>
              </a:rPr>
              <a:t>j</a:t>
            </a:r>
            <a:r>
              <a:rPr lang="en-US" sz="180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28613" y="865188"/>
            <a:ext cx="413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cs typeface="Arial" charset="0"/>
              </a:rPr>
              <a:t>R</a:t>
            </a:r>
            <a:r>
              <a:rPr lang="en-US">
                <a:cs typeface="Arial" charset="0"/>
              </a:rPr>
              <a:t>egression-based </a:t>
            </a:r>
            <a:r>
              <a:rPr lang="en-US" u="sng">
                <a:cs typeface="Arial" charset="0"/>
              </a:rPr>
              <a:t>L</a:t>
            </a:r>
            <a:r>
              <a:rPr lang="en-US">
                <a:cs typeface="Arial" charset="0"/>
              </a:rPr>
              <a:t>atent </a:t>
            </a:r>
            <a:r>
              <a:rPr lang="en-US" u="sng">
                <a:cs typeface="Arial" charset="0"/>
              </a:rPr>
              <a:t>F</a:t>
            </a:r>
            <a:r>
              <a:rPr lang="en-US">
                <a:cs typeface="Arial" charset="0"/>
              </a:rPr>
              <a:t>actor </a:t>
            </a:r>
            <a:r>
              <a:rPr lang="en-US" u="sng">
                <a:cs typeface="Arial" charset="0"/>
              </a:rPr>
              <a:t>M</a:t>
            </a:r>
            <a:r>
              <a:rPr lang="en-US">
                <a:cs typeface="Arial" charset="0"/>
              </a:rPr>
              <a:t>odel</a:t>
            </a:r>
          </a:p>
        </p:txBody>
      </p:sp>
    </p:spTree>
    <p:extLst>
      <p:ext uri="{BB962C8B-B14F-4D97-AF65-F5344CB8AC3E}">
        <p14:creationId xmlns:p14="http://schemas.microsoft.com/office/powerpoint/2010/main" val="259158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20" y="203085"/>
            <a:ext cx="8153895" cy="100584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Regression based Latent Factor Model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63" y="1178719"/>
            <a:ext cx="8618537" cy="526256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 smtClean="0"/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458413"/>
              </p:ext>
            </p:extLst>
          </p:nvPr>
        </p:nvGraphicFramePr>
        <p:xfrm>
          <a:off x="1847850" y="3009900"/>
          <a:ext cx="73755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3" imgW="2667000" imgH="241300" progId="Equation.3">
                  <p:embed/>
                </p:oleObj>
              </mc:Choice>
              <mc:Fallback>
                <p:oleObj name="Equation" r:id="rId3" imgW="2667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009900"/>
                        <a:ext cx="737552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02948"/>
              </p:ext>
            </p:extLst>
          </p:nvPr>
        </p:nvGraphicFramePr>
        <p:xfrm>
          <a:off x="1781175" y="4206875"/>
          <a:ext cx="5562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Equation" r:id="rId5" imgW="1739900" imgH="482600" progId="Equation.3">
                  <p:embed/>
                </p:oleObj>
              </mc:Choice>
              <mc:Fallback>
                <p:oleObj name="Equation" r:id="rId5" imgW="1739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4206875"/>
                        <a:ext cx="5562600" cy="162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998557"/>
              </p:ext>
            </p:extLst>
          </p:nvPr>
        </p:nvGraphicFramePr>
        <p:xfrm>
          <a:off x="575838" y="1178719"/>
          <a:ext cx="8561388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Equation" r:id="rId7" imgW="2997200" imgH="533400" progId="Equation.3">
                  <p:embed/>
                </p:oleObj>
              </mc:Choice>
              <mc:Fallback>
                <p:oleObj name="Equation" r:id="rId7" imgW="2997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838" y="1178719"/>
                        <a:ext cx="8561388" cy="1522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8332" y="3810000"/>
            <a:ext cx="24765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rgbClr val="CC0000"/>
                </a:solidFill>
                <a:cs typeface="Arial" charset="0"/>
              </a:rPr>
              <a:t>regression weight matrix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 flipV="1">
            <a:off x="2819400" y="3505200"/>
            <a:ext cx="0" cy="381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819400" y="4191000"/>
            <a:ext cx="0" cy="5334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433762" y="3886200"/>
            <a:ext cx="544075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rgbClr val="0000CC"/>
                </a:solidFill>
                <a:cs typeface="Arial" charset="0"/>
              </a:rPr>
              <a:t>user/item-specific correction </a:t>
            </a:r>
            <a:r>
              <a:rPr lang="en-US" sz="1800" dirty="0" smtClean="0">
                <a:solidFill>
                  <a:srgbClr val="0000CC"/>
                </a:solidFill>
                <a:cs typeface="Arial" charset="0"/>
              </a:rPr>
              <a:t>terms </a:t>
            </a:r>
            <a:r>
              <a:rPr lang="en-US" sz="1800" dirty="0">
                <a:solidFill>
                  <a:srgbClr val="0000CC"/>
                </a:solidFill>
                <a:cs typeface="Arial" charset="0"/>
              </a:rPr>
              <a:t>(learnt from data)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 flipV="1">
            <a:off x="3579812" y="3473449"/>
            <a:ext cx="1588" cy="4889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3581400" y="4191000"/>
            <a:ext cx="0" cy="5222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8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226" y="393547"/>
            <a:ext cx="8496773" cy="44306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Role of shrinkage (consider </a:t>
            </a:r>
            <a:r>
              <a:rPr lang="en-US" sz="3200" dirty="0" err="1" smtClean="0">
                <a:solidFill>
                  <a:srgbClr val="008000"/>
                </a:solidFill>
              </a:rPr>
              <a:t>Guassian</a:t>
            </a:r>
            <a:r>
              <a:rPr lang="en-US" sz="3200" dirty="0" smtClean="0">
                <a:solidFill>
                  <a:srgbClr val="008000"/>
                </a:solidFill>
              </a:rPr>
              <a:t> for simplicity)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227" y="1220788"/>
            <a:ext cx="8268173" cy="5262562"/>
          </a:xfrm>
        </p:spPr>
        <p:txBody>
          <a:bodyPr/>
          <a:lstStyle/>
          <a:p>
            <a:r>
              <a:rPr lang="en-US" sz="2800" dirty="0"/>
              <a:t>For new user/article, factor estimates based on </a:t>
            </a:r>
            <a:r>
              <a:rPr lang="en-US" sz="2800" dirty="0" smtClean="0"/>
              <a:t>covariates</a:t>
            </a:r>
            <a:endParaRPr lang="en-US" sz="2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2800" dirty="0" smtClean="0"/>
              <a:t>For old user, </a:t>
            </a:r>
            <a:r>
              <a:rPr lang="en-US" sz="2800" dirty="0"/>
              <a:t>factor </a:t>
            </a:r>
            <a:r>
              <a:rPr lang="en-US" sz="2800" dirty="0" smtClean="0"/>
              <a:t>estimates</a:t>
            </a:r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1800" dirty="0"/>
          </a:p>
          <a:p>
            <a:endParaRPr lang="en-US" sz="2100" dirty="0"/>
          </a:p>
          <a:p>
            <a:r>
              <a:rPr lang="en-US" sz="2800" dirty="0" smtClean="0"/>
              <a:t>Linear </a:t>
            </a:r>
            <a:r>
              <a:rPr lang="en-US" sz="2800" dirty="0"/>
              <a:t>combination of </a:t>
            </a:r>
            <a:r>
              <a:rPr lang="en-US" sz="2800" dirty="0" smtClean="0"/>
              <a:t>prior regression function and </a:t>
            </a:r>
            <a:r>
              <a:rPr lang="en-US" sz="2800" dirty="0"/>
              <a:t>user </a:t>
            </a:r>
            <a:r>
              <a:rPr lang="en-US" sz="2800" dirty="0" smtClean="0"/>
              <a:t>feedback on items</a:t>
            </a:r>
            <a:endParaRPr lang="en-US" sz="2800" dirty="0"/>
          </a:p>
          <a:p>
            <a:pPr>
              <a:buNone/>
            </a:pPr>
            <a:endParaRPr lang="en-US" sz="1800" dirty="0"/>
          </a:p>
          <a:p>
            <a:pPr lvl="1">
              <a:buNone/>
            </a:pPr>
            <a:endParaRPr lang="en-US" sz="1800" dirty="0"/>
          </a:p>
          <a:p>
            <a:endParaRPr lang="en-US" sz="2100" dirty="0"/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91534871"/>
              </p:ext>
            </p:extLst>
          </p:nvPr>
        </p:nvGraphicFramePr>
        <p:xfrm>
          <a:off x="1468438" y="2392363"/>
          <a:ext cx="52927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Equation" r:id="rId3" imgW="1676400" imgH="241300" progId="Equation.3">
                  <p:embed/>
                </p:oleObj>
              </mc:Choice>
              <mc:Fallback>
                <p:oleObj name="Equation" r:id="rId3" imgW="167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2392363"/>
                        <a:ext cx="52927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47854996"/>
              </p:ext>
            </p:extLst>
          </p:nvPr>
        </p:nvGraphicFramePr>
        <p:xfrm>
          <a:off x="631161" y="3683201"/>
          <a:ext cx="8268173" cy="107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Equation" r:id="rId5" imgW="3022600" imgH="393700" progId="Equation.3">
                  <p:embed/>
                </p:oleObj>
              </mc:Choice>
              <mc:Fallback>
                <p:oleObj name="Equation" r:id="rId5" imgW="302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61" y="3683201"/>
                        <a:ext cx="8268173" cy="1076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30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3200" dirty="0" smtClean="0">
                <a:solidFill>
                  <a:srgbClr val="008000"/>
                </a:solidFill>
              </a:rPr>
              <a:t>Estimating the Regression function via EM </a:t>
            </a:r>
            <a:endParaRPr lang="en-US" sz="3200" dirty="0">
              <a:solidFill>
                <a:srgbClr val="008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308140"/>
              </p:ext>
            </p:extLst>
          </p:nvPr>
        </p:nvGraphicFramePr>
        <p:xfrm>
          <a:off x="457200" y="1995488"/>
          <a:ext cx="838420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Equation" r:id="rId3" imgW="3720960" imgH="380880" progId="Equation.3">
                  <p:embed/>
                </p:oleObj>
              </mc:Choice>
              <mc:Fallback>
                <p:oleObj name="Equation" r:id="rId3" imgW="3720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95488"/>
                        <a:ext cx="8384205" cy="919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1295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Maximize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Integral cannot be computed in closed form, </a:t>
            </a:r>
          </a:p>
          <a:p>
            <a:r>
              <a:rPr lang="en-US" sz="2400" dirty="0" smtClean="0"/>
              <a:t>approximated by Monte Carlo using  Gibbs Sampling</a:t>
            </a:r>
          </a:p>
          <a:p>
            <a:endParaRPr lang="en-US" sz="2400" dirty="0"/>
          </a:p>
          <a:p>
            <a:r>
              <a:rPr lang="en-US" sz="2400" dirty="0" smtClean="0"/>
              <a:t>For logistic, we use ARS (</a:t>
            </a:r>
            <a:r>
              <a:rPr lang="en-US" sz="2400" dirty="0" err="1" smtClean="0"/>
              <a:t>Gilks</a:t>
            </a:r>
            <a:r>
              <a:rPr lang="en-US" sz="2400" dirty="0" smtClean="0"/>
              <a:t> and Wild) to sample the latent factors within the Gibbs sampler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628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Scaling to large data on via distributed computing (e.g. </a:t>
            </a:r>
            <a:r>
              <a:rPr lang="en-US" sz="3200" dirty="0" err="1" smtClean="0">
                <a:solidFill>
                  <a:srgbClr val="008000"/>
                </a:solidFill>
              </a:rPr>
              <a:t>Hadoop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Randomly partition by users  </a:t>
            </a:r>
          </a:p>
          <a:p>
            <a:r>
              <a:rPr lang="en-US" sz="2800" dirty="0" smtClean="0"/>
              <a:t>Run separate model on each partition</a:t>
            </a:r>
          </a:p>
          <a:p>
            <a:pPr lvl="1"/>
            <a:r>
              <a:rPr lang="en-US" sz="2600" dirty="0" smtClean="0"/>
              <a:t>Care taken to initialize each partition model with same values, constraints on factors ensure “</a:t>
            </a:r>
            <a:r>
              <a:rPr lang="en-US" sz="2600" dirty="0" err="1" smtClean="0"/>
              <a:t>identifiability</a:t>
            </a:r>
            <a:r>
              <a:rPr lang="en-US" sz="2600" dirty="0" smtClean="0"/>
              <a:t> of parameters” within each partition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Create ensembles by using different user partitions, average across ensembles to obtain estimates of user factors and regression functions</a:t>
            </a:r>
          </a:p>
          <a:p>
            <a:endParaRPr lang="en-US" dirty="0" smtClean="0"/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Estimates of user factors in ensembles uncorrelated, averaging reduces variance</a:t>
            </a:r>
          </a:p>
        </p:txBody>
      </p:sp>
    </p:spTree>
    <p:extLst>
      <p:ext uri="{BB962C8B-B14F-4D97-AF65-F5344CB8AC3E}">
        <p14:creationId xmlns:p14="http://schemas.microsoft.com/office/powerpoint/2010/main" val="339501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 Today: Content Module</a:t>
            </a:r>
            <a:endParaRPr lang="en-US" dirty="0"/>
          </a:p>
        </p:txBody>
      </p:sp>
      <p:pic>
        <p:nvPicPr>
          <p:cNvPr id="4" name="Content Placeholder 3" descr="Screen Shot 2013-01-27 at 7.38.4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r="3473"/>
          <a:stretch>
            <a:fillRect/>
          </a:stretch>
        </p:blipFill>
        <p:spPr>
          <a:xfrm>
            <a:off x="328538" y="997007"/>
            <a:ext cx="6917563" cy="4128757"/>
          </a:xfrm>
        </p:spPr>
      </p:pic>
      <p:sp>
        <p:nvSpPr>
          <p:cNvPr id="5" name="TextBox 4"/>
          <p:cNvSpPr txBox="1"/>
          <p:nvPr/>
        </p:nvSpPr>
        <p:spPr>
          <a:xfrm>
            <a:off x="571216" y="4948591"/>
            <a:ext cx="8423379" cy="1249274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Objective: Serve content to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maximize engagement 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metrics like CTR (or weighted CTR)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0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Data Example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1B events, 8M users, 6K articles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ffline training produced user factor </a:t>
            </a:r>
            <a:r>
              <a:rPr lang="en-US" sz="2800" b="1" dirty="0" err="1" smtClean="0"/>
              <a:t>u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  </a:t>
            </a:r>
          </a:p>
          <a:p>
            <a:r>
              <a:rPr lang="en-US" sz="2800" dirty="0" smtClean="0"/>
              <a:t>Our Baseline: logistic without user feature </a:t>
            </a:r>
            <a:r>
              <a:rPr lang="en-US" sz="2800" b="1" dirty="0" err="1" smtClean="0"/>
              <a:t>u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  </a:t>
            </a:r>
            <a:endParaRPr lang="en-US" sz="2800" baseline="-25000" dirty="0"/>
          </a:p>
          <a:p>
            <a:endParaRPr lang="en-US" sz="2600" dirty="0" smtClean="0">
              <a:solidFill>
                <a:srgbClr val="0000FF"/>
              </a:solidFill>
            </a:endParaRPr>
          </a:p>
          <a:p>
            <a:pPr lvl="1"/>
            <a:endParaRPr lang="en-US" sz="2600" dirty="0" smtClean="0">
              <a:solidFill>
                <a:srgbClr val="0000FF"/>
              </a:solidFill>
            </a:endParaRPr>
          </a:p>
          <a:p>
            <a:endParaRPr lang="en-US" sz="2800" baseline="-25000" dirty="0" smtClean="0"/>
          </a:p>
          <a:p>
            <a:r>
              <a:rPr lang="en-US" sz="2800" dirty="0" smtClean="0"/>
              <a:t>Overall click lift by including </a:t>
            </a:r>
            <a:r>
              <a:rPr lang="en-US" sz="2800" b="1" dirty="0" err="1"/>
              <a:t>u</a:t>
            </a:r>
            <a:r>
              <a:rPr lang="en-US" sz="2800" baseline="-25000" dirty="0" err="1"/>
              <a:t>i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9.7%, </a:t>
            </a:r>
          </a:p>
          <a:p>
            <a:r>
              <a:rPr lang="en-US" sz="2800" dirty="0" smtClean="0"/>
              <a:t>Heavy users (</a:t>
            </a:r>
            <a:r>
              <a:rPr lang="en-US" sz="2800" dirty="0" smtClean="0">
                <a:solidFill>
                  <a:srgbClr val="FF0000"/>
                </a:solidFill>
              </a:rPr>
              <a:t>&gt; 10 </a:t>
            </a:r>
            <a:r>
              <a:rPr lang="en-US" sz="2800" dirty="0" smtClean="0"/>
              <a:t>clicks last month): </a:t>
            </a:r>
            <a:r>
              <a:rPr lang="en-US" sz="2800" dirty="0" smtClean="0">
                <a:solidFill>
                  <a:srgbClr val="FF0000"/>
                </a:solidFill>
              </a:rPr>
              <a:t>26%</a:t>
            </a:r>
          </a:p>
          <a:p>
            <a:r>
              <a:rPr lang="en-US" sz="2800" dirty="0" smtClean="0"/>
              <a:t>Cold users (not seen in the past): </a:t>
            </a:r>
            <a:r>
              <a:rPr lang="en-US" sz="2800" dirty="0" smtClean="0">
                <a:solidFill>
                  <a:srgbClr val="FF0000"/>
                </a:solidFill>
              </a:rPr>
              <a:t>3%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677658"/>
              </p:ext>
            </p:extLst>
          </p:nvPr>
        </p:nvGraphicFramePr>
        <p:xfrm>
          <a:off x="2565693" y="3301999"/>
          <a:ext cx="2476207" cy="669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3" imgW="939800" imgH="254000" progId="Equation.3">
                  <p:embed/>
                </p:oleObj>
              </mc:Choice>
              <mc:Fallback>
                <p:oleObj name="Equation" r:id="rId3" imgW="939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5693" y="3301999"/>
                        <a:ext cx="2476207" cy="669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15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Click-lift for heavy users</a:t>
            </a:r>
            <a:endParaRPr lang="en-US" dirty="0"/>
          </a:p>
        </p:txBody>
      </p:sp>
      <p:pic>
        <p:nvPicPr>
          <p:cNvPr id="4" name="Content Placeholder 3" descr="segments_CTR_lif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20788"/>
            <a:ext cx="7467600" cy="5262562"/>
          </a:xfrm>
        </p:spPr>
      </p:pic>
      <p:sp>
        <p:nvSpPr>
          <p:cNvPr id="3" name="TextBox 2"/>
          <p:cNvSpPr txBox="1"/>
          <p:nvPr/>
        </p:nvSpPr>
        <p:spPr>
          <a:xfrm>
            <a:off x="1931642" y="1845876"/>
            <a:ext cx="6751916" cy="1123613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CTR LIFT  Relative to </a:t>
            </a:r>
            <a:r>
              <a:rPr lang="en-US" sz="240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Logistic Model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4030" y="1220788"/>
            <a:ext cx="1093256" cy="126779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4030" y="1220789"/>
            <a:ext cx="2468210" cy="625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6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Multiple Objectives: An </a:t>
            </a:r>
            <a:r>
              <a:rPr lang="en-US" dirty="0">
                <a:latin typeface="Arial" charset="0"/>
              </a:rPr>
              <a:t>example in Content Optimization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0" y="2667000"/>
            <a:ext cx="2057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81000" y="3886200"/>
            <a:ext cx="160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7" name="Rounded Rectangle 5"/>
          <p:cNvSpPr>
            <a:spLocks noChangeArrowheads="1"/>
          </p:cNvSpPr>
          <p:nvPr/>
        </p:nvSpPr>
        <p:spPr bwMode="auto">
          <a:xfrm>
            <a:off x="152400" y="3352800"/>
            <a:ext cx="1752600" cy="2057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76600"/>
            <a:ext cx="2590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447800" y="4648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4953000" y="2819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8441" name="Straight Arrow Connector 20"/>
          <p:cNvCxnSpPr>
            <a:cxnSpLocks noChangeShapeType="1"/>
          </p:cNvCxnSpPr>
          <p:nvPr/>
        </p:nvCxnSpPr>
        <p:spPr bwMode="auto">
          <a:xfrm>
            <a:off x="2971800" y="4267200"/>
            <a:ext cx="2057400" cy="762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971800" y="2743200"/>
            <a:ext cx="3276600" cy="3810000"/>
            <a:chOff x="2971800" y="2743200"/>
            <a:chExt cx="3276600" cy="3810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029200" y="2743200"/>
              <a:ext cx="1219200" cy="60960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ln w="9525">
                  <a:solidFill>
                    <a:schemeClr val="tx1"/>
                  </a:solidFill>
                </a:ln>
                <a:ea typeface="+mn-ea"/>
              </a:endParaRPr>
            </a:p>
            <a:p>
              <a:pPr>
                <a:buFontTx/>
                <a:buNone/>
                <a:defRPr/>
              </a:pPr>
              <a:r>
                <a:rPr lang="en-US" dirty="0">
                  <a:ln w="9525">
                    <a:solidFill>
                      <a:schemeClr val="tx1"/>
                    </a:solidFill>
                  </a:ln>
                  <a:ea typeface="+mn-ea"/>
                </a:rPr>
                <a:t>   SPORTS</a:t>
              </a:r>
            </a:p>
          </p:txBody>
        </p:sp>
        <p:cxnSp>
          <p:nvCxnSpPr>
            <p:cNvPr id="18463" name="Straight Arrow Connector 25"/>
            <p:cNvCxnSpPr>
              <a:cxnSpLocks noChangeShapeType="1"/>
            </p:cNvCxnSpPr>
            <p:nvPr/>
          </p:nvCxnSpPr>
          <p:spPr bwMode="auto">
            <a:xfrm>
              <a:off x="2971800" y="4953000"/>
              <a:ext cx="23622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12"/>
            <p:cNvSpPr/>
            <p:nvPr/>
          </p:nvSpPr>
          <p:spPr bwMode="auto">
            <a:xfrm>
              <a:off x="5105400" y="3886200"/>
              <a:ext cx="1143000" cy="60960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buFontTx/>
                <a:buNone/>
                <a:defRPr/>
              </a:pPr>
              <a:r>
                <a:rPr lang="en-US" dirty="0">
                  <a:ln w="9525">
                    <a:solidFill>
                      <a:schemeClr val="tx1"/>
                    </a:solidFill>
                  </a:ln>
                  <a:ea typeface="+mn-ea"/>
                </a:rPr>
                <a:t>   </a:t>
              </a:r>
            </a:p>
            <a:p>
              <a:pPr>
                <a:buFontTx/>
                <a:buNone/>
                <a:defRPr/>
              </a:pPr>
              <a:r>
                <a:rPr lang="en-US" dirty="0">
                  <a:ln w="9525">
                    <a:solidFill>
                      <a:schemeClr val="tx1"/>
                    </a:solidFill>
                  </a:ln>
                  <a:ea typeface="+mn-ea"/>
                </a:rPr>
                <a:t>    NEWS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029200" y="4823343"/>
              <a:ext cx="1219200" cy="73925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buFontTx/>
                <a:buNone/>
                <a:defRPr/>
              </a:pPr>
              <a:r>
                <a:rPr lang="en-US" dirty="0">
                  <a:ln w="9525">
                    <a:solidFill>
                      <a:schemeClr val="tx1"/>
                    </a:solidFill>
                  </a:ln>
                  <a:ea typeface="+mn-ea"/>
                </a:rPr>
                <a:t>  </a:t>
              </a:r>
            </a:p>
            <a:p>
              <a:pPr>
                <a:buFontTx/>
                <a:buNone/>
                <a:defRPr/>
              </a:pPr>
              <a:r>
                <a:rPr lang="en-US" dirty="0">
                  <a:ln w="9525">
                    <a:solidFill>
                      <a:schemeClr val="tx1"/>
                    </a:solidFill>
                  </a:ln>
                  <a:ea typeface="+mn-ea"/>
                </a:rPr>
                <a:t>  OMG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029200" y="5638800"/>
              <a:ext cx="1219200" cy="91440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buFontTx/>
                <a:buNone/>
                <a:defRPr/>
              </a:pPr>
              <a:r>
                <a:rPr lang="en-US" dirty="0">
                  <a:ln w="9525">
                    <a:solidFill>
                      <a:schemeClr val="tx1"/>
                    </a:solidFill>
                  </a:ln>
                  <a:ea typeface="+mn-ea"/>
                </a:rPr>
                <a:t>  </a:t>
              </a:r>
            </a:p>
            <a:p>
              <a:pPr>
                <a:buFontTx/>
                <a:buNone/>
                <a:defRPr/>
              </a:pPr>
              <a:r>
                <a:rPr lang="en-US" dirty="0">
                  <a:ln w="9525">
                    <a:solidFill>
                      <a:schemeClr val="tx1"/>
                    </a:solidFill>
                  </a:ln>
                  <a:ea typeface="+mn-ea"/>
                </a:rPr>
                <a:t>   FINANCE</a:t>
              </a:r>
            </a:p>
          </p:txBody>
        </p:sp>
        <p:cxnSp>
          <p:nvCxnSpPr>
            <p:cNvPr id="18467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3048000" y="3200400"/>
              <a:ext cx="19812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8" name="Straight Arrow Connector 23"/>
            <p:cNvCxnSpPr>
              <a:cxnSpLocks noChangeShapeType="1"/>
            </p:cNvCxnSpPr>
            <p:nvPr/>
          </p:nvCxnSpPr>
          <p:spPr bwMode="auto">
            <a:xfrm flipV="1">
              <a:off x="3048000" y="4343400"/>
              <a:ext cx="205740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9" name="Straight Arrow Connector 27"/>
            <p:cNvCxnSpPr>
              <a:cxnSpLocks noChangeShapeType="1"/>
            </p:cNvCxnSpPr>
            <p:nvPr/>
          </p:nvCxnSpPr>
          <p:spPr bwMode="auto">
            <a:xfrm>
              <a:off x="3048000" y="5638800"/>
              <a:ext cx="21336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28600" y="1219200"/>
            <a:ext cx="3733800" cy="914400"/>
            <a:chOff x="304800" y="1524000"/>
            <a:chExt cx="3733800" cy="914400"/>
          </a:xfrm>
        </p:grpSpPr>
        <p:sp>
          <p:nvSpPr>
            <p:cNvPr id="18457" name="Rounded Rectangle 28"/>
            <p:cNvSpPr>
              <a:spLocks noChangeArrowheads="1"/>
            </p:cNvSpPr>
            <p:nvPr/>
          </p:nvSpPr>
          <p:spPr bwMode="auto">
            <a:xfrm>
              <a:off x="304800" y="1600200"/>
              <a:ext cx="2133600" cy="762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buFontTx/>
                <a:buNone/>
              </a:pPr>
              <a:r>
                <a:rPr lang="en-US" sz="2400"/>
                <a:t>Recommender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895600" y="1600200"/>
              <a:ext cx="1143000" cy="762000"/>
            </a:xfrm>
            <a:prstGeom prst="rect">
              <a:avLst/>
            </a:prstGeom>
            <a:noFill/>
            <a:ln w="22225" cap="flat" cmpd="sng" algn="ctr"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ea typeface="+mn-ea"/>
              </a:endParaRPr>
            </a:p>
            <a:p>
              <a:pPr>
                <a:defRPr/>
              </a:pPr>
              <a:r>
                <a:rPr lang="en-US" sz="1400" dirty="0">
                  <a:ea typeface="+mn-ea"/>
                </a:rPr>
                <a:t>   </a:t>
              </a:r>
              <a:r>
                <a:rPr lang="en-US" sz="1600" dirty="0">
                  <a:ea typeface="+mn-ea"/>
                </a:rPr>
                <a:t>EDITORIAL</a:t>
              </a:r>
              <a:r>
                <a:rPr lang="en-US" sz="1400" dirty="0">
                  <a:ea typeface="+mn-ea"/>
                </a:rPr>
                <a:t>      </a:t>
              </a:r>
            </a:p>
          </p:txBody>
        </p:sp>
        <p:sp>
          <p:nvSpPr>
            <p:cNvPr id="32" name="Plus 31"/>
            <p:cNvSpPr/>
            <p:nvPr/>
          </p:nvSpPr>
          <p:spPr bwMode="auto">
            <a:xfrm>
              <a:off x="2057400" y="1524000"/>
              <a:ext cx="914400" cy="914400"/>
            </a:xfrm>
            <a:prstGeom prst="mathPlus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0" y="2286000"/>
            <a:ext cx="1676400" cy="1066800"/>
            <a:chOff x="0" y="2286000"/>
            <a:chExt cx="1676400" cy="1066800"/>
          </a:xfrm>
        </p:grpSpPr>
        <p:sp>
          <p:nvSpPr>
            <p:cNvPr id="18455" name="Down Arrow 33"/>
            <p:cNvSpPr>
              <a:spLocks noChangeArrowheads="1"/>
            </p:cNvSpPr>
            <p:nvPr/>
          </p:nvSpPr>
          <p:spPr bwMode="auto">
            <a:xfrm>
              <a:off x="1295400" y="2286000"/>
              <a:ext cx="381000" cy="1066800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6" name="TextBox 34"/>
            <p:cNvSpPr txBox="1">
              <a:spLocks noChangeArrowheads="1"/>
            </p:cNvSpPr>
            <p:nvPr/>
          </p:nvSpPr>
          <p:spPr bwMode="auto">
            <a:xfrm>
              <a:off x="0" y="2514600"/>
              <a:ext cx="152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2800"/>
                <a:t> content</a:t>
              </a:r>
            </a:p>
          </p:txBody>
        </p:sp>
      </p:grp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581400"/>
            <a:ext cx="2895600" cy="2624138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676400" y="2286000"/>
            <a:ext cx="314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/>
              <a:t>Clicks on FP links influence downstream supply distribution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943600" y="1828800"/>
            <a:ext cx="3200400" cy="4341813"/>
            <a:chOff x="5943600" y="1828800"/>
            <a:chExt cx="3200400" cy="4341813"/>
          </a:xfrm>
        </p:grpSpPr>
        <p:grpSp>
          <p:nvGrpSpPr>
            <p:cNvPr id="18448" name="Group 33"/>
            <p:cNvGrpSpPr>
              <a:grpSpLocks/>
            </p:cNvGrpSpPr>
            <p:nvPr/>
          </p:nvGrpSpPr>
          <p:grpSpPr bwMode="auto">
            <a:xfrm>
              <a:off x="5943600" y="1828800"/>
              <a:ext cx="3200400" cy="4341813"/>
              <a:chOff x="5943600" y="1828800"/>
              <a:chExt cx="3200400" cy="4341813"/>
            </a:xfrm>
          </p:grpSpPr>
          <p:grpSp>
            <p:nvGrpSpPr>
              <p:cNvPr id="18450" name="Group 45"/>
              <p:cNvGrpSpPr>
                <a:grpSpLocks/>
              </p:cNvGrpSpPr>
              <p:nvPr/>
            </p:nvGrpSpPr>
            <p:grpSpPr bwMode="auto">
              <a:xfrm>
                <a:off x="5943600" y="1828800"/>
                <a:ext cx="3200400" cy="2438400"/>
                <a:chOff x="6324600" y="1676400"/>
                <a:chExt cx="2819400" cy="2438400"/>
              </a:xfrm>
            </p:grpSpPr>
            <p:sp>
              <p:nvSpPr>
                <p:cNvPr id="18452" name="Rectangle 37"/>
                <p:cNvSpPr>
                  <a:spLocks noChangeArrowheads="1"/>
                </p:cNvSpPr>
                <p:nvPr/>
              </p:nvSpPr>
              <p:spPr bwMode="auto">
                <a:xfrm>
                  <a:off x="6858000" y="1676400"/>
                  <a:ext cx="2286000" cy="1873956"/>
                </a:xfrm>
                <a:prstGeom prst="rect">
                  <a:avLst/>
                </a:pr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>
                    <a:buFontTx/>
                    <a:buNone/>
                  </a:pPr>
                  <a:r>
                    <a:rPr lang="en-US" sz="1600"/>
                    <a:t>  AD SERVER</a:t>
                  </a:r>
                </a:p>
                <a:p>
                  <a:endParaRPr lang="en-US" sz="1600"/>
                </a:p>
                <a:p>
                  <a:pPr>
                    <a:buFontTx/>
                    <a:buNone/>
                  </a:pPr>
                  <a:r>
                    <a:rPr lang="en-US" sz="1600"/>
                    <a:t>      </a:t>
                  </a:r>
                  <a:r>
                    <a:rPr lang="en-US" sz="1800"/>
                    <a:t>DISPLAY     ADVERTISING Revenue</a:t>
                  </a:r>
                  <a:endParaRPr lang="en-US" sz="1600"/>
                </a:p>
              </p:txBody>
            </p:sp>
            <p:cxnSp>
              <p:nvCxnSpPr>
                <p:cNvPr id="18453" name="Straight Arrow Connector 3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324600" y="2667000"/>
                  <a:ext cx="457200" cy="381000"/>
                </a:xfrm>
                <a:prstGeom prst="straightConnector1">
                  <a:avLst/>
                </a:prstGeom>
                <a:noFill/>
                <a:ln w="22225" cmpd="dbl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454" name="Straight Arrow Connector 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172200" y="3505200"/>
                  <a:ext cx="762000" cy="457200"/>
                </a:xfrm>
                <a:prstGeom prst="straightConnector1">
                  <a:avLst/>
                </a:prstGeom>
                <a:noFill/>
                <a:ln w="22225" cmpd="dbl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8451" name="Rectangle 44"/>
              <p:cNvSpPr>
                <a:spLocks noChangeArrowheads="1"/>
              </p:cNvSpPr>
              <p:nvPr/>
            </p:nvSpPr>
            <p:spPr bwMode="auto">
              <a:xfrm>
                <a:off x="6858000" y="4257675"/>
                <a:ext cx="2286000" cy="1912938"/>
              </a:xfrm>
              <a:prstGeom prst="rect">
                <a:avLst/>
              </a:pr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buFontTx/>
                  <a:buNone/>
                </a:pPr>
                <a:r>
                  <a:rPr lang="en-US" sz="2000"/>
                  <a:t>Downstream engagement</a:t>
                </a:r>
              </a:p>
              <a:p>
                <a:endParaRPr lang="en-US" sz="2000"/>
              </a:p>
              <a:p>
                <a:pPr>
                  <a:buFontTx/>
                  <a:buNone/>
                </a:pPr>
                <a:r>
                  <a:rPr lang="en-US" sz="2000"/>
                  <a:t> (Time spent)</a:t>
                </a:r>
              </a:p>
            </p:txBody>
          </p:sp>
        </p:grpSp>
        <p:cxnSp>
          <p:nvCxnSpPr>
            <p:cNvPr id="18449" name="Straight Arrow Connector 45"/>
            <p:cNvCxnSpPr>
              <a:cxnSpLocks noChangeShapeType="1"/>
            </p:cNvCxnSpPr>
            <p:nvPr/>
          </p:nvCxnSpPr>
          <p:spPr bwMode="auto">
            <a:xfrm rot="10800000" flipV="1">
              <a:off x="6324600" y="4953000"/>
              <a:ext cx="457200" cy="298450"/>
            </a:xfrm>
            <a:prstGeom prst="straightConnector1">
              <a:avLst/>
            </a:prstGeom>
            <a:noFill/>
            <a:ln w="22225" cmpd="dbl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453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Multiple Objectives</a:t>
            </a:r>
            <a:endParaRPr lang="en-US" dirty="0">
              <a:latin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What do we want to optimize?</a:t>
            </a:r>
          </a:p>
          <a:p>
            <a:r>
              <a:rPr lang="en-US" dirty="0" smtClean="0">
                <a:latin typeface="Arial" charset="0"/>
              </a:rPr>
              <a:t>One objective: </a:t>
            </a:r>
            <a:r>
              <a:rPr lang="en-US" sz="2000" dirty="0" smtClean="0">
                <a:latin typeface="Arial" charset="0"/>
              </a:rPr>
              <a:t>Maximize clicks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But consider the following</a:t>
            </a:r>
          </a:p>
          <a:p>
            <a:pPr lvl="1"/>
            <a:r>
              <a:rPr lang="en-US" sz="1800" dirty="0">
                <a:latin typeface="Arial" charset="0"/>
              </a:rPr>
              <a:t>Article 1: CTR=5%, utility per click = 5 </a:t>
            </a:r>
          </a:p>
          <a:p>
            <a:pPr lvl="1"/>
            <a:r>
              <a:rPr lang="en-US" sz="1800" dirty="0">
                <a:latin typeface="Arial" charset="0"/>
              </a:rPr>
              <a:t>Article 2: CTR=4.9%, utility per click=10</a:t>
            </a:r>
          </a:p>
          <a:p>
            <a:pPr lvl="2"/>
            <a:r>
              <a:rPr lang="en-US" sz="1800" dirty="0">
                <a:latin typeface="Arial" charset="0"/>
              </a:rPr>
              <a:t>By promoting 2, we lose 1 click/100 visits, gain 5 </a:t>
            </a:r>
            <a:r>
              <a:rPr lang="en-US" sz="1800" dirty="0" err="1">
                <a:latin typeface="Arial" charset="0"/>
              </a:rPr>
              <a:t>utils</a:t>
            </a:r>
            <a:endParaRPr lang="en-US" sz="18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If we do this for a large number of visits --- lose some clicks but obtain significant gains in utility?</a:t>
            </a:r>
          </a:p>
          <a:p>
            <a:pPr lvl="1"/>
            <a:r>
              <a:rPr lang="en-US" sz="1800" dirty="0">
                <a:latin typeface="Arial" charset="0"/>
              </a:rPr>
              <a:t>E.g. lose 5% relative CTR, gain 40% in utility </a:t>
            </a:r>
            <a:r>
              <a:rPr lang="en-US" sz="1800" dirty="0" smtClean="0">
                <a:latin typeface="Arial" charset="0"/>
              </a:rPr>
              <a:t>(</a:t>
            </a:r>
            <a:r>
              <a:rPr lang="en-US" sz="1800" dirty="0" err="1" smtClean="0">
                <a:latin typeface="Arial" charset="0"/>
              </a:rPr>
              <a:t>e.g</a:t>
            </a:r>
            <a:r>
              <a:rPr lang="en-US" sz="1800" dirty="0" smtClean="0">
                <a:latin typeface="Arial" charset="0"/>
              </a:rPr>
              <a:t> revenue, time spent)</a:t>
            </a:r>
            <a:endParaRPr lang="en-US" sz="1800" dirty="0">
              <a:latin typeface="Arial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4470400"/>
            <a:ext cx="506571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74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Multi-Objective Optimization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rgbClr val="800000"/>
                </a:solidFill>
              </a:rPr>
              <a:t>Details: Agarwal et al, SIGIR 2012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Content Placeholder 7" descr="multobj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83" b="-68583"/>
          <a:stretch>
            <a:fillRect/>
          </a:stretch>
        </p:blipFill>
        <p:spPr>
          <a:xfrm>
            <a:off x="431057" y="1208925"/>
            <a:ext cx="7984809" cy="4754562"/>
          </a:xfrm>
        </p:spPr>
      </p:pic>
      <p:pic>
        <p:nvPicPr>
          <p:cNvPr id="9" name="Picture 8" descr="multobj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68" y="1647203"/>
            <a:ext cx="7390533" cy="915494"/>
          </a:xfrm>
          <a:prstGeom prst="rect">
            <a:avLst/>
          </a:prstGeom>
        </p:spPr>
      </p:pic>
      <p:pic>
        <p:nvPicPr>
          <p:cNvPr id="10" name="Picture 9" descr="multobj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3" y="4276515"/>
            <a:ext cx="7171741" cy="782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5283443"/>
            <a:ext cx="1490133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Lagrange multiplier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81333" y="5058540"/>
            <a:ext cx="0" cy="377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71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Yahoo! Front Page Application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2152650"/>
            <a:ext cx="6400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4582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99921478-9A63-450E-8942-C240FE31B1C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473236" y="2438400"/>
            <a:ext cx="1518364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/>
              <a:t>Personalized</a:t>
            </a:r>
            <a:endParaRPr lang="en-US" b="0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5925822" y="2590800"/>
            <a:ext cx="1541778" cy="47673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436690"/>
            <a:ext cx="5105400" cy="8493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0933" y="3067533"/>
            <a:ext cx="2523067" cy="270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0" y="3589867"/>
            <a:ext cx="778933" cy="20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9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Now to Computational Advertising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Background on Advertising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Background on Display Advertising</a:t>
            </a:r>
          </a:p>
          <a:p>
            <a:pPr lvl="1"/>
            <a:r>
              <a:rPr lang="en-US" sz="2000" dirty="0" smtClean="0"/>
              <a:t>Guaranteed Delivery : Inventory sold in futures </a:t>
            </a:r>
            <a:r>
              <a:rPr lang="en-US" sz="2000" dirty="0"/>
              <a:t>m</a:t>
            </a:r>
            <a:r>
              <a:rPr lang="en-US" sz="2000" dirty="0" smtClean="0"/>
              <a:t>arket</a:t>
            </a:r>
          </a:p>
          <a:p>
            <a:pPr lvl="1"/>
            <a:r>
              <a:rPr lang="en-US" sz="2000" dirty="0" smtClean="0"/>
              <a:t>Spot Market --- Ad-exchange, Real-time bidder (RTB)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Statistical Challenges with examples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550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The two basic forms of advertising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47700" indent="-647700">
              <a:buFontTx/>
              <a:buAutoNum type="arabicPeriod"/>
            </a:pPr>
            <a:r>
              <a:rPr lang="en-US" sz="4000" u="sng" dirty="0"/>
              <a:t>Brand advertising</a:t>
            </a:r>
            <a:r>
              <a:rPr lang="en-US" sz="4000" dirty="0"/>
              <a:t> </a:t>
            </a:r>
          </a:p>
          <a:p>
            <a:pPr marL="1066800" lvl="1" indent="-609600"/>
            <a:r>
              <a:rPr lang="en-US" sz="3200" dirty="0"/>
              <a:t>creates a distinct favorable image</a:t>
            </a:r>
          </a:p>
          <a:p>
            <a:pPr marL="647700" indent="-647700">
              <a:buFontTx/>
              <a:buAutoNum type="arabicPeriod"/>
            </a:pPr>
            <a:endParaRPr lang="en-US" u="sng" dirty="0" smtClean="0"/>
          </a:p>
          <a:p>
            <a:pPr marL="647700" indent="-647700">
              <a:buFontTx/>
              <a:buAutoNum type="arabicPeriod"/>
            </a:pPr>
            <a:endParaRPr lang="en-US" u="sng" dirty="0" smtClean="0"/>
          </a:p>
          <a:p>
            <a:pPr marL="647700" indent="-647700">
              <a:buFontTx/>
              <a:buAutoNum type="arabicPeriod"/>
            </a:pPr>
            <a:r>
              <a:rPr lang="en-US" sz="3600" u="sng" dirty="0" smtClean="0"/>
              <a:t>Direct-marketing </a:t>
            </a:r>
            <a:endParaRPr lang="en-US" sz="3600" u="sng" dirty="0"/>
          </a:p>
          <a:p>
            <a:pPr marL="1066800" lvl="1" indent="-609600"/>
            <a:r>
              <a:rPr lang="en-US" sz="2400" dirty="0"/>
              <a:t>Advertising that </a:t>
            </a:r>
            <a:r>
              <a:rPr lang="en-US" sz="2400" dirty="0" smtClean="0"/>
              <a:t>strives to solicit </a:t>
            </a:r>
            <a:r>
              <a:rPr lang="en-US" sz="2400" dirty="0"/>
              <a:t>a "direct response”: </a:t>
            </a:r>
            <a:r>
              <a:rPr lang="en-US" sz="2400" dirty="0">
                <a:solidFill>
                  <a:srgbClr val="FF3300"/>
                </a:solidFill>
              </a:rPr>
              <a:t>buy, subscribe, vote, donate,  etc, </a:t>
            </a:r>
            <a:r>
              <a:rPr lang="en-US" sz="4400" u="sng" dirty="0">
                <a:solidFill>
                  <a:srgbClr val="FF3300"/>
                </a:solidFill>
              </a:rPr>
              <a:t>now or </a:t>
            </a:r>
            <a:r>
              <a:rPr lang="en-US" sz="4400" u="sng" dirty="0" smtClean="0">
                <a:solidFill>
                  <a:srgbClr val="FF3300"/>
                </a:solidFill>
              </a:rPr>
              <a:t>soon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80175"/>
            <a:ext cx="1905000" cy="304800"/>
          </a:xfrm>
          <a:prstGeom prst="rect">
            <a:avLst/>
          </a:prstGeom>
        </p:spPr>
        <p:txBody>
          <a:bodyPr/>
          <a:lstStyle/>
          <a:p>
            <a:fld id="{62C6A91A-49FB-41B6-9F7D-E2D57919567F}" type="slidenum">
              <a:rPr lang="en-US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6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advertising …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480175"/>
            <a:ext cx="1905000" cy="304800"/>
          </a:xfrm>
          <a:prstGeom prst="rect">
            <a:avLst/>
          </a:prstGeom>
        </p:spPr>
        <p:txBody>
          <a:bodyPr/>
          <a:lstStyle/>
          <a:p>
            <a:fld id="{8E46D18B-414B-4215-BC63-E4AFF2BB104F}" type="slidenum">
              <a:rPr lang="en-US"/>
              <a:pPr/>
              <a:t>58</a:t>
            </a:fld>
            <a:endParaRPr lang="en-US" dirty="0"/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104900"/>
            <a:ext cx="403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021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</a:t>
            </a:r>
            <a:r>
              <a:rPr lang="en-US" dirty="0" smtClean="0"/>
              <a:t>both Brand and Performance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480175"/>
            <a:ext cx="1905000" cy="304800"/>
          </a:xfrm>
          <a:prstGeom prst="rect">
            <a:avLst/>
          </a:prstGeom>
        </p:spPr>
        <p:txBody>
          <a:bodyPr/>
          <a:lstStyle/>
          <a:p>
            <a:fld id="{C132DBF1-6305-4B81-BDC5-1A1258BE41C3}" type="slidenum">
              <a:rPr lang="en-US"/>
              <a:pPr/>
              <a:t>59</a:t>
            </a:fld>
            <a:endParaRPr lang="en-US" dirty="0"/>
          </a:p>
        </p:txBody>
      </p:sp>
      <p:pic>
        <p:nvPicPr>
          <p:cNvPr id="433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458200" cy="550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44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Similar problem: </a:t>
            </a:r>
            <a:br>
              <a:rPr lang="en-US" dirty="0" smtClean="0"/>
            </a:br>
            <a:r>
              <a:rPr lang="en-US" dirty="0" smtClean="0"/>
              <a:t>Content recommendation on Yahoo! front page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 descr="Y-F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793038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0" y="1657726"/>
            <a:ext cx="6858000" cy="5029200"/>
            <a:chOff x="1429" y="654"/>
            <a:chExt cx="4199" cy="3870"/>
          </a:xfrm>
        </p:grpSpPr>
        <p:sp>
          <p:nvSpPr>
            <p:cNvPr id="15370" name="Rectangle 6"/>
            <p:cNvSpPr>
              <a:spLocks noChangeArrowheads="1"/>
            </p:cNvSpPr>
            <p:nvPr/>
          </p:nvSpPr>
          <p:spPr bwMode="auto">
            <a:xfrm>
              <a:off x="1429" y="654"/>
              <a:ext cx="2041" cy="206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 flipH="1" flipV="1">
              <a:off x="3303" y="2125"/>
              <a:ext cx="271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2" name="Text Box 8"/>
            <p:cNvSpPr txBox="1">
              <a:spLocks noChangeArrowheads="1"/>
            </p:cNvSpPr>
            <p:nvPr/>
          </p:nvSpPr>
          <p:spPr bwMode="auto">
            <a:xfrm>
              <a:off x="3525" y="1926"/>
              <a:ext cx="2103" cy="259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182880" tIns="182880" rIns="182880" bIns="182880">
              <a:spAutoFit/>
            </a:bodyPr>
            <a:lstStyle/>
            <a:p>
              <a:pPr eaLnBrk="0" hangingPunct="0"/>
              <a:r>
                <a:rPr lang="en-US" dirty="0"/>
                <a:t>Recommend </a:t>
              </a:r>
              <a:r>
                <a:rPr lang="en-US" dirty="0" smtClean="0"/>
                <a:t>content links</a:t>
              </a:r>
              <a:br>
                <a:rPr lang="en-US" dirty="0" smtClean="0"/>
              </a:br>
              <a:r>
                <a:rPr lang="en-US" dirty="0" smtClean="0"/>
                <a:t>(out of 30-40, editorially programmed)</a:t>
              </a:r>
            </a:p>
            <a:p>
              <a:pPr eaLnBrk="0" hangingPunct="0"/>
              <a:endParaRPr lang="en-US" sz="1600" dirty="0" smtClean="0"/>
            </a:p>
            <a:p>
              <a:pPr eaLnBrk="0" hangingPunct="0"/>
              <a:r>
                <a:rPr lang="en-US" sz="2000" dirty="0" smtClean="0"/>
                <a:t>4 slots exposed, F1 has maximum exposure</a:t>
              </a:r>
            </a:p>
            <a:p>
              <a:pPr eaLnBrk="0" hangingPunct="0"/>
              <a:endParaRPr lang="en-US" sz="1600" dirty="0" smtClean="0"/>
            </a:p>
            <a:p>
              <a:pPr eaLnBrk="0" hangingPunct="0"/>
              <a:r>
                <a:rPr lang="en-US" sz="1600" dirty="0" smtClean="0"/>
                <a:t>Routes traffic to other Y! properties</a:t>
              </a:r>
              <a:endParaRPr lang="en-US" sz="1600" dirty="0"/>
            </a:p>
            <a:p>
              <a:pPr eaLnBrk="0" hangingPunct="0"/>
              <a:endParaRPr lang="en-US" dirty="0"/>
            </a:p>
            <a:p>
              <a:pPr eaLnBrk="0" hangingPunct="0"/>
              <a:endParaRPr lang="en-US" dirty="0"/>
            </a:p>
            <a:p>
              <a:pPr eaLnBrk="0" hangingPunct="0"/>
              <a:r>
                <a:rPr lang="en-US" dirty="0"/>
                <a:t> </a:t>
              </a:r>
              <a:endParaRPr lang="en-US" i="1" dirty="0"/>
            </a:p>
            <a:p>
              <a:pPr eaLnBrk="0" hangingPunct="0"/>
              <a:r>
                <a:rPr lang="en-US" sz="1600" i="1" dirty="0"/>
                <a:t>    </a:t>
              </a:r>
              <a:endParaRPr lang="en-US" sz="1600" dirty="0"/>
            </a:p>
            <a:p>
              <a:pPr eaLnBrk="0" hangingPunct="0"/>
              <a:endParaRPr lang="en-US" sz="1600" dirty="0"/>
            </a:p>
          </p:txBody>
        </p:sp>
      </p:grp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362200" y="3505200"/>
            <a:ext cx="914399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F1</a:t>
            </a:r>
            <a:endParaRPr lang="en-US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375025" y="3657600"/>
            <a:ext cx="35907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F2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175125" y="3657600"/>
            <a:ext cx="35907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F3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941888" y="3657600"/>
            <a:ext cx="35907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F4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1828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Today module</a:t>
            </a:r>
            <a:endParaRPr lang="en-US" sz="3600" dirty="0"/>
          </a:p>
        </p:txBody>
      </p:sp>
      <p:sp>
        <p:nvSpPr>
          <p:cNvPr id="14" name="Flowchart: Process 13"/>
          <p:cNvSpPr/>
          <p:nvPr/>
        </p:nvSpPr>
        <p:spPr>
          <a:xfrm>
            <a:off x="5562600" y="1981200"/>
            <a:ext cx="2895600" cy="1295400"/>
          </a:xfrm>
          <a:prstGeom prst="flowChartProcess">
            <a:avLst/>
          </a:prstGeom>
          <a:noFill/>
          <a:ln w="539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2362200" y="4648200"/>
            <a:ext cx="3276600" cy="1981200"/>
          </a:xfrm>
          <a:prstGeom prst="flowChartProcess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43200" y="5334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NEWS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7388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Web Advertising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2E50C5B-FA5C-4E54-879C-1DE8FF3BC686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143000" y="3886200"/>
            <a:ext cx="6400800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Tx/>
              <a:buNone/>
            </a:pPr>
            <a:r>
              <a:rPr lang="en-US" sz="3000" dirty="0"/>
              <a:t>There are lots of ads on the web </a:t>
            </a:r>
            <a:r>
              <a:rPr lang="en-US" sz="3000" dirty="0" smtClean="0"/>
              <a:t>…</a:t>
            </a:r>
          </a:p>
          <a:p>
            <a:pPr marL="0" indent="0" algn="ctr">
              <a:buFontTx/>
              <a:buNone/>
            </a:pPr>
            <a:r>
              <a:rPr lang="en-US" sz="3000" dirty="0" smtClean="0"/>
              <a:t>100s of billions of advertising dollars</a:t>
            </a:r>
          </a:p>
          <a:p>
            <a:pPr marL="0" indent="0" algn="ctr">
              <a:buFontTx/>
              <a:buNone/>
            </a:pPr>
            <a:r>
              <a:rPr lang="en-US" sz="3000" dirty="0" smtClean="0"/>
              <a:t>spent online per year (e-marketer)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6920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Online advertising: 6000 </a:t>
            </a:r>
            <a:r>
              <a:rPr lang="en-US" sz="3200" dirty="0" smtClean="0"/>
              <a:t>ft. </a:t>
            </a:r>
            <a:r>
              <a:rPr lang="en-US" sz="3200" dirty="0"/>
              <a:t>Overview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 rot="16200000">
            <a:off x="7383463" y="2751137"/>
            <a:ext cx="2363788" cy="51911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Advertisers</a:t>
            </a:r>
          </a:p>
        </p:txBody>
      </p:sp>
      <p:sp>
        <p:nvSpPr>
          <p:cNvPr id="143400" name="Text Box 40"/>
          <p:cNvSpPr txBox="1">
            <a:spLocks noChangeArrowheads="1"/>
          </p:cNvSpPr>
          <p:nvPr/>
        </p:nvSpPr>
        <p:spPr bwMode="auto">
          <a:xfrm>
            <a:off x="5562600" y="3505200"/>
            <a:ext cx="2057400" cy="52322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 dirty="0">
                <a:solidFill>
                  <a:schemeClr val="tx1"/>
                </a:solidFill>
              </a:rPr>
              <a:t>Ad Network</a:t>
            </a:r>
          </a:p>
        </p:txBody>
      </p:sp>
      <p:sp>
        <p:nvSpPr>
          <p:cNvPr id="143394" name="Line 34"/>
          <p:cNvSpPr>
            <a:spLocks noChangeShapeType="1"/>
          </p:cNvSpPr>
          <p:nvPr/>
        </p:nvSpPr>
        <p:spPr bwMode="auto">
          <a:xfrm flipH="1">
            <a:off x="3962400" y="2974975"/>
            <a:ext cx="2286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143365" name="Picture 5" descr="j0410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2100"/>
            <a:ext cx="1524000" cy="1057275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43366" name="Line 6"/>
          <p:cNvSpPr>
            <a:spLocks noChangeShapeType="1"/>
          </p:cNvSpPr>
          <p:nvPr/>
        </p:nvSpPr>
        <p:spPr bwMode="auto">
          <a:xfrm>
            <a:off x="1981200" y="3498850"/>
            <a:ext cx="68580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3" name="Line 13"/>
          <p:cNvSpPr>
            <a:spLocks noChangeShapeType="1"/>
          </p:cNvSpPr>
          <p:nvPr/>
        </p:nvSpPr>
        <p:spPr bwMode="auto">
          <a:xfrm flipH="1">
            <a:off x="7391400" y="24415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4" name="Line 14"/>
          <p:cNvSpPr>
            <a:spLocks noChangeShapeType="1"/>
          </p:cNvSpPr>
          <p:nvPr/>
        </p:nvSpPr>
        <p:spPr bwMode="auto">
          <a:xfrm flipH="1">
            <a:off x="7391400" y="29749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5" name="Line 15"/>
          <p:cNvSpPr>
            <a:spLocks noChangeShapeType="1"/>
          </p:cNvSpPr>
          <p:nvPr/>
        </p:nvSpPr>
        <p:spPr bwMode="auto">
          <a:xfrm flipH="1" flipV="1">
            <a:off x="7391400" y="30511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43381" name="Picture 21" descr="MCj040415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41575"/>
            <a:ext cx="9874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7" name="Rectangle 27"/>
          <p:cNvSpPr>
            <a:spLocks noChangeArrowheads="1"/>
          </p:cNvSpPr>
          <p:nvPr/>
        </p:nvSpPr>
        <p:spPr bwMode="auto">
          <a:xfrm>
            <a:off x="2667000" y="2670175"/>
            <a:ext cx="15240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43388" name="Text Box 28"/>
          <p:cNvSpPr txBox="1">
            <a:spLocks noChangeArrowheads="1"/>
          </p:cNvSpPr>
          <p:nvPr/>
        </p:nvSpPr>
        <p:spPr bwMode="auto">
          <a:xfrm>
            <a:off x="2895600" y="2670175"/>
            <a:ext cx="990600" cy="519113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 dirty="0">
                <a:solidFill>
                  <a:srgbClr val="FF0000"/>
                </a:solidFill>
              </a:rPr>
              <a:t>Ads</a:t>
            </a:r>
          </a:p>
        </p:txBody>
      </p:sp>
      <p:sp>
        <p:nvSpPr>
          <p:cNvPr id="143389" name="Text Box 29"/>
          <p:cNvSpPr txBox="1">
            <a:spLocks noChangeArrowheads="1"/>
          </p:cNvSpPr>
          <p:nvPr/>
        </p:nvSpPr>
        <p:spPr bwMode="auto">
          <a:xfrm>
            <a:off x="2667000" y="3522663"/>
            <a:ext cx="1447800" cy="51911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 dirty="0">
                <a:solidFill>
                  <a:srgbClr val="0033CC"/>
                </a:solidFill>
              </a:rPr>
              <a:t>Content</a:t>
            </a:r>
          </a:p>
        </p:txBody>
      </p:sp>
      <p:sp>
        <p:nvSpPr>
          <p:cNvPr id="143390" name="Line 30"/>
          <p:cNvSpPr>
            <a:spLocks noChangeShapeType="1"/>
          </p:cNvSpPr>
          <p:nvPr/>
        </p:nvSpPr>
        <p:spPr bwMode="auto">
          <a:xfrm>
            <a:off x="2667000" y="3203575"/>
            <a:ext cx="152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393" name="Oval 33"/>
          <p:cNvSpPr>
            <a:spLocks noChangeArrowheads="1"/>
          </p:cNvSpPr>
          <p:nvPr/>
        </p:nvSpPr>
        <p:spPr bwMode="auto">
          <a:xfrm>
            <a:off x="4724400" y="2441575"/>
            <a:ext cx="1143000" cy="1066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392" name="Text Box 32"/>
          <p:cNvSpPr txBox="1">
            <a:spLocks noChangeArrowheads="1"/>
          </p:cNvSpPr>
          <p:nvPr/>
        </p:nvSpPr>
        <p:spPr bwMode="auto">
          <a:xfrm>
            <a:off x="4724400" y="2517775"/>
            <a:ext cx="1066800" cy="9461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 dirty="0">
                <a:solidFill>
                  <a:srgbClr val="FF0000"/>
                </a:solidFill>
              </a:rPr>
              <a:t>Pick ads</a:t>
            </a:r>
          </a:p>
        </p:txBody>
      </p:sp>
      <p:pic>
        <p:nvPicPr>
          <p:cNvPr id="143395" name="Picture 35" descr="MCj040415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4651375"/>
            <a:ext cx="8699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6" name="Line 36"/>
          <p:cNvSpPr>
            <a:spLocks noChangeShapeType="1"/>
          </p:cNvSpPr>
          <p:nvPr/>
        </p:nvSpPr>
        <p:spPr bwMode="auto">
          <a:xfrm flipV="1">
            <a:off x="3429000" y="4117975"/>
            <a:ext cx="0" cy="533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143397" name="Picture 37" descr="MCj040415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136775"/>
            <a:ext cx="4556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8" name="Picture 38" descr="MCj040415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670175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9" name="Picture 39" descr="MCj040415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79775"/>
            <a:ext cx="455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1" name="Line 41"/>
          <p:cNvSpPr>
            <a:spLocks noChangeShapeType="1"/>
          </p:cNvSpPr>
          <p:nvPr/>
        </p:nvSpPr>
        <p:spPr bwMode="auto">
          <a:xfrm flipH="1">
            <a:off x="1981200" y="2974975"/>
            <a:ext cx="68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43402" name="Text Box 42"/>
          <p:cNvSpPr txBox="1">
            <a:spLocks noChangeArrowheads="1"/>
          </p:cNvSpPr>
          <p:nvPr/>
        </p:nvSpPr>
        <p:spPr bwMode="auto">
          <a:xfrm>
            <a:off x="457200" y="3965575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 dirty="0">
                <a:solidFill>
                  <a:schemeClr val="tx1"/>
                </a:solidFill>
              </a:rPr>
              <a:t>User</a:t>
            </a:r>
          </a:p>
        </p:txBody>
      </p:sp>
      <p:sp>
        <p:nvSpPr>
          <p:cNvPr id="143406" name="Text Box 46"/>
          <p:cNvSpPr txBox="1">
            <a:spLocks noChangeArrowheads="1"/>
          </p:cNvSpPr>
          <p:nvPr/>
        </p:nvSpPr>
        <p:spPr bwMode="auto">
          <a:xfrm>
            <a:off x="2743200" y="5562600"/>
            <a:ext cx="1600200" cy="9461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 dirty="0">
                <a:solidFill>
                  <a:schemeClr val="tx1"/>
                </a:solidFill>
              </a:rPr>
              <a:t>Content Provider</a:t>
            </a:r>
          </a:p>
        </p:txBody>
      </p:sp>
      <p:sp>
        <p:nvSpPr>
          <p:cNvPr id="143407" name="Text Box 47"/>
          <p:cNvSpPr txBox="1">
            <a:spLocks noChangeArrowheads="1"/>
          </p:cNvSpPr>
          <p:nvPr/>
        </p:nvSpPr>
        <p:spPr bwMode="auto">
          <a:xfrm>
            <a:off x="5410200" y="4518025"/>
            <a:ext cx="2743200" cy="157797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/>
              <a:t>Examples: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Yahoo, Google, MSN, RightMedia, …</a:t>
            </a:r>
          </a:p>
        </p:txBody>
      </p:sp>
    </p:spTree>
    <p:extLst>
      <p:ext uri="{BB962C8B-B14F-4D97-AF65-F5344CB8AC3E}">
        <p14:creationId xmlns:p14="http://schemas.microsoft.com/office/powerpoint/2010/main" val="1451595306"/>
      </p:ext>
    </p:extLst>
  </p:cSld>
  <p:clrMapOvr>
    <a:masterClrMapping/>
  </p:clrMapOvr>
  <p:transition xmlns:p14="http://schemas.microsoft.com/office/powerpoint/2010/main" advTm="130031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20" y="203085"/>
            <a:ext cx="8423379" cy="1005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Web Advertising: Comes in different flavors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Sponsored (“Paid” ) Search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Small text links in response to query to a search engine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800" dirty="0" smtClean="0"/>
              <a:t>Display Advertising </a:t>
            </a:r>
          </a:p>
          <a:p>
            <a:pPr lvl="1"/>
            <a:r>
              <a:rPr lang="en-US" sz="2000" dirty="0" smtClean="0">
                <a:solidFill>
                  <a:srgbClr val="0072B2"/>
                </a:solidFill>
              </a:rPr>
              <a:t>Graphical, banner, rich media; appears in several contexts like visiting a webpage, checking e-mails, on a social network,….</a:t>
            </a:r>
          </a:p>
          <a:p>
            <a:pPr lvl="1"/>
            <a:endParaRPr lang="en-US" sz="2000" dirty="0" smtClean="0">
              <a:solidFill>
                <a:srgbClr val="0072B2"/>
              </a:solidFill>
            </a:endParaRPr>
          </a:p>
          <a:p>
            <a:pPr lvl="1"/>
            <a:r>
              <a:rPr lang="en-US" sz="2000" dirty="0" smtClean="0">
                <a:solidFill>
                  <a:srgbClr val="0072B2"/>
                </a:solidFill>
              </a:rPr>
              <a:t>Goals of such advertising campaigns differ</a:t>
            </a:r>
          </a:p>
          <a:p>
            <a:pPr lvl="2"/>
            <a:r>
              <a:rPr lang="en-US" sz="1800" dirty="0" smtClean="0"/>
              <a:t>Brand Awareness </a:t>
            </a:r>
          </a:p>
          <a:p>
            <a:pPr lvl="2"/>
            <a:r>
              <a:rPr lang="en-US" sz="1800" dirty="0" smtClean="0"/>
              <a:t>Performance (users are targeted to take some action, soon)</a:t>
            </a:r>
          </a:p>
          <a:p>
            <a:pPr lvl="3"/>
            <a:r>
              <a:rPr lang="en-US" sz="1800" dirty="0" smtClean="0"/>
              <a:t>More akin to direct marketing in offline world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740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Paid Search: Advertise Text Links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33" y="1066800"/>
            <a:ext cx="8757080" cy="533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143000" y="1981200"/>
            <a:ext cx="1828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8200" y="2667000"/>
            <a:ext cx="32004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2000" y="3810000"/>
            <a:ext cx="1828800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Display Advertising: Examples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69" y="1143000"/>
            <a:ext cx="8743781" cy="524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524000" y="2667000"/>
            <a:ext cx="6096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1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Display Advertising: Examples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6" b="29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334000" y="2743200"/>
            <a:ext cx="24384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LinkedIn company follow ad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52" b="2252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752600"/>
            <a:ext cx="48768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8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      </a:t>
            </a:r>
            <a:r>
              <a:rPr lang="en-US" sz="3600" dirty="0" smtClean="0"/>
              <a:t>Brand Ad on Facebook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200"/>
            <a:ext cx="4305300" cy="44088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5090160" cy="31813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733800" y="3505200"/>
            <a:ext cx="2133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4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Paid Search Ads versus Display Ads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Paid Search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Context (Query) important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Small text links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Performance based</a:t>
            </a:r>
          </a:p>
          <a:p>
            <a:pPr lvl="1"/>
            <a:r>
              <a:rPr lang="en-US" dirty="0" smtClean="0"/>
              <a:t>Clicks, conversions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Advertisers can cherry-pick </a:t>
            </a:r>
            <a:r>
              <a:rPr lang="en-US" i="1" dirty="0" smtClean="0"/>
              <a:t>instances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5686"/>
                </a:solidFill>
              </a:rPr>
              <a:t>Display</a:t>
            </a:r>
            <a:endParaRPr lang="en-US" sz="2800" dirty="0">
              <a:solidFill>
                <a:srgbClr val="00568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Reaching desired audience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Graphical, banner, Rich media</a:t>
            </a:r>
          </a:p>
          <a:p>
            <a:pPr lvl="1"/>
            <a:r>
              <a:rPr lang="en-US" dirty="0" smtClean="0"/>
              <a:t>Text, logos, videos,..</a:t>
            </a:r>
          </a:p>
          <a:p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Brand, performance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Bulk buy by marketers</a:t>
            </a:r>
          </a:p>
          <a:p>
            <a:pPr lvl="1"/>
            <a:r>
              <a:rPr lang="en-US" dirty="0" smtClean="0"/>
              <a:t>But things evolving</a:t>
            </a:r>
          </a:p>
          <a:p>
            <a:pPr lvl="2"/>
            <a:r>
              <a:rPr lang="en-US" dirty="0" smtClean="0"/>
              <a:t>Ad exchanges, Real-time bidder (RTB)</a:t>
            </a:r>
          </a:p>
        </p:txBody>
      </p:sp>
    </p:spTree>
    <p:extLst>
      <p:ext uri="{BB962C8B-B14F-4D97-AF65-F5344CB8AC3E}">
        <p14:creationId xmlns:p14="http://schemas.microsoft.com/office/powerpoint/2010/main" val="251951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Display Advertising Models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Futures Market (Guaranteed Delivery)</a:t>
            </a:r>
          </a:p>
          <a:p>
            <a:pPr lvl="1"/>
            <a:r>
              <a:rPr lang="en-US" sz="2400" dirty="0" smtClean="0"/>
              <a:t>Brand Awareness (e.g. Gillette, Coke, McDonalds, GM</a:t>
            </a:r>
            <a:r>
              <a:rPr lang="en-US" sz="2000" dirty="0" smtClean="0"/>
              <a:t>,..)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sz="2800" dirty="0" smtClean="0"/>
              <a:t>Spot Market (Non-guaranteed)</a:t>
            </a:r>
          </a:p>
          <a:p>
            <a:pPr lvl="1"/>
            <a:r>
              <a:rPr lang="en-US" sz="2400" dirty="0" smtClean="0"/>
              <a:t>Marketers create targeted campaigns </a:t>
            </a:r>
            <a:endParaRPr lang="en-US" sz="2400" dirty="0"/>
          </a:p>
          <a:p>
            <a:pPr lvl="2"/>
            <a:r>
              <a:rPr lang="en-US" sz="1800" dirty="0" smtClean="0">
                <a:solidFill>
                  <a:srgbClr val="005686"/>
                </a:solidFill>
              </a:rPr>
              <a:t>Ad-exchanges have made this process efficient</a:t>
            </a:r>
          </a:p>
          <a:p>
            <a:pPr lvl="3"/>
            <a:r>
              <a:rPr lang="en-US" sz="1800" dirty="0" smtClean="0">
                <a:solidFill>
                  <a:srgbClr val="005686"/>
                </a:solidFill>
              </a:rPr>
              <a:t>Connects buyers and sellers in a stock-market style market</a:t>
            </a:r>
          </a:p>
          <a:p>
            <a:pPr lvl="2"/>
            <a:endParaRPr lang="en-US" sz="1800" dirty="0" smtClean="0">
              <a:solidFill>
                <a:srgbClr val="005686"/>
              </a:solidFill>
            </a:endParaRPr>
          </a:p>
          <a:p>
            <a:pPr lvl="2"/>
            <a:r>
              <a:rPr lang="en-US" sz="1800" dirty="0" smtClean="0">
                <a:solidFill>
                  <a:srgbClr val="005686"/>
                </a:solidFill>
              </a:rPr>
              <a:t>Several portals like LinkedIn and Facebook have self-serve systems to book such campaigns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212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 Ads: Match ads to users visiting LinkedIn</a:t>
            </a:r>
            <a:endParaRPr lang="en-US" dirty="0"/>
          </a:p>
        </p:txBody>
      </p:sp>
      <p:pic>
        <p:nvPicPr>
          <p:cNvPr id="4" name="Content Placeholder 3" descr="Screen Shot 2012-07-29 at 11.28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" b="2252"/>
          <a:stretch>
            <a:fillRect/>
          </a:stretch>
        </p:blipFill>
        <p:spPr>
          <a:xfrm>
            <a:off x="0" y="1331881"/>
            <a:ext cx="9308899" cy="5125864"/>
          </a:xfrm>
        </p:spPr>
      </p:pic>
    </p:spTree>
    <p:extLst>
      <p:ext uri="{BB962C8B-B14F-4D97-AF65-F5344CB8AC3E}">
        <p14:creationId xmlns:p14="http://schemas.microsoft.com/office/powerpoint/2010/main" val="47646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Guaranteed Delivery (Futures Market)</a:t>
            </a:r>
            <a:endParaRPr lang="en-US" sz="32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9100" indent="-419100"/>
            <a:r>
              <a:rPr lang="en-US" sz="2800" dirty="0" smtClean="0"/>
              <a:t>Revenue </a:t>
            </a:r>
            <a:r>
              <a:rPr lang="en-US" sz="2800" dirty="0"/>
              <a:t>Model: </a:t>
            </a:r>
            <a:r>
              <a:rPr lang="en-US" sz="2800" dirty="0" smtClean="0"/>
              <a:t>Cost </a:t>
            </a:r>
            <a:r>
              <a:rPr lang="en-US" sz="2800" dirty="0"/>
              <a:t>per </a:t>
            </a:r>
            <a:r>
              <a:rPr lang="en-US" sz="2800" dirty="0" smtClean="0"/>
              <a:t>ad impression(</a:t>
            </a:r>
            <a:r>
              <a:rPr lang="en-US" sz="2800" dirty="0"/>
              <a:t>CPM</a:t>
            </a:r>
            <a:r>
              <a:rPr lang="en-US" sz="2800" dirty="0" smtClean="0"/>
              <a:t>)</a:t>
            </a:r>
            <a:endParaRPr lang="en-US" sz="2800" dirty="0"/>
          </a:p>
          <a:p>
            <a:pPr marL="838200" lvl="1" indent="-381000">
              <a:buNone/>
            </a:pPr>
            <a:r>
              <a:rPr lang="en-US" dirty="0" smtClean="0"/>
              <a:t>  </a:t>
            </a:r>
            <a:r>
              <a:rPr lang="en-US" sz="2400" dirty="0" smtClean="0"/>
              <a:t>Ads </a:t>
            </a:r>
            <a:r>
              <a:rPr lang="en-US" sz="2400" dirty="0"/>
              <a:t>are </a:t>
            </a:r>
            <a:r>
              <a:rPr lang="en-US" sz="2400" dirty="0" smtClean="0"/>
              <a:t>bought in bulk targeted to users based on demographics and other behavioral features</a:t>
            </a:r>
            <a:endParaRPr lang="en-US" sz="2400" dirty="0"/>
          </a:p>
          <a:p>
            <a:pPr marL="1238250" lvl="2" indent="-381000">
              <a:buNone/>
            </a:pPr>
            <a:r>
              <a:rPr lang="en-US" dirty="0" smtClean="0"/>
              <a:t>    </a:t>
            </a:r>
            <a:r>
              <a:rPr lang="en-US" sz="2000" dirty="0" smtClean="0"/>
              <a:t> GM </a:t>
            </a:r>
            <a:r>
              <a:rPr lang="en-US" sz="2000" dirty="0"/>
              <a:t>ads </a:t>
            </a:r>
            <a:r>
              <a:rPr lang="en-US" sz="2000" dirty="0" smtClean="0"/>
              <a:t>on LinkedIn </a:t>
            </a:r>
            <a:r>
              <a:rPr lang="en-US" sz="2000" dirty="0"/>
              <a:t>shown to </a:t>
            </a:r>
            <a:r>
              <a:rPr lang="en-US" sz="2000" i="1" dirty="0"/>
              <a:t>“males above 55”</a:t>
            </a:r>
          </a:p>
          <a:p>
            <a:pPr marL="1257300" lvl="2" indent="-342900">
              <a:buNone/>
            </a:pPr>
            <a:r>
              <a:rPr lang="en-US" sz="2000" dirty="0" smtClean="0"/>
              <a:t>     Mortgage </a:t>
            </a:r>
            <a:r>
              <a:rPr lang="en-US" sz="2000" dirty="0"/>
              <a:t>ad shown to </a:t>
            </a:r>
            <a:r>
              <a:rPr lang="en-US" sz="2000" i="1" dirty="0"/>
              <a:t>“everybody on Y! </a:t>
            </a:r>
            <a:r>
              <a:rPr lang="en-US" sz="2000" i="1" dirty="0" smtClean="0"/>
              <a:t>”</a:t>
            </a:r>
          </a:p>
          <a:p>
            <a:pPr marL="838200" lvl="1" indent="-381000">
              <a:buNone/>
            </a:pPr>
            <a:endParaRPr lang="en-US" sz="2000" i="1" dirty="0"/>
          </a:p>
          <a:p>
            <a:pPr marL="838200" lvl="1" indent="-381000">
              <a:buNone/>
            </a:pPr>
            <a:r>
              <a:rPr lang="en-US" dirty="0" smtClean="0"/>
              <a:t> </a:t>
            </a:r>
            <a:r>
              <a:rPr lang="en-US" sz="2800" dirty="0" smtClean="0"/>
              <a:t>Slots booked in advance and guaranteed </a:t>
            </a:r>
            <a:endParaRPr lang="en-US" sz="2800" dirty="0"/>
          </a:p>
          <a:p>
            <a:pPr marL="1257300" lvl="2" indent="-342900">
              <a:buFontTx/>
              <a:buChar char="–"/>
            </a:pPr>
            <a:r>
              <a:rPr lang="en-US" sz="2400" i="1" dirty="0" smtClean="0">
                <a:solidFill>
                  <a:srgbClr val="FF0000"/>
                </a:solidFill>
              </a:rPr>
              <a:t>“e.g. 2M  targeted ad impressions Jan </a:t>
            </a:r>
            <a:r>
              <a:rPr lang="en-US" sz="2400" i="1" dirty="0">
                <a:solidFill>
                  <a:srgbClr val="FF0000"/>
                </a:solidFill>
              </a:rPr>
              <a:t>next year</a:t>
            </a:r>
            <a:r>
              <a:rPr lang="en-US" sz="2400" i="1" dirty="0" smtClean="0">
                <a:solidFill>
                  <a:srgbClr val="FF0000"/>
                </a:solidFill>
              </a:rPr>
              <a:t>”</a:t>
            </a:r>
          </a:p>
          <a:p>
            <a:pPr marL="1257300" lvl="2" indent="-342900">
              <a:buFontTx/>
              <a:buChar char="–"/>
            </a:pPr>
            <a:r>
              <a:rPr lang="en-US" sz="2400" dirty="0" smtClean="0"/>
              <a:t>Prices significantly higher than </a:t>
            </a:r>
            <a:r>
              <a:rPr lang="en-US" sz="2400" dirty="0"/>
              <a:t>s</a:t>
            </a:r>
            <a:r>
              <a:rPr lang="en-US" sz="2400" dirty="0" smtClean="0"/>
              <a:t>pot market </a:t>
            </a:r>
          </a:p>
          <a:p>
            <a:pPr marL="1714500" lvl="3" indent="-342900"/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dirty="0" smtClean="0">
                <a:solidFill>
                  <a:srgbClr val="FF0000"/>
                </a:solidFill>
              </a:rPr>
              <a:t>igher quality inventory delivered to maintain mark-up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0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Measuring effectiveness of brand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pPr marL="256032" lvl="1" indent="-256032"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i="1" dirty="0">
                <a:solidFill>
                  <a:srgbClr val="FF0000"/>
                </a:solidFill>
              </a:rPr>
              <a:t>Half the money I spend on advertising is wasted; the trouble is, I don't know which half.</a:t>
            </a:r>
            <a:r>
              <a:rPr lang="en-US" dirty="0">
                <a:solidFill>
                  <a:srgbClr val="FF0000"/>
                </a:solidFill>
              </a:rPr>
              <a:t>" - </a:t>
            </a:r>
            <a:r>
              <a:rPr lang="en-US" dirty="0">
                <a:solidFill>
                  <a:srgbClr val="FF0000"/>
                </a:solidFill>
                <a:hlinkClick r:id="rId2" action="ppaction://hlinkfile" tooltip="John Wanamaker"/>
              </a:rPr>
              <a:t>John Wanamaker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 smtClean="0"/>
              <a:t>Typically</a:t>
            </a:r>
          </a:p>
          <a:p>
            <a:pPr lvl="1"/>
            <a:r>
              <a:rPr lang="en-US" dirty="0" smtClean="0"/>
              <a:t>Number of visits and engagement on advertiser website</a:t>
            </a:r>
          </a:p>
          <a:p>
            <a:pPr lvl="1"/>
            <a:r>
              <a:rPr lang="en-US" dirty="0" smtClean="0"/>
              <a:t>Increase in number of searches for specific keywords</a:t>
            </a:r>
          </a:p>
          <a:p>
            <a:pPr lvl="1"/>
            <a:r>
              <a:rPr lang="en-US" dirty="0" smtClean="0"/>
              <a:t>Increase in offline sales in the long-run</a:t>
            </a:r>
          </a:p>
          <a:p>
            <a:pPr lvl="1"/>
            <a:endParaRPr lang="en-US" dirty="0"/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Randomized design (treatment = ad exposure, control = no exposure)</a:t>
            </a:r>
          </a:p>
          <a:p>
            <a:pPr lvl="1"/>
            <a:r>
              <a:rPr lang="en-US" dirty="0" smtClean="0"/>
              <a:t>Sample surveys</a:t>
            </a:r>
          </a:p>
          <a:p>
            <a:pPr lvl="1"/>
            <a:r>
              <a:rPr lang="en-US" dirty="0" smtClean="0"/>
              <a:t>Covariate shift  (Propensity score matching)</a:t>
            </a:r>
          </a:p>
          <a:p>
            <a:pPr lvl="1"/>
            <a:endParaRPr lang="en-US" dirty="0"/>
          </a:p>
          <a:p>
            <a:r>
              <a:rPr lang="en-US" dirty="0" smtClean="0"/>
              <a:t>Several statistical challenges (experimental design, causal inference from observational data, survey methodology)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1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Guaranteed delivery</a:t>
            </a:r>
            <a:endParaRPr lang="en-US" dirty="0"/>
          </a:p>
        </p:txBody>
      </p:sp>
      <p:sp>
        <p:nvSpPr>
          <p:cNvPr id="68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Problem: Guarantee </a:t>
            </a:r>
            <a:r>
              <a:rPr lang="en-US" dirty="0" smtClean="0"/>
              <a:t>impressions (with overlapping inventory)</a:t>
            </a:r>
            <a:endParaRPr lang="en-US" dirty="0"/>
          </a:p>
        </p:txBody>
      </p:sp>
      <p:sp>
        <p:nvSpPr>
          <p:cNvPr id="685060" name="Oval 4"/>
          <p:cNvSpPr>
            <a:spLocks noChangeArrowheads="1"/>
          </p:cNvSpPr>
          <p:nvPr/>
        </p:nvSpPr>
        <p:spPr bwMode="auto">
          <a:xfrm>
            <a:off x="914400" y="2667000"/>
            <a:ext cx="1828800" cy="1981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85061" name="Oval 5"/>
          <p:cNvSpPr>
            <a:spLocks noChangeArrowheads="1"/>
          </p:cNvSpPr>
          <p:nvPr/>
        </p:nvSpPr>
        <p:spPr bwMode="auto">
          <a:xfrm>
            <a:off x="2286000" y="2819400"/>
            <a:ext cx="2133600" cy="1981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85062" name="Oval 6"/>
          <p:cNvSpPr>
            <a:spLocks noChangeArrowheads="1"/>
          </p:cNvSpPr>
          <p:nvPr/>
        </p:nvSpPr>
        <p:spPr bwMode="auto">
          <a:xfrm>
            <a:off x="1905000" y="3657600"/>
            <a:ext cx="1752600" cy="2209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2289175" y="3848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600012"/>
                </a:solidFill>
                <a:latin typeface="Times New Roman" charset="0"/>
              </a:rPr>
              <a:t>3</a:t>
            </a:r>
          </a:p>
        </p:txBody>
      </p:sp>
      <p:sp>
        <p:nvSpPr>
          <p:cNvPr id="685064" name="Text Box 8"/>
          <p:cNvSpPr txBox="1">
            <a:spLocks noChangeArrowheads="1"/>
          </p:cNvSpPr>
          <p:nvPr/>
        </p:nvSpPr>
        <p:spPr bwMode="auto">
          <a:xfrm>
            <a:off x="2365375" y="32385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600012"/>
                </a:solidFill>
                <a:latin typeface="Times New Roman" charset="0"/>
              </a:rPr>
              <a:t>2</a:t>
            </a:r>
          </a:p>
        </p:txBody>
      </p:sp>
      <p:sp>
        <p:nvSpPr>
          <p:cNvPr id="685065" name="Text Box 9"/>
          <p:cNvSpPr txBox="1">
            <a:spLocks noChangeArrowheads="1"/>
          </p:cNvSpPr>
          <p:nvPr/>
        </p:nvSpPr>
        <p:spPr bwMode="auto">
          <a:xfrm>
            <a:off x="1450975" y="33147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600012"/>
                </a:solidFill>
                <a:latin typeface="Times New Roman" charset="0"/>
              </a:rPr>
              <a:t>4</a:t>
            </a:r>
          </a:p>
        </p:txBody>
      </p:sp>
      <p:sp>
        <p:nvSpPr>
          <p:cNvPr id="685066" name="Text Box 10"/>
          <p:cNvSpPr txBox="1">
            <a:spLocks noChangeArrowheads="1"/>
          </p:cNvSpPr>
          <p:nvPr/>
        </p:nvSpPr>
        <p:spPr bwMode="auto">
          <a:xfrm>
            <a:off x="2060575" y="40767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600012"/>
                </a:solidFill>
                <a:latin typeface="Times New Roman" charset="0"/>
              </a:rPr>
              <a:t>2</a:t>
            </a:r>
          </a:p>
        </p:txBody>
      </p:sp>
      <p:sp>
        <p:nvSpPr>
          <p:cNvPr id="685067" name="Text Box 11"/>
          <p:cNvSpPr txBox="1">
            <a:spLocks noChangeArrowheads="1"/>
          </p:cNvSpPr>
          <p:nvPr/>
        </p:nvSpPr>
        <p:spPr bwMode="auto">
          <a:xfrm>
            <a:off x="2974975" y="4152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600012"/>
                </a:solidFill>
                <a:latin typeface="Times New Roman" charset="0"/>
              </a:rPr>
              <a:t>2</a:t>
            </a:r>
          </a:p>
        </p:txBody>
      </p:sp>
      <p:sp>
        <p:nvSpPr>
          <p:cNvPr id="685068" name="Text Box 12"/>
          <p:cNvSpPr txBox="1">
            <a:spLocks noChangeArrowheads="1"/>
          </p:cNvSpPr>
          <p:nvPr/>
        </p:nvSpPr>
        <p:spPr bwMode="auto">
          <a:xfrm>
            <a:off x="3355975" y="32385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600012"/>
                </a:solidFill>
                <a:latin typeface="Times New Roman" charset="0"/>
              </a:rPr>
              <a:t>1</a:t>
            </a:r>
          </a:p>
        </p:txBody>
      </p:sp>
      <p:sp>
        <p:nvSpPr>
          <p:cNvPr id="685069" name="Text Box 13"/>
          <p:cNvSpPr txBox="1">
            <a:spLocks noChangeArrowheads="1"/>
          </p:cNvSpPr>
          <p:nvPr/>
        </p:nvSpPr>
        <p:spPr bwMode="auto">
          <a:xfrm>
            <a:off x="2441575" y="4914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600012"/>
                </a:solidFill>
                <a:latin typeface="Times New Roman" charset="0"/>
              </a:rPr>
              <a:t>1</a:t>
            </a:r>
          </a:p>
        </p:txBody>
      </p:sp>
      <p:sp>
        <p:nvSpPr>
          <p:cNvPr id="685070" name="Text Box 14"/>
          <p:cNvSpPr txBox="1">
            <a:spLocks noChangeArrowheads="1"/>
          </p:cNvSpPr>
          <p:nvPr/>
        </p:nvSpPr>
        <p:spPr bwMode="auto">
          <a:xfrm>
            <a:off x="815975" y="24765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600012"/>
                </a:solidFill>
                <a:latin typeface="Times New Roman" charset="0"/>
              </a:rPr>
              <a:t>Young</a:t>
            </a:r>
          </a:p>
        </p:txBody>
      </p:sp>
      <p:sp>
        <p:nvSpPr>
          <p:cNvPr id="685071" name="Text Box 15"/>
          <p:cNvSpPr txBox="1">
            <a:spLocks noChangeArrowheads="1"/>
          </p:cNvSpPr>
          <p:nvPr/>
        </p:nvSpPr>
        <p:spPr bwMode="auto">
          <a:xfrm>
            <a:off x="3495675" y="25527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600012"/>
                </a:solidFill>
                <a:latin typeface="Times New Roman" charset="0"/>
              </a:rPr>
              <a:t>US</a:t>
            </a:r>
          </a:p>
        </p:txBody>
      </p:sp>
      <p:sp>
        <p:nvSpPr>
          <p:cNvPr id="685072" name="Text Box 16"/>
          <p:cNvSpPr txBox="1">
            <a:spLocks noChangeArrowheads="1"/>
          </p:cNvSpPr>
          <p:nvPr/>
        </p:nvSpPr>
        <p:spPr bwMode="auto">
          <a:xfrm>
            <a:off x="3057525" y="52959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600012"/>
                </a:solidFill>
                <a:latin typeface="Times New Roman" charset="0"/>
              </a:rPr>
              <a:t>Female</a:t>
            </a:r>
          </a:p>
        </p:txBody>
      </p:sp>
      <p:sp>
        <p:nvSpPr>
          <p:cNvPr id="685073" name="Rectangle 17"/>
          <p:cNvSpPr>
            <a:spLocks noChangeArrowheads="1"/>
          </p:cNvSpPr>
          <p:nvPr/>
        </p:nvSpPr>
        <p:spPr bwMode="auto">
          <a:xfrm>
            <a:off x="228600" y="2286000"/>
            <a:ext cx="4343400" cy="3733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609600" y="5067300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600012"/>
                </a:solidFill>
                <a:latin typeface="Times New Roman" charset="0"/>
              </a:rPr>
              <a:t>LI Homepage</a:t>
            </a:r>
            <a:endParaRPr lang="en-US" dirty="0">
              <a:solidFill>
                <a:srgbClr val="600012"/>
              </a:solidFill>
              <a:latin typeface="Times New Roman" charset="0"/>
            </a:endParaRPr>
          </a:p>
        </p:txBody>
      </p:sp>
      <p:sp>
        <p:nvSpPr>
          <p:cNvPr id="685075" name="Text Box 19"/>
          <p:cNvSpPr txBox="1">
            <a:spLocks noChangeArrowheads="1"/>
          </p:cNvSpPr>
          <p:nvPr/>
        </p:nvSpPr>
        <p:spPr bwMode="auto">
          <a:xfrm>
            <a:off x="5029200" y="1828800"/>
            <a:ext cx="4114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rgbClr val="600012"/>
                </a:solidFill>
                <a:latin typeface="Times New Roman" charset="0"/>
              </a:rPr>
              <a:t>Predict Supply</a:t>
            </a:r>
            <a:endParaRPr lang="en-US" sz="2400" i="0" dirty="0">
              <a:solidFill>
                <a:srgbClr val="600012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600012"/>
                </a:solidFill>
                <a:latin typeface="Times New Roman" charset="0"/>
              </a:rPr>
              <a:t>Incorporate/Predict </a:t>
            </a:r>
            <a:r>
              <a:rPr lang="en-US" sz="2400" dirty="0">
                <a:solidFill>
                  <a:srgbClr val="600012"/>
                </a:solidFill>
                <a:latin typeface="Times New Roman" charset="0"/>
              </a:rPr>
              <a:t>Demand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rgbClr val="600012"/>
                </a:solidFill>
                <a:latin typeface="Times New Roman" charset="0"/>
              </a:rPr>
              <a:t>Find the optimal allocation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b="0" i="0" dirty="0">
                <a:solidFill>
                  <a:srgbClr val="600012"/>
                </a:solidFill>
                <a:latin typeface="Times New Roman" charset="0"/>
              </a:rPr>
              <a:t>subject to supply and demand constraints</a:t>
            </a:r>
          </a:p>
        </p:txBody>
      </p:sp>
      <p:grpSp>
        <p:nvGrpSpPr>
          <p:cNvPr id="685076" name="Group 20"/>
          <p:cNvGrpSpPr>
            <a:grpSpLocks/>
          </p:cNvGrpSpPr>
          <p:nvPr/>
        </p:nvGrpSpPr>
        <p:grpSpPr bwMode="auto">
          <a:xfrm>
            <a:off x="4572263" y="4267200"/>
            <a:ext cx="4025637" cy="2362200"/>
            <a:chOff x="3222" y="2928"/>
            <a:chExt cx="2098" cy="1056"/>
          </a:xfrm>
        </p:grpSpPr>
        <p:sp>
          <p:nvSpPr>
            <p:cNvPr id="685077" name="Oval 21"/>
            <p:cNvSpPr>
              <a:spLocks noChangeArrowheads="1"/>
            </p:cNvSpPr>
            <p:nvPr/>
          </p:nvSpPr>
          <p:spPr bwMode="auto">
            <a:xfrm>
              <a:off x="3342" y="2928"/>
              <a:ext cx="203" cy="13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0033CC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78" name="Oval 22"/>
            <p:cNvSpPr>
              <a:spLocks noChangeArrowheads="1"/>
            </p:cNvSpPr>
            <p:nvPr/>
          </p:nvSpPr>
          <p:spPr bwMode="auto">
            <a:xfrm>
              <a:off x="3222" y="3165"/>
              <a:ext cx="357" cy="23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0033CC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i</a:t>
              </a:r>
              <a:endParaRPr lang="en-US" dirty="0"/>
            </a:p>
          </p:txBody>
        </p:sp>
        <p:sp>
          <p:nvSpPr>
            <p:cNvPr id="685079" name="Oval 23"/>
            <p:cNvSpPr>
              <a:spLocks noChangeArrowheads="1"/>
            </p:cNvSpPr>
            <p:nvPr/>
          </p:nvSpPr>
          <p:spPr bwMode="auto">
            <a:xfrm>
              <a:off x="3342" y="3466"/>
              <a:ext cx="203" cy="13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0033CC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80" name="Oval 24"/>
            <p:cNvSpPr>
              <a:spLocks noChangeArrowheads="1"/>
            </p:cNvSpPr>
            <p:nvPr/>
          </p:nvSpPr>
          <p:spPr bwMode="auto">
            <a:xfrm>
              <a:off x="3342" y="3665"/>
              <a:ext cx="203" cy="14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0033CC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81" name="Oval 25"/>
            <p:cNvSpPr>
              <a:spLocks noChangeArrowheads="1"/>
            </p:cNvSpPr>
            <p:nvPr/>
          </p:nvSpPr>
          <p:spPr bwMode="auto">
            <a:xfrm>
              <a:off x="3342" y="3845"/>
              <a:ext cx="203" cy="13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0033CC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82" name="Oval 26"/>
            <p:cNvSpPr>
              <a:spLocks noChangeArrowheads="1"/>
            </p:cNvSpPr>
            <p:nvPr/>
          </p:nvSpPr>
          <p:spPr bwMode="auto">
            <a:xfrm>
              <a:off x="4826" y="2988"/>
              <a:ext cx="494" cy="31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83" name="Oval 27"/>
            <p:cNvSpPr>
              <a:spLocks noChangeArrowheads="1"/>
            </p:cNvSpPr>
            <p:nvPr/>
          </p:nvSpPr>
          <p:spPr bwMode="auto">
            <a:xfrm>
              <a:off x="4913" y="3406"/>
              <a:ext cx="349" cy="23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84" name="Oval 28"/>
            <p:cNvSpPr>
              <a:spLocks noChangeArrowheads="1"/>
            </p:cNvSpPr>
            <p:nvPr/>
          </p:nvSpPr>
          <p:spPr bwMode="auto">
            <a:xfrm>
              <a:off x="4884" y="3805"/>
              <a:ext cx="291" cy="17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85" name="Line 29"/>
            <p:cNvSpPr>
              <a:spLocks noChangeShapeType="1"/>
            </p:cNvSpPr>
            <p:nvPr/>
          </p:nvSpPr>
          <p:spPr bwMode="auto">
            <a:xfrm flipV="1">
              <a:off x="3574" y="3267"/>
              <a:ext cx="1281" cy="597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86" name="Line 30"/>
            <p:cNvSpPr>
              <a:spLocks noChangeShapeType="1"/>
            </p:cNvSpPr>
            <p:nvPr/>
          </p:nvSpPr>
          <p:spPr bwMode="auto">
            <a:xfrm flipV="1">
              <a:off x="3545" y="3167"/>
              <a:ext cx="1281" cy="59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87" name="Line 31"/>
            <p:cNvSpPr>
              <a:spLocks noChangeShapeType="1"/>
            </p:cNvSpPr>
            <p:nvPr/>
          </p:nvSpPr>
          <p:spPr bwMode="auto">
            <a:xfrm flipV="1">
              <a:off x="3574" y="3167"/>
              <a:ext cx="1194" cy="319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88" name="Line 32"/>
            <p:cNvSpPr>
              <a:spLocks noChangeShapeType="1"/>
            </p:cNvSpPr>
            <p:nvPr/>
          </p:nvSpPr>
          <p:spPr bwMode="auto">
            <a:xfrm flipV="1">
              <a:off x="3545" y="3147"/>
              <a:ext cx="1252" cy="16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89" name="Line 33"/>
            <p:cNvSpPr>
              <a:spLocks noChangeShapeType="1"/>
            </p:cNvSpPr>
            <p:nvPr/>
          </p:nvSpPr>
          <p:spPr bwMode="auto">
            <a:xfrm flipV="1">
              <a:off x="3545" y="3127"/>
              <a:ext cx="1252" cy="4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90" name="Line 34"/>
            <p:cNvSpPr>
              <a:spLocks noChangeShapeType="1"/>
            </p:cNvSpPr>
            <p:nvPr/>
          </p:nvSpPr>
          <p:spPr bwMode="auto">
            <a:xfrm>
              <a:off x="3574" y="2988"/>
              <a:ext cx="1223" cy="119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91" name="Line 35"/>
            <p:cNvSpPr>
              <a:spLocks noChangeShapeType="1"/>
            </p:cNvSpPr>
            <p:nvPr/>
          </p:nvSpPr>
          <p:spPr bwMode="auto">
            <a:xfrm>
              <a:off x="3545" y="3028"/>
              <a:ext cx="1339" cy="47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92" name="Line 36"/>
            <p:cNvSpPr>
              <a:spLocks noChangeShapeType="1"/>
            </p:cNvSpPr>
            <p:nvPr/>
          </p:nvSpPr>
          <p:spPr bwMode="auto">
            <a:xfrm>
              <a:off x="3545" y="3227"/>
              <a:ext cx="1339" cy="29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93" name="Line 37"/>
            <p:cNvSpPr>
              <a:spLocks noChangeShapeType="1"/>
            </p:cNvSpPr>
            <p:nvPr/>
          </p:nvSpPr>
          <p:spPr bwMode="auto">
            <a:xfrm>
              <a:off x="3574" y="3904"/>
              <a:ext cx="1281" cy="20"/>
            </a:xfrm>
            <a:prstGeom prst="line">
              <a:avLst/>
            </a:prstGeom>
            <a:noFill/>
            <a:ln w="2540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94" name="Line 38"/>
            <p:cNvSpPr>
              <a:spLocks noChangeShapeType="1"/>
            </p:cNvSpPr>
            <p:nvPr/>
          </p:nvSpPr>
          <p:spPr bwMode="auto">
            <a:xfrm>
              <a:off x="3574" y="3366"/>
              <a:ext cx="1252" cy="518"/>
            </a:xfrm>
            <a:prstGeom prst="line">
              <a:avLst/>
            </a:prstGeom>
            <a:noFill/>
            <a:ln w="2540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5095" name="Text Box 39"/>
            <p:cNvSpPr txBox="1">
              <a:spLocks noChangeArrowheads="1"/>
            </p:cNvSpPr>
            <p:nvPr/>
          </p:nvSpPr>
          <p:spPr bwMode="auto">
            <a:xfrm>
              <a:off x="4970" y="3476"/>
              <a:ext cx="1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600012"/>
                  </a:solidFill>
                  <a:latin typeface="Times New Roman" charset="0"/>
                </a:rPr>
                <a:t>d</a:t>
              </a:r>
              <a:r>
                <a:rPr lang="en-US" baseline="-25000" dirty="0">
                  <a:solidFill>
                    <a:srgbClr val="600012"/>
                  </a:solidFill>
                  <a:latin typeface="Times New Roman" charset="0"/>
                </a:rPr>
                <a:t>j</a:t>
              </a:r>
              <a:endParaRPr lang="en-US" dirty="0">
                <a:solidFill>
                  <a:srgbClr val="600012"/>
                </a:solidFill>
                <a:latin typeface="Times New Roman" charset="0"/>
              </a:endParaRPr>
            </a:p>
          </p:txBody>
        </p:sp>
        <p:sp>
          <p:nvSpPr>
            <p:cNvPr id="685096" name="Text Box 40"/>
            <p:cNvSpPr txBox="1">
              <a:spLocks noChangeArrowheads="1"/>
            </p:cNvSpPr>
            <p:nvPr/>
          </p:nvSpPr>
          <p:spPr bwMode="auto">
            <a:xfrm>
              <a:off x="4000" y="3376"/>
              <a:ext cx="20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600012"/>
                  </a:solidFill>
                  <a:latin typeface="Times New Roman" charset="0"/>
                </a:rPr>
                <a:t>x</a:t>
              </a:r>
              <a:r>
                <a:rPr lang="en-US" baseline="-25000" dirty="0">
                  <a:solidFill>
                    <a:srgbClr val="600012"/>
                  </a:solidFill>
                  <a:latin typeface="Times New Roman" charset="0"/>
                </a:rPr>
                <a:t>ij</a:t>
              </a:r>
              <a:endParaRPr lang="en-US" dirty="0">
                <a:solidFill>
                  <a:srgbClr val="600012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59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39" name="Freeform 43"/>
          <p:cNvSpPr>
            <a:spLocks/>
          </p:cNvSpPr>
          <p:nvPr/>
        </p:nvSpPr>
        <p:spPr bwMode="auto">
          <a:xfrm>
            <a:off x="1476375" y="2400300"/>
            <a:ext cx="363538" cy="463550"/>
          </a:xfrm>
          <a:custGeom>
            <a:avLst/>
            <a:gdLst>
              <a:gd name="T0" fmla="*/ 0 w 229"/>
              <a:gd name="T1" fmla="*/ 280 h 292"/>
              <a:gd name="T2" fmla="*/ 30 w 229"/>
              <a:gd name="T3" fmla="*/ 186 h 292"/>
              <a:gd name="T4" fmla="*/ 55 w 229"/>
              <a:gd name="T5" fmla="*/ 127 h 292"/>
              <a:gd name="T6" fmla="*/ 133 w 229"/>
              <a:gd name="T7" fmla="*/ 19 h 292"/>
              <a:gd name="T8" fmla="*/ 168 w 229"/>
              <a:gd name="T9" fmla="*/ 24 h 292"/>
              <a:gd name="T10" fmla="*/ 202 w 229"/>
              <a:gd name="T11" fmla="*/ 142 h 292"/>
              <a:gd name="T12" fmla="*/ 212 w 229"/>
              <a:gd name="T13" fmla="*/ 172 h 292"/>
              <a:gd name="T14" fmla="*/ 217 w 229"/>
              <a:gd name="T15" fmla="*/ 186 h 292"/>
              <a:gd name="T16" fmla="*/ 183 w 229"/>
              <a:gd name="T17" fmla="*/ 226 h 292"/>
              <a:gd name="T18" fmla="*/ 99 w 229"/>
              <a:gd name="T19" fmla="*/ 241 h 292"/>
              <a:gd name="T20" fmla="*/ 35 w 229"/>
              <a:gd name="T21" fmla="*/ 270 h 292"/>
              <a:gd name="T22" fmla="*/ 0 w 229"/>
              <a:gd name="T23" fmla="*/ 28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9" h="292">
                <a:moveTo>
                  <a:pt x="0" y="280"/>
                </a:moveTo>
                <a:cubicBezTo>
                  <a:pt x="11" y="235"/>
                  <a:pt x="21" y="243"/>
                  <a:pt x="30" y="186"/>
                </a:cubicBezTo>
                <a:cubicBezTo>
                  <a:pt x="35" y="147"/>
                  <a:pt x="55" y="127"/>
                  <a:pt x="55" y="127"/>
                </a:cubicBezTo>
                <a:cubicBezTo>
                  <a:pt x="70" y="84"/>
                  <a:pt x="87" y="36"/>
                  <a:pt x="133" y="19"/>
                </a:cubicBezTo>
                <a:cubicBezTo>
                  <a:pt x="146" y="0"/>
                  <a:pt x="158" y="1"/>
                  <a:pt x="168" y="24"/>
                </a:cubicBezTo>
                <a:cubicBezTo>
                  <a:pt x="185" y="62"/>
                  <a:pt x="192" y="103"/>
                  <a:pt x="202" y="142"/>
                </a:cubicBezTo>
                <a:cubicBezTo>
                  <a:pt x="205" y="152"/>
                  <a:pt x="209" y="162"/>
                  <a:pt x="212" y="172"/>
                </a:cubicBezTo>
                <a:cubicBezTo>
                  <a:pt x="214" y="177"/>
                  <a:pt x="217" y="186"/>
                  <a:pt x="217" y="186"/>
                </a:cubicBezTo>
                <a:cubicBezTo>
                  <a:pt x="208" y="278"/>
                  <a:pt x="229" y="214"/>
                  <a:pt x="183" y="226"/>
                </a:cubicBezTo>
                <a:cubicBezTo>
                  <a:pt x="159" y="242"/>
                  <a:pt x="126" y="232"/>
                  <a:pt x="99" y="241"/>
                </a:cubicBezTo>
                <a:cubicBezTo>
                  <a:pt x="60" y="265"/>
                  <a:pt x="63" y="256"/>
                  <a:pt x="35" y="270"/>
                </a:cubicBezTo>
                <a:cubicBezTo>
                  <a:pt x="24" y="276"/>
                  <a:pt x="12" y="292"/>
                  <a:pt x="0" y="280"/>
                </a:cubicBezTo>
                <a:close/>
              </a:path>
            </a:pathLst>
          </a:custGeom>
          <a:solidFill>
            <a:srgbClr val="3366FF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44137" name="Freeform 41"/>
          <p:cNvSpPr>
            <a:spLocks/>
          </p:cNvSpPr>
          <p:nvPr/>
        </p:nvSpPr>
        <p:spPr bwMode="auto">
          <a:xfrm>
            <a:off x="1455738" y="2767013"/>
            <a:ext cx="341312" cy="414337"/>
          </a:xfrm>
          <a:custGeom>
            <a:avLst/>
            <a:gdLst>
              <a:gd name="T0" fmla="*/ 28 w 215"/>
              <a:gd name="T1" fmla="*/ 83 h 261"/>
              <a:gd name="T2" fmla="*/ 122 w 215"/>
              <a:gd name="T3" fmla="*/ 15 h 261"/>
              <a:gd name="T4" fmla="*/ 186 w 215"/>
              <a:gd name="T5" fmla="*/ 5 h 261"/>
              <a:gd name="T6" fmla="*/ 215 w 215"/>
              <a:gd name="T7" fmla="*/ 15 h 261"/>
              <a:gd name="T8" fmla="*/ 176 w 215"/>
              <a:gd name="T9" fmla="*/ 157 h 261"/>
              <a:gd name="T10" fmla="*/ 107 w 215"/>
              <a:gd name="T11" fmla="*/ 261 h 261"/>
              <a:gd name="T12" fmla="*/ 68 w 215"/>
              <a:gd name="T13" fmla="*/ 207 h 261"/>
              <a:gd name="T14" fmla="*/ 43 w 215"/>
              <a:gd name="T15" fmla="*/ 123 h 261"/>
              <a:gd name="T16" fmla="*/ 28 w 215"/>
              <a:gd name="T17" fmla="*/ 8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" h="261">
                <a:moveTo>
                  <a:pt x="28" y="83"/>
                </a:moveTo>
                <a:cubicBezTo>
                  <a:pt x="72" y="57"/>
                  <a:pt x="72" y="25"/>
                  <a:pt x="122" y="15"/>
                </a:cubicBezTo>
                <a:cubicBezTo>
                  <a:pt x="140" y="2"/>
                  <a:pt x="160" y="10"/>
                  <a:pt x="186" y="5"/>
                </a:cubicBezTo>
                <a:cubicBezTo>
                  <a:pt x="212" y="0"/>
                  <a:pt x="215" y="15"/>
                  <a:pt x="215" y="15"/>
                </a:cubicBezTo>
                <a:cubicBezTo>
                  <a:pt x="211" y="80"/>
                  <a:pt x="211" y="108"/>
                  <a:pt x="176" y="157"/>
                </a:cubicBezTo>
                <a:cubicBezTo>
                  <a:pt x="161" y="201"/>
                  <a:pt x="132" y="224"/>
                  <a:pt x="107" y="261"/>
                </a:cubicBezTo>
                <a:cubicBezTo>
                  <a:pt x="83" y="253"/>
                  <a:pt x="96" y="225"/>
                  <a:pt x="68" y="207"/>
                </a:cubicBezTo>
                <a:cubicBezTo>
                  <a:pt x="57" y="191"/>
                  <a:pt x="38" y="152"/>
                  <a:pt x="43" y="123"/>
                </a:cubicBezTo>
                <a:cubicBezTo>
                  <a:pt x="48" y="65"/>
                  <a:pt x="0" y="83"/>
                  <a:pt x="28" y="83"/>
                </a:cubicBez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FF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44101" name="Oval 5"/>
          <p:cNvSpPr>
            <a:spLocks noChangeArrowheads="1"/>
          </p:cNvSpPr>
          <p:nvPr/>
        </p:nvSpPr>
        <p:spPr bwMode="auto">
          <a:xfrm>
            <a:off x="492125" y="2103438"/>
            <a:ext cx="1330325" cy="1293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44102" name="Oval 6"/>
          <p:cNvSpPr>
            <a:spLocks noChangeArrowheads="1"/>
          </p:cNvSpPr>
          <p:nvPr/>
        </p:nvSpPr>
        <p:spPr bwMode="auto">
          <a:xfrm>
            <a:off x="1489075" y="2203450"/>
            <a:ext cx="1552575" cy="12938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44103" name="Oval 7"/>
          <p:cNvSpPr>
            <a:spLocks noChangeArrowheads="1"/>
          </p:cNvSpPr>
          <p:nvPr/>
        </p:nvSpPr>
        <p:spPr bwMode="auto">
          <a:xfrm>
            <a:off x="1212850" y="2751138"/>
            <a:ext cx="1273175" cy="14430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44104" name="Text Box 8"/>
          <p:cNvSpPr txBox="1">
            <a:spLocks noChangeArrowheads="1"/>
          </p:cNvSpPr>
          <p:nvPr/>
        </p:nvSpPr>
        <p:spPr bwMode="auto">
          <a:xfrm>
            <a:off x="1498600" y="27511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44105" name="Text Box 9"/>
          <p:cNvSpPr txBox="1">
            <a:spLocks noChangeArrowheads="1"/>
          </p:cNvSpPr>
          <p:nvPr/>
        </p:nvSpPr>
        <p:spPr bwMode="auto">
          <a:xfrm>
            <a:off x="1504950" y="2476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44106" name="Text Box 10"/>
          <p:cNvSpPr txBox="1">
            <a:spLocks noChangeArrowheads="1"/>
          </p:cNvSpPr>
          <p:nvPr/>
        </p:nvSpPr>
        <p:spPr bwMode="auto">
          <a:xfrm>
            <a:off x="838200" y="2527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4107" name="Text Box 11"/>
          <p:cNvSpPr txBox="1">
            <a:spLocks noChangeArrowheads="1"/>
          </p:cNvSpPr>
          <p:nvPr/>
        </p:nvSpPr>
        <p:spPr bwMode="auto">
          <a:xfrm>
            <a:off x="1282700" y="30241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>
            <a:off x="1949450" y="30749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2227263" y="2476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4110" name="Text Box 14"/>
          <p:cNvSpPr txBox="1">
            <a:spLocks noChangeArrowheads="1"/>
          </p:cNvSpPr>
          <p:nvPr/>
        </p:nvSpPr>
        <p:spPr bwMode="auto">
          <a:xfrm>
            <a:off x="1562100" y="35718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4111" name="Text Box 15"/>
          <p:cNvSpPr txBox="1">
            <a:spLocks noChangeArrowheads="1"/>
          </p:cNvSpPr>
          <p:nvPr/>
        </p:nvSpPr>
        <p:spPr bwMode="auto">
          <a:xfrm>
            <a:off x="311150" y="1979613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Young</a:t>
            </a:r>
          </a:p>
        </p:txBody>
      </p:sp>
      <p:sp>
        <p:nvSpPr>
          <p:cNvPr id="644112" name="Text Box 16"/>
          <p:cNvSpPr txBox="1">
            <a:spLocks noChangeArrowheads="1"/>
          </p:cNvSpPr>
          <p:nvPr/>
        </p:nvSpPr>
        <p:spPr bwMode="auto">
          <a:xfrm>
            <a:off x="2305050" y="20288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US</a:t>
            </a:r>
          </a:p>
        </p:txBody>
      </p:sp>
      <p:sp>
        <p:nvSpPr>
          <p:cNvPr id="644113" name="Text Box 17"/>
          <p:cNvSpPr txBox="1">
            <a:spLocks noChangeArrowheads="1"/>
          </p:cNvSpPr>
          <p:nvPr/>
        </p:nvSpPr>
        <p:spPr bwMode="auto">
          <a:xfrm>
            <a:off x="1830388" y="3821113"/>
            <a:ext cx="109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Female</a:t>
            </a:r>
          </a:p>
        </p:txBody>
      </p:sp>
      <p:sp>
        <p:nvSpPr>
          <p:cNvPr id="644114" name="Rectangle 18"/>
          <p:cNvSpPr>
            <a:spLocks noChangeArrowheads="1"/>
          </p:cNvSpPr>
          <p:nvPr/>
        </p:nvSpPr>
        <p:spPr bwMode="auto">
          <a:xfrm>
            <a:off x="269875" y="1905000"/>
            <a:ext cx="3159125" cy="2438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44115" name="Text Box 19"/>
          <p:cNvSpPr txBox="1">
            <a:spLocks noChangeArrowheads="1"/>
          </p:cNvSpPr>
          <p:nvPr/>
        </p:nvSpPr>
        <p:spPr bwMode="auto">
          <a:xfrm>
            <a:off x="269874" y="3671888"/>
            <a:ext cx="14827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LI Homepage</a:t>
            </a:r>
            <a:endParaRPr lang="en-US" dirty="0"/>
          </a:p>
        </p:txBody>
      </p:sp>
      <p:sp>
        <p:nvSpPr>
          <p:cNvPr id="644116" name="Rectangle 20"/>
          <p:cNvSpPr>
            <a:spLocks noChangeArrowheads="1"/>
          </p:cNvSpPr>
          <p:nvPr/>
        </p:nvSpPr>
        <p:spPr bwMode="auto">
          <a:xfrm>
            <a:off x="7696200" y="2819400"/>
            <a:ext cx="914400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44118" name="Text Box 22"/>
          <p:cNvSpPr txBox="1">
            <a:spLocks noChangeArrowheads="1"/>
          </p:cNvSpPr>
          <p:nvPr/>
        </p:nvSpPr>
        <p:spPr bwMode="auto">
          <a:xfrm>
            <a:off x="7620000" y="2940050"/>
            <a:ext cx="1063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US &amp; Y</a:t>
            </a:r>
            <a:br>
              <a:rPr lang="en-US" dirty="0"/>
            </a:br>
            <a:r>
              <a:rPr lang="en-US" dirty="0"/>
              <a:t>(2)</a:t>
            </a:r>
          </a:p>
        </p:txBody>
      </p:sp>
      <p:sp>
        <p:nvSpPr>
          <p:cNvPr id="644127" name="Oval 31"/>
          <p:cNvSpPr>
            <a:spLocks noChangeArrowheads="1"/>
          </p:cNvSpPr>
          <p:nvPr/>
        </p:nvSpPr>
        <p:spPr bwMode="auto">
          <a:xfrm>
            <a:off x="5334000" y="4876800"/>
            <a:ext cx="3048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4128" name="Oval 32"/>
          <p:cNvSpPr>
            <a:spLocks noChangeArrowheads="1"/>
          </p:cNvSpPr>
          <p:nvPr/>
        </p:nvSpPr>
        <p:spPr bwMode="auto">
          <a:xfrm>
            <a:off x="5334000" y="5257800"/>
            <a:ext cx="3048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4140" name="Text Box 44"/>
          <p:cNvSpPr txBox="1">
            <a:spLocks noChangeArrowheads="1"/>
          </p:cNvSpPr>
          <p:nvPr/>
        </p:nvSpPr>
        <p:spPr bwMode="auto">
          <a:xfrm>
            <a:off x="4648200" y="1295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Supply Pools</a:t>
            </a:r>
          </a:p>
        </p:txBody>
      </p:sp>
      <p:sp>
        <p:nvSpPr>
          <p:cNvPr id="644144" name="Text Box 48"/>
          <p:cNvSpPr txBox="1">
            <a:spLocks noChangeArrowheads="1"/>
          </p:cNvSpPr>
          <p:nvPr/>
        </p:nvSpPr>
        <p:spPr bwMode="auto">
          <a:xfrm>
            <a:off x="7391400" y="2286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Demand</a:t>
            </a:r>
          </a:p>
        </p:txBody>
      </p:sp>
      <p:sp>
        <p:nvSpPr>
          <p:cNvPr id="644145" name="Oval 49"/>
          <p:cNvSpPr>
            <a:spLocks noChangeArrowheads="1"/>
          </p:cNvSpPr>
          <p:nvPr/>
        </p:nvSpPr>
        <p:spPr bwMode="auto">
          <a:xfrm>
            <a:off x="4191000" y="1828800"/>
            <a:ext cx="2514600" cy="1600200"/>
          </a:xfrm>
          <a:prstGeom prst="ellipse">
            <a:avLst/>
          </a:prstGeom>
          <a:solidFill>
            <a:srgbClr val="0033CC">
              <a:alpha val="6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644146" name="Text Box 50"/>
          <p:cNvSpPr txBox="1">
            <a:spLocks noChangeArrowheads="1"/>
          </p:cNvSpPr>
          <p:nvPr/>
        </p:nvSpPr>
        <p:spPr bwMode="auto">
          <a:xfrm>
            <a:off x="4648200" y="1981200"/>
            <a:ext cx="137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US, Y, nF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Supply = 2</a:t>
            </a:r>
            <a:br>
              <a:rPr lang="en-US" sz="2000" dirty="0"/>
            </a:br>
            <a:r>
              <a:rPr lang="en-US" sz="2000" dirty="0"/>
              <a:t>Price = 1</a:t>
            </a:r>
          </a:p>
        </p:txBody>
      </p:sp>
      <p:sp>
        <p:nvSpPr>
          <p:cNvPr id="644147" name="Oval 51"/>
          <p:cNvSpPr>
            <a:spLocks noChangeArrowheads="1"/>
          </p:cNvSpPr>
          <p:nvPr/>
        </p:nvSpPr>
        <p:spPr bwMode="auto">
          <a:xfrm>
            <a:off x="4267200" y="3352800"/>
            <a:ext cx="2362200" cy="1600200"/>
          </a:xfrm>
          <a:prstGeom prst="ellipse">
            <a:avLst/>
          </a:prstGeom>
          <a:solidFill>
            <a:srgbClr val="00FF00">
              <a:alpha val="6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644148" name="Text Box 52"/>
          <p:cNvSpPr txBox="1">
            <a:spLocks noChangeArrowheads="1"/>
          </p:cNvSpPr>
          <p:nvPr/>
        </p:nvSpPr>
        <p:spPr bwMode="auto">
          <a:xfrm>
            <a:off x="4724400" y="3489325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US, Y, F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Supply = 3</a:t>
            </a:r>
            <a:br>
              <a:rPr lang="en-US" sz="2000" dirty="0"/>
            </a:br>
            <a:r>
              <a:rPr lang="en-US" sz="2000" dirty="0"/>
              <a:t>Price = 5</a:t>
            </a:r>
          </a:p>
        </p:txBody>
      </p:sp>
      <p:sp>
        <p:nvSpPr>
          <p:cNvPr id="644149" name="Text Box 53"/>
          <p:cNvSpPr txBox="1">
            <a:spLocks noChangeArrowheads="1"/>
          </p:cNvSpPr>
          <p:nvPr/>
        </p:nvSpPr>
        <p:spPr bwMode="auto">
          <a:xfrm>
            <a:off x="990600" y="4572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Supply Pools</a:t>
            </a:r>
          </a:p>
        </p:txBody>
      </p:sp>
      <p:sp>
        <p:nvSpPr>
          <p:cNvPr id="644150" name="Text Box 54"/>
          <p:cNvSpPr txBox="1">
            <a:spLocks noChangeArrowheads="1"/>
          </p:cNvSpPr>
          <p:nvPr/>
        </p:nvSpPr>
        <p:spPr bwMode="auto">
          <a:xfrm>
            <a:off x="5029200" y="5638800"/>
            <a:ext cx="3962400" cy="941388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How should we distribute impressions from the supply pools to satisfy this demand?</a:t>
            </a:r>
          </a:p>
        </p:txBody>
      </p:sp>
    </p:spTree>
    <p:extLst>
      <p:ext uri="{BB962C8B-B14F-4D97-AF65-F5344CB8AC3E}">
        <p14:creationId xmlns:p14="http://schemas.microsoft.com/office/powerpoint/2010/main" val="170645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(Cherry-picking)</a:t>
            </a:r>
          </a:p>
        </p:txBody>
      </p:sp>
      <p:sp>
        <p:nvSpPr>
          <p:cNvPr id="652323" name="Rectangle 3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2000" b="1" i="1" u="sng" dirty="0">
                <a:solidFill>
                  <a:srgbClr val="600012"/>
                </a:solidFill>
              </a:rPr>
              <a:t>Cherry-picking:</a:t>
            </a:r>
            <a:r>
              <a:rPr lang="en-US" sz="2000" b="1" i="1" dirty="0">
                <a:solidFill>
                  <a:srgbClr val="600012"/>
                </a:solidFill>
              </a:rPr>
              <a:t> </a:t>
            </a:r>
            <a:br>
              <a:rPr lang="en-US" sz="2000" b="1" i="1" dirty="0">
                <a:solidFill>
                  <a:srgbClr val="600012"/>
                </a:solidFill>
              </a:rPr>
            </a:br>
            <a:r>
              <a:rPr lang="en-US" sz="2000" dirty="0">
                <a:solidFill>
                  <a:srgbClr val="600012"/>
                </a:solidFill>
              </a:rPr>
              <a:t>Fulfill demands at least cost</a:t>
            </a:r>
          </a:p>
          <a:p>
            <a:endParaRPr lang="en-US" sz="2000" dirty="0"/>
          </a:p>
        </p:txBody>
      </p:sp>
      <p:sp>
        <p:nvSpPr>
          <p:cNvPr id="652308" name="Rectangle 20"/>
          <p:cNvSpPr>
            <a:spLocks noChangeArrowheads="1"/>
          </p:cNvSpPr>
          <p:nvPr/>
        </p:nvSpPr>
        <p:spPr bwMode="auto">
          <a:xfrm>
            <a:off x="7696200" y="2819400"/>
            <a:ext cx="914400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52309" name="Text Box 21"/>
          <p:cNvSpPr txBox="1">
            <a:spLocks noChangeArrowheads="1"/>
          </p:cNvSpPr>
          <p:nvPr/>
        </p:nvSpPr>
        <p:spPr bwMode="auto">
          <a:xfrm>
            <a:off x="7620000" y="2940050"/>
            <a:ext cx="1063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US &amp; Y</a:t>
            </a:r>
            <a:br>
              <a:rPr lang="en-US" dirty="0"/>
            </a:br>
            <a:r>
              <a:rPr lang="en-US" dirty="0"/>
              <a:t>(2)</a:t>
            </a:r>
          </a:p>
        </p:txBody>
      </p:sp>
      <p:sp>
        <p:nvSpPr>
          <p:cNvPr id="652310" name="Oval 22"/>
          <p:cNvSpPr>
            <a:spLocks noChangeArrowheads="1"/>
          </p:cNvSpPr>
          <p:nvPr/>
        </p:nvSpPr>
        <p:spPr bwMode="auto">
          <a:xfrm>
            <a:off x="5334000" y="4876800"/>
            <a:ext cx="3048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2311" name="Oval 23"/>
          <p:cNvSpPr>
            <a:spLocks noChangeArrowheads="1"/>
          </p:cNvSpPr>
          <p:nvPr/>
        </p:nvSpPr>
        <p:spPr bwMode="auto">
          <a:xfrm>
            <a:off x="5334000" y="5257800"/>
            <a:ext cx="3048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2312" name="Text Box 24"/>
          <p:cNvSpPr txBox="1">
            <a:spLocks noChangeArrowheads="1"/>
          </p:cNvSpPr>
          <p:nvPr/>
        </p:nvSpPr>
        <p:spPr bwMode="auto">
          <a:xfrm>
            <a:off x="4648200" y="1295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Supply Pools</a:t>
            </a:r>
          </a:p>
        </p:txBody>
      </p:sp>
      <p:sp>
        <p:nvSpPr>
          <p:cNvPr id="652313" name="Text Box 25"/>
          <p:cNvSpPr txBox="1">
            <a:spLocks noChangeArrowheads="1"/>
          </p:cNvSpPr>
          <p:nvPr/>
        </p:nvSpPr>
        <p:spPr bwMode="auto">
          <a:xfrm>
            <a:off x="7391400" y="2286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Demand</a:t>
            </a:r>
          </a:p>
        </p:txBody>
      </p:sp>
      <p:sp>
        <p:nvSpPr>
          <p:cNvPr id="652314" name="Oval 26"/>
          <p:cNvSpPr>
            <a:spLocks noChangeArrowheads="1"/>
          </p:cNvSpPr>
          <p:nvPr/>
        </p:nvSpPr>
        <p:spPr bwMode="auto">
          <a:xfrm>
            <a:off x="3886200" y="1828800"/>
            <a:ext cx="2590800" cy="1371600"/>
          </a:xfrm>
          <a:prstGeom prst="ellipse">
            <a:avLst/>
          </a:prstGeom>
          <a:solidFill>
            <a:srgbClr val="0033CC">
              <a:alpha val="6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652315" name="Text Box 27"/>
          <p:cNvSpPr txBox="1">
            <a:spLocks noChangeArrowheads="1"/>
          </p:cNvSpPr>
          <p:nvPr/>
        </p:nvSpPr>
        <p:spPr bwMode="auto">
          <a:xfrm>
            <a:off x="4648200" y="1981200"/>
            <a:ext cx="137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US, Y, nF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Supply = 2</a:t>
            </a:r>
            <a:br>
              <a:rPr lang="en-US" sz="2000" dirty="0"/>
            </a:br>
            <a:r>
              <a:rPr lang="en-US" sz="2000" dirty="0"/>
              <a:t>Price = 1</a:t>
            </a:r>
          </a:p>
        </p:txBody>
      </p:sp>
      <p:sp>
        <p:nvSpPr>
          <p:cNvPr id="652316" name="Oval 28"/>
          <p:cNvSpPr>
            <a:spLocks noChangeArrowheads="1"/>
          </p:cNvSpPr>
          <p:nvPr/>
        </p:nvSpPr>
        <p:spPr bwMode="auto">
          <a:xfrm>
            <a:off x="3810000" y="3352800"/>
            <a:ext cx="2438400" cy="1600200"/>
          </a:xfrm>
          <a:prstGeom prst="ellipse">
            <a:avLst/>
          </a:prstGeom>
          <a:solidFill>
            <a:srgbClr val="00FF00">
              <a:alpha val="6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652317" name="Text Box 29"/>
          <p:cNvSpPr txBox="1">
            <a:spLocks noChangeArrowheads="1"/>
          </p:cNvSpPr>
          <p:nvPr/>
        </p:nvSpPr>
        <p:spPr bwMode="auto">
          <a:xfrm>
            <a:off x="4724400" y="3489325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US, Y, F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Supply = 3</a:t>
            </a:r>
            <a:br>
              <a:rPr lang="en-US" sz="2000" dirty="0"/>
            </a:br>
            <a:r>
              <a:rPr lang="en-US" sz="2000" dirty="0"/>
              <a:t>Price = 5</a:t>
            </a:r>
          </a:p>
        </p:txBody>
      </p:sp>
      <p:sp>
        <p:nvSpPr>
          <p:cNvPr id="652319" name="Text Box 31"/>
          <p:cNvSpPr txBox="1">
            <a:spLocks noChangeArrowheads="1"/>
          </p:cNvSpPr>
          <p:nvPr/>
        </p:nvSpPr>
        <p:spPr bwMode="auto">
          <a:xfrm>
            <a:off x="5029200" y="5638800"/>
            <a:ext cx="3962400" cy="941388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How should we distribute impressions from the supply pools to satisfy this demand?</a:t>
            </a:r>
          </a:p>
        </p:txBody>
      </p:sp>
      <p:sp>
        <p:nvSpPr>
          <p:cNvPr id="652321" name="AutoShape 33"/>
          <p:cNvSpPr>
            <a:spLocks noChangeArrowheads="1"/>
          </p:cNvSpPr>
          <p:nvPr/>
        </p:nvSpPr>
        <p:spPr bwMode="auto">
          <a:xfrm rot="1166402">
            <a:off x="6238875" y="2792413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FF66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2325" name="Text Box 37"/>
          <p:cNvSpPr txBox="1">
            <a:spLocks noChangeArrowheads="1"/>
          </p:cNvSpPr>
          <p:nvPr/>
        </p:nvSpPr>
        <p:spPr bwMode="auto">
          <a:xfrm>
            <a:off x="6705600" y="2438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57515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(Fairness)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2000" b="1" i="1" u="sng" dirty="0">
                <a:solidFill>
                  <a:srgbClr val="600012"/>
                </a:solidFill>
              </a:rPr>
              <a:t>Cherry-picking:</a:t>
            </a:r>
            <a:r>
              <a:rPr lang="en-US" sz="2000" b="1" i="1" dirty="0">
                <a:solidFill>
                  <a:srgbClr val="600012"/>
                </a:solidFill>
              </a:rPr>
              <a:t> </a:t>
            </a:r>
            <a:br>
              <a:rPr lang="en-US" sz="2000" b="1" i="1" dirty="0">
                <a:solidFill>
                  <a:srgbClr val="600012"/>
                </a:solidFill>
              </a:rPr>
            </a:br>
            <a:r>
              <a:rPr lang="en-US" sz="2000" dirty="0">
                <a:solidFill>
                  <a:srgbClr val="600012"/>
                </a:solidFill>
              </a:rPr>
              <a:t>Fulfill demands at least cost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i="1" u="sng" dirty="0">
                <a:solidFill>
                  <a:srgbClr val="600012"/>
                </a:solidFill>
              </a:rPr>
              <a:t>Fairness:</a:t>
            </a:r>
            <a:r>
              <a:rPr lang="en-US" sz="2000" dirty="0">
                <a:solidFill>
                  <a:srgbClr val="600012"/>
                </a:solidFill>
              </a:rPr>
              <a:t/>
            </a:r>
            <a:br>
              <a:rPr lang="en-US" sz="2000" dirty="0">
                <a:solidFill>
                  <a:srgbClr val="600012"/>
                </a:solidFill>
              </a:rPr>
            </a:br>
            <a:r>
              <a:rPr lang="en-US" sz="2000" dirty="0">
                <a:solidFill>
                  <a:srgbClr val="600012"/>
                </a:solidFill>
              </a:rPr>
              <a:t>Equitable distribution of available supply </a:t>
            </a:r>
            <a:r>
              <a:rPr lang="en-US" sz="2000" dirty="0" smtClean="0">
                <a:solidFill>
                  <a:srgbClr val="600012"/>
                </a:solidFill>
              </a:rPr>
              <a:t>pools</a:t>
            </a:r>
          </a:p>
          <a:p>
            <a:pPr eaLnBrk="0" hangingPunct="0">
              <a:spcBef>
                <a:spcPct val="50000"/>
              </a:spcBef>
            </a:pPr>
            <a:endParaRPr lang="en-US" sz="2000" dirty="0">
              <a:solidFill>
                <a:srgbClr val="600012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sz="2000" dirty="0" smtClean="0">
              <a:solidFill>
                <a:srgbClr val="600012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sz="2000" dirty="0">
              <a:solidFill>
                <a:srgbClr val="600012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sz="2000" dirty="0">
              <a:solidFill>
                <a:srgbClr val="600012"/>
              </a:solidFill>
            </a:endParaRPr>
          </a:p>
          <a:p>
            <a:r>
              <a:rPr lang="en-US" sz="2000" i="1" dirty="0">
                <a:solidFill>
                  <a:srgbClr val="FF0000"/>
                </a:solidFill>
              </a:rPr>
              <a:t>Agarwal and Tomlin, INFORMS, </a:t>
            </a:r>
            <a:r>
              <a:rPr lang="en-US" sz="2000" i="1" dirty="0" smtClean="0">
                <a:solidFill>
                  <a:srgbClr val="FF0000"/>
                </a:solidFill>
              </a:rPr>
              <a:t>2010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Ghosh et al, EC, 2011</a:t>
            </a:r>
            <a:endParaRPr lang="en-US" sz="2000" i="1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655364" name="Rectangle 4"/>
          <p:cNvSpPr>
            <a:spLocks noChangeArrowheads="1"/>
          </p:cNvSpPr>
          <p:nvPr/>
        </p:nvSpPr>
        <p:spPr bwMode="auto">
          <a:xfrm>
            <a:off x="7696200" y="2819400"/>
            <a:ext cx="914400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55365" name="Text Box 5"/>
          <p:cNvSpPr txBox="1">
            <a:spLocks noChangeArrowheads="1"/>
          </p:cNvSpPr>
          <p:nvPr/>
        </p:nvSpPr>
        <p:spPr bwMode="auto">
          <a:xfrm>
            <a:off x="7620000" y="2940050"/>
            <a:ext cx="1063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US &amp; Y</a:t>
            </a:r>
            <a:br>
              <a:rPr lang="en-US" dirty="0"/>
            </a:br>
            <a:r>
              <a:rPr lang="en-US" dirty="0"/>
              <a:t>(2)</a:t>
            </a:r>
          </a:p>
        </p:txBody>
      </p:sp>
      <p:sp>
        <p:nvSpPr>
          <p:cNvPr id="655366" name="Oval 6"/>
          <p:cNvSpPr>
            <a:spLocks noChangeArrowheads="1"/>
          </p:cNvSpPr>
          <p:nvPr/>
        </p:nvSpPr>
        <p:spPr bwMode="auto">
          <a:xfrm>
            <a:off x="5334000" y="4876800"/>
            <a:ext cx="3048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5367" name="Oval 7"/>
          <p:cNvSpPr>
            <a:spLocks noChangeArrowheads="1"/>
          </p:cNvSpPr>
          <p:nvPr/>
        </p:nvSpPr>
        <p:spPr bwMode="auto">
          <a:xfrm>
            <a:off x="5334000" y="5257800"/>
            <a:ext cx="3048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5368" name="Text Box 8"/>
          <p:cNvSpPr txBox="1">
            <a:spLocks noChangeArrowheads="1"/>
          </p:cNvSpPr>
          <p:nvPr/>
        </p:nvSpPr>
        <p:spPr bwMode="auto">
          <a:xfrm>
            <a:off x="4648200" y="1295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Supply Pools</a:t>
            </a:r>
          </a:p>
        </p:txBody>
      </p:sp>
      <p:sp>
        <p:nvSpPr>
          <p:cNvPr id="655369" name="Text Box 9"/>
          <p:cNvSpPr txBox="1">
            <a:spLocks noChangeArrowheads="1"/>
          </p:cNvSpPr>
          <p:nvPr/>
        </p:nvSpPr>
        <p:spPr bwMode="auto">
          <a:xfrm>
            <a:off x="7391400" y="2286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Demand</a:t>
            </a:r>
          </a:p>
        </p:txBody>
      </p:sp>
      <p:sp>
        <p:nvSpPr>
          <p:cNvPr id="655370" name="Oval 10"/>
          <p:cNvSpPr>
            <a:spLocks noChangeArrowheads="1"/>
          </p:cNvSpPr>
          <p:nvPr/>
        </p:nvSpPr>
        <p:spPr bwMode="auto">
          <a:xfrm>
            <a:off x="4343400" y="1828800"/>
            <a:ext cx="1828800" cy="1600200"/>
          </a:xfrm>
          <a:prstGeom prst="ellipse">
            <a:avLst/>
          </a:prstGeom>
          <a:solidFill>
            <a:srgbClr val="0033CC">
              <a:alpha val="6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655371" name="Text Box 11"/>
          <p:cNvSpPr txBox="1">
            <a:spLocks noChangeArrowheads="1"/>
          </p:cNvSpPr>
          <p:nvPr/>
        </p:nvSpPr>
        <p:spPr bwMode="auto">
          <a:xfrm>
            <a:off x="4648200" y="1981200"/>
            <a:ext cx="137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US, Y, nF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Supply = 2</a:t>
            </a:r>
            <a:br>
              <a:rPr lang="en-US" sz="2000" dirty="0"/>
            </a:br>
            <a:r>
              <a:rPr lang="en-US" sz="2000" dirty="0"/>
              <a:t>Cost = 1</a:t>
            </a:r>
          </a:p>
        </p:txBody>
      </p:sp>
      <p:sp>
        <p:nvSpPr>
          <p:cNvPr id="655372" name="Oval 12"/>
          <p:cNvSpPr>
            <a:spLocks noChangeArrowheads="1"/>
          </p:cNvSpPr>
          <p:nvPr/>
        </p:nvSpPr>
        <p:spPr bwMode="auto">
          <a:xfrm>
            <a:off x="4343400" y="3352800"/>
            <a:ext cx="1905000" cy="1600200"/>
          </a:xfrm>
          <a:prstGeom prst="ellipse">
            <a:avLst/>
          </a:prstGeom>
          <a:solidFill>
            <a:srgbClr val="00FF00">
              <a:alpha val="6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655373" name="Text Box 13"/>
          <p:cNvSpPr txBox="1">
            <a:spLocks noChangeArrowheads="1"/>
          </p:cNvSpPr>
          <p:nvPr/>
        </p:nvSpPr>
        <p:spPr bwMode="auto">
          <a:xfrm>
            <a:off x="4724400" y="3489325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US, Y, F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Supply = 3</a:t>
            </a:r>
            <a:br>
              <a:rPr lang="en-US" sz="2000" dirty="0"/>
            </a:br>
            <a:r>
              <a:rPr lang="en-US" sz="2000" dirty="0"/>
              <a:t>Cost = 5</a:t>
            </a:r>
          </a:p>
        </p:txBody>
      </p:sp>
      <p:sp>
        <p:nvSpPr>
          <p:cNvPr id="655374" name="Text Box 14"/>
          <p:cNvSpPr txBox="1">
            <a:spLocks noChangeArrowheads="1"/>
          </p:cNvSpPr>
          <p:nvPr/>
        </p:nvSpPr>
        <p:spPr bwMode="auto">
          <a:xfrm>
            <a:off x="5029200" y="5638800"/>
            <a:ext cx="3962400" cy="941388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How should we distribute impressions from the supply pools to satisfy this demand?</a:t>
            </a:r>
          </a:p>
        </p:txBody>
      </p:sp>
      <p:sp>
        <p:nvSpPr>
          <p:cNvPr id="655375" name="AutoShape 15"/>
          <p:cNvSpPr>
            <a:spLocks noChangeArrowheads="1"/>
          </p:cNvSpPr>
          <p:nvPr/>
        </p:nvSpPr>
        <p:spPr bwMode="auto">
          <a:xfrm rot="1166402">
            <a:off x="6238875" y="2792413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FF66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5376" name="Text Box 16"/>
          <p:cNvSpPr txBox="1">
            <a:spLocks noChangeArrowheads="1"/>
          </p:cNvSpPr>
          <p:nvPr/>
        </p:nvSpPr>
        <p:spPr bwMode="auto">
          <a:xfrm>
            <a:off x="6705600" y="2438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(1)</a:t>
            </a:r>
          </a:p>
        </p:txBody>
      </p:sp>
      <p:sp>
        <p:nvSpPr>
          <p:cNvPr id="655377" name="AutoShape 17"/>
          <p:cNvSpPr>
            <a:spLocks noChangeArrowheads="1"/>
          </p:cNvSpPr>
          <p:nvPr/>
        </p:nvSpPr>
        <p:spPr bwMode="auto">
          <a:xfrm rot="-1366848">
            <a:off x="6248400" y="35052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FF66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5378" name="Text Box 18"/>
          <p:cNvSpPr txBox="1">
            <a:spLocks noChangeArrowheads="1"/>
          </p:cNvSpPr>
          <p:nvPr/>
        </p:nvSpPr>
        <p:spPr bwMode="auto">
          <a:xfrm>
            <a:off x="6629400" y="3200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472440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9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The optimization problem 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Maximize Value of remnant inventory (to be sold in spot market)</a:t>
            </a:r>
          </a:p>
          <a:p>
            <a:pPr lvl="1"/>
            <a:r>
              <a:rPr lang="en-US" sz="2000" dirty="0" smtClean="0"/>
              <a:t>Subject to “fairness” constraints (to maintain high quality of inventory in the guaranteed market)</a:t>
            </a:r>
          </a:p>
          <a:p>
            <a:pPr lvl="1"/>
            <a:r>
              <a:rPr lang="en-US" sz="2000" dirty="0" smtClean="0"/>
              <a:t>Subject to supply and demand constraints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Can be solved efficiently through a flow program</a:t>
            </a:r>
          </a:p>
          <a:p>
            <a:endParaRPr lang="en-US" sz="2400" dirty="0"/>
          </a:p>
          <a:p>
            <a:r>
              <a:rPr lang="en-US" sz="2400" dirty="0" smtClean="0"/>
              <a:t>Key statistical input: Supply forecasts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304800"/>
          </a:xfrm>
          <a:prstGeom prst="rect">
            <a:avLst/>
          </a:prstGeom>
        </p:spPr>
        <p:txBody>
          <a:bodyPr/>
          <a:lstStyle/>
          <a:p>
            <a:fld id="{A4037119-DCEC-6D46-B13E-0953805BA63D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2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Various component of a Guaranteed Delivery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2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59905" y="1219200"/>
            <a:ext cx="1864895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Field Sales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Team, sells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Products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(segments)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4495800"/>
            <a:ext cx="2514599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Pricing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Engine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2209800"/>
            <a:ext cx="2362200" cy="2819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Admission Control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should the new contract request be admitted?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(solve VIA LP)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133600"/>
            <a:ext cx="1816768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Supply forecasts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733802"/>
            <a:ext cx="2129589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Demand forecasts &amp; booked inventory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1967008"/>
            <a:ext cx="167372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Advertisers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7924800" y="1905000"/>
            <a:ext cx="630988" cy="1805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81600" y="1513114"/>
            <a:ext cx="799432" cy="1153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271168" y="3995057"/>
            <a:ext cx="788737" cy="18614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3429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Contracts signed,</a:t>
            </a:r>
          </a:p>
          <a:p>
            <a:r>
              <a:rPr lang="en-US" b="1" dirty="0" smtClean="0"/>
              <a:t>Negotiations involved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514600" y="3886201"/>
            <a:ext cx="552116" cy="620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2209800" y="24384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1600" y="10668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OFFLINE COMPONENTS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764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3048000"/>
            <a:ext cx="8915401" cy="2057400"/>
            <a:chOff x="228600" y="2514600"/>
            <a:chExt cx="8915401" cy="20574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486400" y="2514600"/>
              <a:ext cx="1578005" cy="20574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  <a:latin typeface="Times" pitchFamily="18" charset="0"/>
                </a:rPr>
                <a:t>On Line Ad Serving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7391400" y="3733800"/>
              <a:ext cx="17526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latin typeface="Times" pitchFamily="18" charset="0"/>
                </a:rPr>
                <a:t>Ads</a:t>
              </a:r>
              <a:endParaRPr lang="en-US" sz="2000" b="1" dirty="0">
                <a:latin typeface="Times" pitchFamily="18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7239000" y="2895600"/>
              <a:ext cx="1905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>
                  <a:latin typeface="Times" pitchFamily="18" charset="0"/>
                </a:rPr>
                <a:t>Opportunity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590800" y="2514600"/>
              <a:ext cx="1449180" cy="19812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r>
                <a:rPr lang="en-US" dirty="0" smtClean="0">
                  <a:solidFill>
                    <a:schemeClr val="bg1"/>
                  </a:solidFill>
                  <a:latin typeface="Times" pitchFamily="18" charset="0"/>
                </a:rPr>
                <a:t>Near Real Time </a:t>
              </a:r>
              <a:r>
                <a:rPr lang="en-US" dirty="0">
                  <a:solidFill>
                    <a:schemeClr val="bg1"/>
                  </a:solidFill>
                  <a:latin typeface="Times" pitchFamily="18" charset="0"/>
                </a:rPr>
                <a:t>Optimization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12384" y="2667000"/>
              <a:ext cx="1867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b="1" dirty="0">
                  <a:latin typeface="Times" pitchFamily="18" charset="0"/>
                </a:rPr>
                <a:t>Stochastic Supply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28600" y="3810000"/>
              <a:ext cx="22091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b="1" dirty="0">
                  <a:latin typeface="Times" pitchFamily="18" charset="0"/>
                </a:rPr>
                <a:t>Stochastic Demand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81000" y="3276600"/>
              <a:ext cx="1828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b="1" dirty="0" smtClean="0">
                  <a:latin typeface="Times" pitchFamily="18" charset="0"/>
                </a:rPr>
                <a:t>Contract Statistics</a:t>
              </a:r>
              <a:endParaRPr lang="en-US" sz="1600" b="1" dirty="0">
                <a:latin typeface="Times" pitchFamily="18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810000" y="2971800"/>
              <a:ext cx="1752600" cy="12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>
                  <a:latin typeface="Times" pitchFamily="18" charset="0"/>
                </a:rPr>
                <a:t>Allocation </a:t>
              </a:r>
              <a:r>
                <a:rPr lang="en-US" sz="2400" b="1" dirty="0" smtClean="0">
                  <a:latin typeface="Times" pitchFamily="18" charset="0"/>
                </a:rPr>
                <a:t>Plan</a:t>
              </a:r>
            </a:p>
            <a:p>
              <a:pPr algn="ctr" eaLnBrk="0" hangingPunct="0"/>
              <a:r>
                <a:rPr lang="en-US" sz="2400" b="1" dirty="0" smtClean="0">
                  <a:latin typeface="Times" pitchFamily="18" charset="0"/>
                </a:rPr>
                <a:t>(from LP)</a:t>
              </a:r>
              <a:endParaRPr lang="en-US" sz="2400" b="1" dirty="0">
                <a:latin typeface="Times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267200" y="3733800"/>
              <a:ext cx="867871" cy="840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057400" y="2895600"/>
              <a:ext cx="457200" cy="1588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133600" y="3505200"/>
              <a:ext cx="457200" cy="1588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057400" y="4038600"/>
              <a:ext cx="457200" cy="1588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7010400" y="3124200"/>
              <a:ext cx="381000" cy="1588"/>
            </a:xfrm>
            <a:prstGeom prst="straightConnector1">
              <a:avLst/>
            </a:prstGeom>
            <a:ln w="2222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086600" y="3962400"/>
              <a:ext cx="45720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246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Right Media Ad Exchange: Unified Marketplace</a:t>
            </a:r>
          </a:p>
        </p:txBody>
      </p:sp>
      <p:pic>
        <p:nvPicPr>
          <p:cNvPr id="171011" name="Picture 3" descr="RMX_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85875"/>
            <a:ext cx="59436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457200" y="5867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ea typeface="ヒラギノ角ゴ Pro W3"/>
                <a:cs typeface="ヒラギノ角ゴ Pro W3"/>
              </a:rPr>
              <a:t>Match ads to page views on publisher sites</a:t>
            </a:r>
            <a:endParaRPr lang="en-US" sz="2400" dirty="0">
              <a:ea typeface="ヒラギノ角ゴ Pro W3"/>
              <a:cs typeface="ヒラギノ角ゴ Pro W3"/>
            </a:endParaRPr>
          </a:p>
        </p:txBody>
      </p:sp>
      <p:sp>
        <p:nvSpPr>
          <p:cNvPr id="402437" name="AutoShape 5"/>
          <p:cNvSpPr>
            <a:spLocks/>
          </p:cNvSpPr>
          <p:nvPr/>
        </p:nvSpPr>
        <p:spPr bwMode="auto">
          <a:xfrm>
            <a:off x="1222375" y="4600575"/>
            <a:ext cx="1066800" cy="900113"/>
          </a:xfrm>
          <a:prstGeom prst="borderCallout1">
            <a:avLst>
              <a:gd name="adj1" fmla="val 12699"/>
              <a:gd name="adj2" fmla="val 107144"/>
              <a:gd name="adj3" fmla="val 14111"/>
              <a:gd name="adj4" fmla="val 18080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tIns="91440" bIns="91440"/>
          <a:lstStyle/>
          <a:p>
            <a:pPr eaLnBrk="0" hangingPunct="0"/>
            <a:r>
              <a:rPr lang="en-US" sz="1200">
                <a:ea typeface="ヒラギノ角ゴ Pro W3"/>
                <a:cs typeface="ヒラギノ角ゴ Pro W3"/>
              </a:rPr>
              <a:t>Has ad impression to sell --</a:t>
            </a:r>
          </a:p>
          <a:p>
            <a:pPr eaLnBrk="0" hangingPunct="0"/>
            <a:r>
              <a:rPr lang="en-US" sz="1200">
                <a:ea typeface="ヒラギノ角ゴ Pro W3"/>
                <a:cs typeface="ヒラギノ角ゴ Pro W3"/>
              </a:rPr>
              <a:t>AUCTIONS</a:t>
            </a:r>
          </a:p>
        </p:txBody>
      </p:sp>
      <p:sp>
        <p:nvSpPr>
          <p:cNvPr id="402438" name="Oval 6"/>
          <p:cNvSpPr>
            <a:spLocks noChangeArrowheads="1"/>
          </p:cNvSpPr>
          <p:nvPr/>
        </p:nvSpPr>
        <p:spPr bwMode="auto">
          <a:xfrm>
            <a:off x="3200400" y="4343400"/>
            <a:ext cx="762000" cy="762000"/>
          </a:xfrm>
          <a:prstGeom prst="ellipse">
            <a:avLst/>
          </a:prstGeom>
          <a:noFill/>
          <a:ln w="28575">
            <a:solidFill>
              <a:srgbClr val="DE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1015" name="Picture 7" descr="RMX_OpenMarket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048000"/>
            <a:ext cx="1447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6" name="Picture 8" descr="RMX_OpenMarket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114800"/>
            <a:ext cx="1447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7" name="Picture 9" descr="RMX_OpenMarket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57400"/>
            <a:ext cx="1447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8" name="Picture 10" descr="RMX_man_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044700"/>
            <a:ext cx="533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1" descr="RMX_man_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429000"/>
            <a:ext cx="533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0" name="Picture 12" descr="RMX_man_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971800"/>
            <a:ext cx="533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1" name="Picture 13" descr="RMX_man_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419600"/>
            <a:ext cx="533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46" name="Freeform 14"/>
          <p:cNvSpPr>
            <a:spLocks/>
          </p:cNvSpPr>
          <p:nvPr/>
        </p:nvSpPr>
        <p:spPr bwMode="auto">
          <a:xfrm rot="1048531">
            <a:off x="4038600" y="3005138"/>
            <a:ext cx="2209800" cy="2057400"/>
          </a:xfrm>
          <a:custGeom>
            <a:avLst/>
            <a:gdLst>
              <a:gd name="T0" fmla="*/ 0 w 944"/>
              <a:gd name="T1" fmla="*/ 1088 h 1088"/>
              <a:gd name="T2" fmla="*/ 912 w 944"/>
              <a:gd name="T3" fmla="*/ 0 h 1088"/>
              <a:gd name="T4" fmla="*/ 944 w 944"/>
              <a:gd name="T5" fmla="*/ 8 h 1088"/>
              <a:gd name="T6" fmla="*/ 0 w 944"/>
              <a:gd name="T7" fmla="*/ 1088 h 1088"/>
              <a:gd name="T8" fmla="*/ 0 60000 65536"/>
              <a:gd name="T9" fmla="*/ 0 60000 65536"/>
              <a:gd name="T10" fmla="*/ 0 60000 65536"/>
              <a:gd name="T11" fmla="*/ 0 60000 65536"/>
              <a:gd name="T12" fmla="*/ 0 w 944"/>
              <a:gd name="T13" fmla="*/ 0 h 1088"/>
              <a:gd name="T14" fmla="*/ 944 w 944"/>
              <a:gd name="T15" fmla="*/ 1088 h 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4" h="1088">
                <a:moveTo>
                  <a:pt x="0" y="1088"/>
                </a:moveTo>
                <a:lnTo>
                  <a:pt x="912" y="0"/>
                </a:lnTo>
                <a:lnTo>
                  <a:pt x="944" y="8"/>
                </a:lnTo>
                <a:lnTo>
                  <a:pt x="0" y="1088"/>
                </a:lnTo>
                <a:close/>
              </a:path>
            </a:pathLst>
          </a:custGeom>
          <a:solidFill>
            <a:srgbClr val="DE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7" name="Freeform 15"/>
          <p:cNvSpPr>
            <a:spLocks/>
          </p:cNvSpPr>
          <p:nvPr/>
        </p:nvSpPr>
        <p:spPr bwMode="auto">
          <a:xfrm rot="2086476">
            <a:off x="3984625" y="4244975"/>
            <a:ext cx="1600200" cy="1130300"/>
          </a:xfrm>
          <a:custGeom>
            <a:avLst/>
            <a:gdLst>
              <a:gd name="T0" fmla="*/ 0 w 944"/>
              <a:gd name="T1" fmla="*/ 1088 h 1088"/>
              <a:gd name="T2" fmla="*/ 912 w 944"/>
              <a:gd name="T3" fmla="*/ 0 h 1088"/>
              <a:gd name="T4" fmla="*/ 944 w 944"/>
              <a:gd name="T5" fmla="*/ 8 h 1088"/>
              <a:gd name="T6" fmla="*/ 0 w 944"/>
              <a:gd name="T7" fmla="*/ 1088 h 1088"/>
              <a:gd name="T8" fmla="*/ 0 60000 65536"/>
              <a:gd name="T9" fmla="*/ 0 60000 65536"/>
              <a:gd name="T10" fmla="*/ 0 60000 65536"/>
              <a:gd name="T11" fmla="*/ 0 60000 65536"/>
              <a:gd name="T12" fmla="*/ 0 w 944"/>
              <a:gd name="T13" fmla="*/ 0 h 1088"/>
              <a:gd name="T14" fmla="*/ 944 w 944"/>
              <a:gd name="T15" fmla="*/ 1088 h 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4" h="1088">
                <a:moveTo>
                  <a:pt x="0" y="1088"/>
                </a:moveTo>
                <a:lnTo>
                  <a:pt x="912" y="0"/>
                </a:lnTo>
                <a:lnTo>
                  <a:pt x="944" y="8"/>
                </a:lnTo>
                <a:lnTo>
                  <a:pt x="0" y="108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8" name="AutoShape 16"/>
          <p:cNvSpPr>
            <a:spLocks/>
          </p:cNvSpPr>
          <p:nvPr/>
        </p:nvSpPr>
        <p:spPr bwMode="auto">
          <a:xfrm>
            <a:off x="2854325" y="1598613"/>
            <a:ext cx="1085850" cy="271462"/>
          </a:xfrm>
          <a:prstGeom prst="borderCallout1">
            <a:avLst>
              <a:gd name="adj1" fmla="val 42106"/>
              <a:gd name="adj2" fmla="val -7019"/>
              <a:gd name="adj3" fmla="val 639181"/>
              <a:gd name="adj4" fmla="val -8185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tIns="91440" bIns="91440" anchor="ctr"/>
          <a:lstStyle/>
          <a:p>
            <a:pPr algn="ctr" eaLnBrk="0" hangingPunct="0"/>
            <a:r>
              <a:rPr lang="en-US" sz="1200" b="1">
                <a:ea typeface="ヒラギノ角ゴ Pro W3"/>
                <a:cs typeface="ヒラギノ角ゴ Pro W3"/>
              </a:rPr>
              <a:t>Bids $0.50</a:t>
            </a:r>
          </a:p>
        </p:txBody>
      </p:sp>
      <p:sp>
        <p:nvSpPr>
          <p:cNvPr id="402449" name="Freeform 17"/>
          <p:cNvSpPr>
            <a:spLocks/>
          </p:cNvSpPr>
          <p:nvPr/>
        </p:nvSpPr>
        <p:spPr bwMode="auto">
          <a:xfrm rot="-5952190">
            <a:off x="2636838" y="4013200"/>
            <a:ext cx="990600" cy="431800"/>
          </a:xfrm>
          <a:custGeom>
            <a:avLst/>
            <a:gdLst>
              <a:gd name="T0" fmla="*/ 0 w 944"/>
              <a:gd name="T1" fmla="*/ 1088 h 1088"/>
              <a:gd name="T2" fmla="*/ 912 w 944"/>
              <a:gd name="T3" fmla="*/ 0 h 1088"/>
              <a:gd name="T4" fmla="*/ 944 w 944"/>
              <a:gd name="T5" fmla="*/ 8 h 1088"/>
              <a:gd name="T6" fmla="*/ 0 w 944"/>
              <a:gd name="T7" fmla="*/ 1088 h 1088"/>
              <a:gd name="T8" fmla="*/ 0 60000 65536"/>
              <a:gd name="T9" fmla="*/ 0 60000 65536"/>
              <a:gd name="T10" fmla="*/ 0 60000 65536"/>
              <a:gd name="T11" fmla="*/ 0 60000 65536"/>
              <a:gd name="T12" fmla="*/ 0 w 944"/>
              <a:gd name="T13" fmla="*/ 0 h 1088"/>
              <a:gd name="T14" fmla="*/ 944 w 944"/>
              <a:gd name="T15" fmla="*/ 1088 h 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4" h="1088">
                <a:moveTo>
                  <a:pt x="0" y="1088"/>
                </a:moveTo>
                <a:lnTo>
                  <a:pt x="912" y="0"/>
                </a:lnTo>
                <a:lnTo>
                  <a:pt x="944" y="8"/>
                </a:lnTo>
                <a:lnTo>
                  <a:pt x="0" y="108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0" name="AutoShape 18"/>
          <p:cNvSpPr>
            <a:spLocks/>
          </p:cNvSpPr>
          <p:nvPr/>
        </p:nvSpPr>
        <p:spPr bwMode="auto">
          <a:xfrm>
            <a:off x="4514850" y="1447800"/>
            <a:ext cx="2093913" cy="271463"/>
          </a:xfrm>
          <a:prstGeom prst="borderCallout1">
            <a:avLst>
              <a:gd name="adj1" fmla="val 42106"/>
              <a:gd name="adj2" fmla="val -3639"/>
              <a:gd name="adj3" fmla="val 713449"/>
              <a:gd name="adj4" fmla="val -4398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tIns="91440" bIns="91440" anchor="ctr"/>
          <a:lstStyle/>
          <a:p>
            <a:pPr algn="ctr" eaLnBrk="0" hangingPunct="0"/>
            <a:r>
              <a:rPr lang="en-US" sz="1200" b="1">
                <a:ea typeface="ヒラギノ角ゴ Pro W3"/>
                <a:cs typeface="ヒラギノ角ゴ Pro W3"/>
              </a:rPr>
              <a:t>Bids $0.75 via Network…</a:t>
            </a:r>
          </a:p>
        </p:txBody>
      </p:sp>
      <p:sp>
        <p:nvSpPr>
          <p:cNvPr id="402451" name="Freeform 19"/>
          <p:cNvSpPr>
            <a:spLocks/>
          </p:cNvSpPr>
          <p:nvPr/>
        </p:nvSpPr>
        <p:spPr bwMode="auto">
          <a:xfrm rot="-5721328">
            <a:off x="4857750" y="3646488"/>
            <a:ext cx="757238" cy="1160462"/>
          </a:xfrm>
          <a:custGeom>
            <a:avLst/>
            <a:gdLst>
              <a:gd name="T0" fmla="*/ 0 w 944"/>
              <a:gd name="T1" fmla="*/ 1088 h 1088"/>
              <a:gd name="T2" fmla="*/ 912 w 944"/>
              <a:gd name="T3" fmla="*/ 0 h 1088"/>
              <a:gd name="T4" fmla="*/ 944 w 944"/>
              <a:gd name="T5" fmla="*/ 8 h 1088"/>
              <a:gd name="T6" fmla="*/ 0 w 944"/>
              <a:gd name="T7" fmla="*/ 1088 h 1088"/>
              <a:gd name="T8" fmla="*/ 0 60000 65536"/>
              <a:gd name="T9" fmla="*/ 0 60000 65536"/>
              <a:gd name="T10" fmla="*/ 0 60000 65536"/>
              <a:gd name="T11" fmla="*/ 0 60000 65536"/>
              <a:gd name="T12" fmla="*/ 0 w 944"/>
              <a:gd name="T13" fmla="*/ 0 h 1088"/>
              <a:gd name="T14" fmla="*/ 944 w 944"/>
              <a:gd name="T15" fmla="*/ 1088 h 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4" h="1088">
                <a:moveTo>
                  <a:pt x="0" y="1088"/>
                </a:moveTo>
                <a:lnTo>
                  <a:pt x="912" y="0"/>
                </a:lnTo>
                <a:lnTo>
                  <a:pt x="944" y="8"/>
                </a:lnTo>
                <a:lnTo>
                  <a:pt x="0" y="108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2" name="Rectangle 20"/>
          <p:cNvSpPr>
            <a:spLocks noChangeArrowheads="1"/>
          </p:cNvSpPr>
          <p:nvPr/>
        </p:nvSpPr>
        <p:spPr bwMode="auto">
          <a:xfrm>
            <a:off x="3751263" y="5105400"/>
            <a:ext cx="1658937" cy="441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/>
            <a:r>
              <a:rPr lang="en-US" sz="1200" b="1">
                <a:ea typeface="ヒラギノ角ゴ Pro W3"/>
                <a:cs typeface="ヒラギノ角ゴ Pro W3"/>
              </a:rPr>
              <a:t>… which becomes $0.45 bid</a:t>
            </a:r>
          </a:p>
        </p:txBody>
      </p:sp>
      <p:sp>
        <p:nvSpPr>
          <p:cNvPr id="402453" name="AutoShape 21"/>
          <p:cNvSpPr>
            <a:spLocks/>
          </p:cNvSpPr>
          <p:nvPr/>
        </p:nvSpPr>
        <p:spPr bwMode="auto">
          <a:xfrm>
            <a:off x="7086600" y="3886200"/>
            <a:ext cx="1898650" cy="271463"/>
          </a:xfrm>
          <a:prstGeom prst="borderCallout1">
            <a:avLst>
              <a:gd name="adj1" fmla="val 42106"/>
              <a:gd name="adj2" fmla="val -4014"/>
              <a:gd name="adj3" fmla="val -141519"/>
              <a:gd name="adj4" fmla="val -15301"/>
            </a:avLst>
          </a:prstGeom>
          <a:solidFill>
            <a:srgbClr val="DE0000"/>
          </a:solidFill>
          <a:ln w="9525">
            <a:solidFill>
              <a:srgbClr val="DE0000"/>
            </a:solidFill>
            <a:miter lim="800000"/>
            <a:headEnd/>
            <a:tailEnd type="triangle" w="med" len="med"/>
          </a:ln>
        </p:spPr>
        <p:txBody>
          <a:bodyPr tIns="91440" bIns="91440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  <a:ea typeface="ヒラギノ角ゴ Pro W3"/>
                <a:cs typeface="ヒラギノ角ゴ Pro W3"/>
              </a:rPr>
              <a:t>Bids $0.65—WINS!</a:t>
            </a:r>
          </a:p>
        </p:txBody>
      </p:sp>
      <p:pic>
        <p:nvPicPr>
          <p:cNvPr id="171030" name="Picture 22" descr="RMX_ClosedMarket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719388"/>
            <a:ext cx="12954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1" name="Picture 23" descr="RMX_ClosedMarket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1195388"/>
            <a:ext cx="12954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32" name="Text Box 24"/>
          <p:cNvSpPr txBox="1">
            <a:spLocks noChangeArrowheads="1"/>
          </p:cNvSpPr>
          <p:nvPr/>
        </p:nvSpPr>
        <p:spPr bwMode="auto">
          <a:xfrm>
            <a:off x="280988" y="2490788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ea typeface="ヒラギノ角ゴ Pro W3"/>
                <a:cs typeface="ヒラギノ角ゴ Pro W3"/>
              </a:rPr>
              <a:t>AdSense</a:t>
            </a:r>
          </a:p>
        </p:txBody>
      </p:sp>
      <p:sp>
        <p:nvSpPr>
          <p:cNvPr id="171033" name="Text Box 25"/>
          <p:cNvSpPr txBox="1">
            <a:spLocks noChangeArrowheads="1"/>
          </p:cNvSpPr>
          <p:nvPr/>
        </p:nvSpPr>
        <p:spPr bwMode="auto">
          <a:xfrm>
            <a:off x="7354888" y="23923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ea typeface="ヒラギノ角ゴ Pro W3"/>
                <a:cs typeface="ヒラギノ角ゴ Pro W3"/>
              </a:rPr>
              <a:t>Ad.com</a:t>
            </a:r>
          </a:p>
        </p:txBody>
      </p:sp>
      <p:sp>
        <p:nvSpPr>
          <p:cNvPr id="402458" name="Freeform 26"/>
          <p:cNvSpPr>
            <a:spLocks/>
          </p:cNvSpPr>
          <p:nvPr/>
        </p:nvSpPr>
        <p:spPr bwMode="auto">
          <a:xfrm rot="-7292444">
            <a:off x="1389063" y="3619500"/>
            <a:ext cx="1947862" cy="1366838"/>
          </a:xfrm>
          <a:custGeom>
            <a:avLst/>
            <a:gdLst>
              <a:gd name="T0" fmla="*/ 0 w 944"/>
              <a:gd name="T1" fmla="*/ 1088 h 1088"/>
              <a:gd name="T2" fmla="*/ 912 w 944"/>
              <a:gd name="T3" fmla="*/ 0 h 1088"/>
              <a:gd name="T4" fmla="*/ 944 w 944"/>
              <a:gd name="T5" fmla="*/ 8 h 1088"/>
              <a:gd name="T6" fmla="*/ 0 w 944"/>
              <a:gd name="T7" fmla="*/ 1088 h 1088"/>
              <a:gd name="T8" fmla="*/ 0 60000 65536"/>
              <a:gd name="T9" fmla="*/ 0 60000 65536"/>
              <a:gd name="T10" fmla="*/ 0 60000 65536"/>
              <a:gd name="T11" fmla="*/ 0 60000 65536"/>
              <a:gd name="T12" fmla="*/ 0 w 944"/>
              <a:gd name="T13" fmla="*/ 0 h 1088"/>
              <a:gd name="T14" fmla="*/ 944 w 944"/>
              <a:gd name="T15" fmla="*/ 1088 h 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4" h="1088">
                <a:moveTo>
                  <a:pt x="0" y="1088"/>
                </a:moveTo>
                <a:lnTo>
                  <a:pt x="912" y="0"/>
                </a:lnTo>
                <a:lnTo>
                  <a:pt x="944" y="8"/>
                </a:lnTo>
                <a:lnTo>
                  <a:pt x="0" y="108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9" name="AutoShape 27"/>
          <p:cNvSpPr>
            <a:spLocks/>
          </p:cNvSpPr>
          <p:nvPr/>
        </p:nvSpPr>
        <p:spPr bwMode="auto">
          <a:xfrm>
            <a:off x="1008063" y="1752600"/>
            <a:ext cx="1085850" cy="271463"/>
          </a:xfrm>
          <a:prstGeom prst="borderCallout1">
            <a:avLst>
              <a:gd name="adj1" fmla="val 42106"/>
              <a:gd name="adj2" fmla="val -7019"/>
              <a:gd name="adj3" fmla="val 283625"/>
              <a:gd name="adj4" fmla="val -8042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tIns="91440" bIns="91440" anchor="ctr"/>
          <a:lstStyle/>
          <a:p>
            <a:pPr algn="ctr" eaLnBrk="0" hangingPunct="0"/>
            <a:r>
              <a:rPr lang="en-US" sz="1200" b="1">
                <a:ea typeface="ヒラギノ角ゴ Pro W3"/>
                <a:cs typeface="ヒラギノ角ゴ Pro W3"/>
              </a:rPr>
              <a:t>Bids $0.60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301320"/>
      </p:ext>
    </p:extLst>
  </p:cSld>
  <p:clrMapOvr>
    <a:masterClrMapping/>
  </p:clrMapOvr>
  <p:transition xmlns:p14="http://schemas.microsoft.com/office/powerpoint/2010/main" advTm="59859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 High dimensional 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forecasts important input required both at booking time (admission control) and serving time</a:t>
            </a:r>
          </a:p>
          <a:p>
            <a:r>
              <a:rPr lang="en-US" dirty="0" smtClean="0"/>
              <a:t>Problem: Given historical time series data in a high dimensional space (trillions of combinations), forecast number of visits for an </a:t>
            </a:r>
            <a:r>
              <a:rPr lang="en-US" b="1" dirty="0" smtClean="0"/>
              <a:t>arbitrary query </a:t>
            </a:r>
            <a:r>
              <a:rPr lang="en-US" dirty="0" smtClean="0"/>
              <a:t>for </a:t>
            </a:r>
            <a:r>
              <a:rPr lang="en-US" b="1" dirty="0" smtClean="0"/>
              <a:t>a future time horizon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E.g.: Male visits from Hawaii on LinkedIn next year in January</a:t>
            </a:r>
          </a:p>
          <a:p>
            <a:pPr lvl="1"/>
            <a:endParaRPr lang="en-US" dirty="0"/>
          </a:p>
          <a:p>
            <a:r>
              <a:rPr lang="en-US" sz="2400" dirty="0"/>
              <a:t>C</a:t>
            </a:r>
            <a:r>
              <a:rPr lang="en-US" sz="2400" dirty="0" smtClean="0"/>
              <a:t>hallenging statistical problem</a:t>
            </a:r>
          </a:p>
          <a:p>
            <a:pPr lvl="1"/>
            <a:r>
              <a:rPr lang="en-US" dirty="0" smtClean="0"/>
              <a:t>Curse of dimensionality</a:t>
            </a:r>
            <a:r>
              <a:rPr lang="en-US" dirty="0"/>
              <a:t> </a:t>
            </a:r>
            <a:r>
              <a:rPr lang="en-US" dirty="0" smtClean="0"/>
              <a:t>&amp; massive data</a:t>
            </a:r>
          </a:p>
          <a:p>
            <a:pPr lvl="1"/>
            <a:r>
              <a:rPr lang="en-US" dirty="0" smtClean="0"/>
              <a:t>arbitrary query subset</a:t>
            </a:r>
          </a:p>
          <a:p>
            <a:pPr lvl="1"/>
            <a:r>
              <a:rPr lang="en-US" dirty="0" smtClean="0"/>
              <a:t>latency constraints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r>
              <a:rPr lang="en-US" sz="1800" i="1" dirty="0" smtClean="0">
                <a:solidFill>
                  <a:srgbClr val="FF0000"/>
                </a:solidFill>
              </a:rPr>
              <a:t>Forecasting High-dimensional data, Agarwal et al, SIGMOD, 2011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5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Spot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9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Unified </a:t>
            </a:r>
            <a:r>
              <a:rPr lang="en-US" dirty="0" smtClean="0"/>
              <a:t>Marketplace (Ad exchange)</a:t>
            </a:r>
            <a:endParaRPr lang="en-US" dirty="0"/>
          </a:p>
        </p:txBody>
      </p:sp>
      <p:sp>
        <p:nvSpPr>
          <p:cNvPr id="615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Publishers, Ad-networks, advertisers participate together in a singe exchange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Clearing house for publishers, better ROI for advertisers, better liquidity, buying and selling is easier</a:t>
            </a:r>
            <a:endParaRPr lang="en-US" sz="2000" dirty="0"/>
          </a:p>
        </p:txBody>
      </p:sp>
      <p:grpSp>
        <p:nvGrpSpPr>
          <p:cNvPr id="4" name="Group 41"/>
          <p:cNvGrpSpPr/>
          <p:nvPr/>
        </p:nvGrpSpPr>
        <p:grpSpPr>
          <a:xfrm>
            <a:off x="304800" y="1752600"/>
            <a:ext cx="8839200" cy="3352800"/>
            <a:chOff x="1066800" y="-513443"/>
            <a:chExt cx="7391400" cy="7066643"/>
          </a:xfrm>
        </p:grpSpPr>
        <p:sp>
          <p:nvSpPr>
            <p:cNvPr id="5" name="Rounded Rectangle 4"/>
            <p:cNvSpPr/>
            <p:nvPr/>
          </p:nvSpPr>
          <p:spPr>
            <a:xfrm>
              <a:off x="1143000" y="1371600"/>
              <a:ext cx="1828800" cy="685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Car Insurance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943600" y="1066800"/>
              <a:ext cx="1828800" cy="685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Online Education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00400" y="914400"/>
              <a:ext cx="1828800" cy="685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Sports Accessories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loud 7"/>
            <p:cNvSpPr/>
            <p:nvPr/>
          </p:nvSpPr>
          <p:spPr>
            <a:xfrm>
              <a:off x="2819400" y="2743200"/>
              <a:ext cx="3048000" cy="1371600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       Intermediaries</a:t>
              </a:r>
              <a:endParaRPr lang="en-US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66800" y="4724400"/>
              <a:ext cx="1828800" cy="6858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www.cars.com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172200" y="4724400"/>
              <a:ext cx="2286000" cy="6858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www.elearners.com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24200" y="5181600"/>
              <a:ext cx="2819400" cy="6858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www.sportsauthority.com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09800" y="2133600"/>
              <a:ext cx="1447800" cy="685800"/>
            </a:xfrm>
            <a:prstGeom prst="straightConnector1">
              <a:avLst/>
            </a:prstGeom>
            <a:ln w="476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2"/>
              <a:endCxn id="8" idx="3"/>
            </p:cNvCxnSpPr>
            <p:nvPr/>
          </p:nvCxnSpPr>
          <p:spPr>
            <a:xfrm rot="16200000" flipH="1">
              <a:off x="3618389" y="2096611"/>
              <a:ext cx="1221423" cy="228600"/>
            </a:xfrm>
            <a:prstGeom prst="straightConnector1">
              <a:avLst/>
            </a:prstGeom>
            <a:ln w="476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2"/>
            </p:cNvCxnSpPr>
            <p:nvPr/>
          </p:nvCxnSpPr>
          <p:spPr>
            <a:xfrm rot="5400000">
              <a:off x="5524500" y="1409700"/>
              <a:ext cx="990600" cy="1676400"/>
            </a:xfrm>
            <a:prstGeom prst="straightConnector1">
              <a:avLst/>
            </a:prstGeom>
            <a:ln w="476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209800" y="4114800"/>
              <a:ext cx="1447800" cy="609600"/>
            </a:xfrm>
            <a:prstGeom prst="straightConnector1">
              <a:avLst/>
            </a:prstGeom>
            <a:ln w="476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8" idx="1"/>
            </p:cNvCxnSpPr>
            <p:nvPr/>
          </p:nvCxnSpPr>
          <p:spPr>
            <a:xfrm rot="16200000" flipV="1">
              <a:off x="3885470" y="4571270"/>
              <a:ext cx="1068260" cy="152400"/>
            </a:xfrm>
            <a:prstGeom prst="straightConnector1">
              <a:avLst/>
            </a:prstGeom>
            <a:ln w="476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5562600" y="3733800"/>
              <a:ext cx="1447800" cy="990600"/>
            </a:xfrm>
            <a:prstGeom prst="straightConnector1">
              <a:avLst/>
            </a:prstGeom>
            <a:ln w="476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554290" y="-513443"/>
              <a:ext cx="2744666" cy="1126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Advertisers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79842" y="6091535"/>
              <a:ext cx="1501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Publishers</a:t>
              </a:r>
              <a:endParaRPr lang="en-US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23493" y="1735034"/>
              <a:ext cx="3858775" cy="778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submit ads  to the network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05200" y="1866900"/>
              <a:ext cx="2126876" cy="63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76600" y="4343400"/>
              <a:ext cx="2785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display ads  for the network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33745" y="4340225"/>
              <a:ext cx="136354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9309714"/>
      </p:ext>
    </p:extLst>
  </p:cSld>
  <p:clrMapOvr>
    <a:masterClrMapping/>
  </p:clrMapOvr>
  <p:transition xmlns:p14="http://schemas.microsoft.com/office/powerpoint/2010/main" advTm="40969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Overview: The Open Exchange</a:t>
            </a:r>
          </a:p>
        </p:txBody>
      </p:sp>
      <p:pic>
        <p:nvPicPr>
          <p:cNvPr id="193539" name="Picture 3" descr="RMX_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85875"/>
            <a:ext cx="59436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457200" y="58674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Transparency and value</a:t>
            </a:r>
          </a:p>
        </p:txBody>
      </p:sp>
      <p:sp>
        <p:nvSpPr>
          <p:cNvPr id="193541" name="AutoShape 5"/>
          <p:cNvSpPr>
            <a:spLocks/>
          </p:cNvSpPr>
          <p:nvPr/>
        </p:nvSpPr>
        <p:spPr bwMode="auto">
          <a:xfrm>
            <a:off x="1222375" y="4600575"/>
            <a:ext cx="1066800" cy="900113"/>
          </a:xfrm>
          <a:prstGeom prst="borderCallout1">
            <a:avLst>
              <a:gd name="adj1" fmla="val 12699"/>
              <a:gd name="adj2" fmla="val 107144"/>
              <a:gd name="adj3" fmla="val 14111"/>
              <a:gd name="adj4" fmla="val 18080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algn="l"/>
            <a:r>
              <a:rPr lang="en-US" sz="1200" b="0" i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Has ad impression to sell --</a:t>
            </a:r>
          </a:p>
          <a:p>
            <a:pPr algn="l"/>
            <a:r>
              <a:rPr lang="en-US" sz="1200" b="0" i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AUCTIONS</a:t>
            </a:r>
          </a:p>
        </p:txBody>
      </p:sp>
      <p:sp>
        <p:nvSpPr>
          <p:cNvPr id="193542" name="Oval 6"/>
          <p:cNvSpPr>
            <a:spLocks noChangeArrowheads="1"/>
          </p:cNvSpPr>
          <p:nvPr/>
        </p:nvSpPr>
        <p:spPr bwMode="auto">
          <a:xfrm>
            <a:off x="3200400" y="4343400"/>
            <a:ext cx="762000" cy="762000"/>
          </a:xfrm>
          <a:prstGeom prst="ellipse">
            <a:avLst/>
          </a:prstGeom>
          <a:noFill/>
          <a:ln w="28575">
            <a:solidFill>
              <a:srgbClr val="DE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3543" name="Picture 7" descr="RMX_OpenMarket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14478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4" name="Picture 8" descr="RMX_OpenMarket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14478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5" name="Picture 9" descr="RMX_OpenMarket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14478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6" name="Picture 10" descr="RMX_man_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44700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7" name="Picture 11" descr="RMX_man_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8" name="Picture 12" descr="RMX_man_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9" name="Picture 13" descr="RMX_man_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50" name="Freeform 14"/>
          <p:cNvSpPr>
            <a:spLocks/>
          </p:cNvSpPr>
          <p:nvPr/>
        </p:nvSpPr>
        <p:spPr bwMode="auto">
          <a:xfrm rot="22648531">
            <a:off x="4038600" y="3005138"/>
            <a:ext cx="2209800" cy="2057400"/>
          </a:xfrm>
          <a:custGeom>
            <a:avLst/>
            <a:gdLst>
              <a:gd name="T0" fmla="*/ 0 w 944"/>
              <a:gd name="T1" fmla="*/ 1088 h 1088"/>
              <a:gd name="T2" fmla="*/ 912 w 944"/>
              <a:gd name="T3" fmla="*/ 0 h 1088"/>
              <a:gd name="T4" fmla="*/ 944 w 944"/>
              <a:gd name="T5" fmla="*/ 8 h 1088"/>
              <a:gd name="T6" fmla="*/ 0 w 944"/>
              <a:gd name="T7" fmla="*/ 1088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4" h="1088">
                <a:moveTo>
                  <a:pt x="0" y="1088"/>
                </a:moveTo>
                <a:lnTo>
                  <a:pt x="912" y="0"/>
                </a:lnTo>
                <a:lnTo>
                  <a:pt x="944" y="8"/>
                </a:lnTo>
                <a:lnTo>
                  <a:pt x="0" y="1088"/>
                </a:lnTo>
                <a:close/>
              </a:path>
            </a:pathLst>
          </a:cu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3551" name="Freeform 15"/>
          <p:cNvSpPr>
            <a:spLocks/>
          </p:cNvSpPr>
          <p:nvPr/>
        </p:nvSpPr>
        <p:spPr bwMode="auto">
          <a:xfrm rot="2086476">
            <a:off x="3984625" y="4244975"/>
            <a:ext cx="1600200" cy="1130300"/>
          </a:xfrm>
          <a:custGeom>
            <a:avLst/>
            <a:gdLst>
              <a:gd name="T0" fmla="*/ 0 w 944"/>
              <a:gd name="T1" fmla="*/ 1088 h 1088"/>
              <a:gd name="T2" fmla="*/ 912 w 944"/>
              <a:gd name="T3" fmla="*/ 0 h 1088"/>
              <a:gd name="T4" fmla="*/ 944 w 944"/>
              <a:gd name="T5" fmla="*/ 8 h 1088"/>
              <a:gd name="T6" fmla="*/ 0 w 944"/>
              <a:gd name="T7" fmla="*/ 1088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4" h="1088">
                <a:moveTo>
                  <a:pt x="0" y="1088"/>
                </a:moveTo>
                <a:lnTo>
                  <a:pt x="912" y="0"/>
                </a:lnTo>
                <a:lnTo>
                  <a:pt x="944" y="8"/>
                </a:lnTo>
                <a:lnTo>
                  <a:pt x="0" y="108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3552" name="AutoShape 16"/>
          <p:cNvSpPr>
            <a:spLocks/>
          </p:cNvSpPr>
          <p:nvPr/>
        </p:nvSpPr>
        <p:spPr bwMode="auto">
          <a:xfrm>
            <a:off x="2854325" y="1598613"/>
            <a:ext cx="1085850" cy="271462"/>
          </a:xfrm>
          <a:prstGeom prst="borderCallout1">
            <a:avLst>
              <a:gd name="adj1" fmla="val 42106"/>
              <a:gd name="adj2" fmla="val -7019"/>
              <a:gd name="adj3" fmla="val 639181"/>
              <a:gd name="adj4" fmla="val -8185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r>
              <a:rPr lang="en-US" sz="1200" i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Bids $0.50</a:t>
            </a:r>
          </a:p>
        </p:txBody>
      </p:sp>
      <p:sp>
        <p:nvSpPr>
          <p:cNvPr id="193553" name="Freeform 17"/>
          <p:cNvSpPr>
            <a:spLocks/>
          </p:cNvSpPr>
          <p:nvPr/>
        </p:nvSpPr>
        <p:spPr bwMode="auto">
          <a:xfrm rot="-5952190">
            <a:off x="2636838" y="4013200"/>
            <a:ext cx="990600" cy="431800"/>
          </a:xfrm>
          <a:custGeom>
            <a:avLst/>
            <a:gdLst>
              <a:gd name="T0" fmla="*/ 0 w 944"/>
              <a:gd name="T1" fmla="*/ 1088 h 1088"/>
              <a:gd name="T2" fmla="*/ 912 w 944"/>
              <a:gd name="T3" fmla="*/ 0 h 1088"/>
              <a:gd name="T4" fmla="*/ 944 w 944"/>
              <a:gd name="T5" fmla="*/ 8 h 1088"/>
              <a:gd name="T6" fmla="*/ 0 w 944"/>
              <a:gd name="T7" fmla="*/ 1088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4" h="1088">
                <a:moveTo>
                  <a:pt x="0" y="1088"/>
                </a:moveTo>
                <a:lnTo>
                  <a:pt x="912" y="0"/>
                </a:lnTo>
                <a:lnTo>
                  <a:pt x="944" y="8"/>
                </a:lnTo>
                <a:lnTo>
                  <a:pt x="0" y="108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3554" name="AutoShape 18"/>
          <p:cNvSpPr>
            <a:spLocks/>
          </p:cNvSpPr>
          <p:nvPr/>
        </p:nvSpPr>
        <p:spPr bwMode="auto">
          <a:xfrm>
            <a:off x="4514850" y="1447800"/>
            <a:ext cx="2093913" cy="271463"/>
          </a:xfrm>
          <a:prstGeom prst="borderCallout1">
            <a:avLst>
              <a:gd name="adj1" fmla="val 42106"/>
              <a:gd name="adj2" fmla="val -3639"/>
              <a:gd name="adj3" fmla="val 713449"/>
              <a:gd name="adj4" fmla="val -4398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r>
              <a:rPr lang="en-US" sz="1200" i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Bids $0.75 via Network…</a:t>
            </a:r>
          </a:p>
        </p:txBody>
      </p:sp>
      <p:sp>
        <p:nvSpPr>
          <p:cNvPr id="193555" name="Freeform 19"/>
          <p:cNvSpPr>
            <a:spLocks/>
          </p:cNvSpPr>
          <p:nvPr/>
        </p:nvSpPr>
        <p:spPr bwMode="auto">
          <a:xfrm rot="15878672">
            <a:off x="4857750" y="3646488"/>
            <a:ext cx="757238" cy="1160462"/>
          </a:xfrm>
          <a:custGeom>
            <a:avLst/>
            <a:gdLst>
              <a:gd name="T0" fmla="*/ 0 w 944"/>
              <a:gd name="T1" fmla="*/ 1088 h 1088"/>
              <a:gd name="T2" fmla="*/ 912 w 944"/>
              <a:gd name="T3" fmla="*/ 0 h 1088"/>
              <a:gd name="T4" fmla="*/ 944 w 944"/>
              <a:gd name="T5" fmla="*/ 8 h 1088"/>
              <a:gd name="T6" fmla="*/ 0 w 944"/>
              <a:gd name="T7" fmla="*/ 1088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4" h="1088">
                <a:moveTo>
                  <a:pt x="0" y="1088"/>
                </a:moveTo>
                <a:lnTo>
                  <a:pt x="912" y="0"/>
                </a:lnTo>
                <a:lnTo>
                  <a:pt x="944" y="8"/>
                </a:lnTo>
                <a:lnTo>
                  <a:pt x="0" y="108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3556" name="Rectangle 20"/>
          <p:cNvSpPr>
            <a:spLocks noChangeArrowheads="1"/>
          </p:cNvSpPr>
          <p:nvPr/>
        </p:nvSpPr>
        <p:spPr bwMode="auto">
          <a:xfrm>
            <a:off x="3751263" y="5105400"/>
            <a:ext cx="1658937" cy="441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r>
              <a:rPr lang="en-US" sz="1200" i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… which becomes $0.45 bid</a:t>
            </a:r>
          </a:p>
        </p:txBody>
      </p:sp>
      <p:sp>
        <p:nvSpPr>
          <p:cNvPr id="193557" name="AutoShape 21"/>
          <p:cNvSpPr>
            <a:spLocks/>
          </p:cNvSpPr>
          <p:nvPr/>
        </p:nvSpPr>
        <p:spPr bwMode="auto">
          <a:xfrm>
            <a:off x="7086600" y="3886200"/>
            <a:ext cx="1898650" cy="271463"/>
          </a:xfrm>
          <a:prstGeom prst="borderCallout1">
            <a:avLst>
              <a:gd name="adj1" fmla="val 42106"/>
              <a:gd name="adj2" fmla="val -4014"/>
              <a:gd name="adj3" fmla="val -141519"/>
              <a:gd name="adj4" fmla="val -15301"/>
            </a:avLst>
          </a:prstGeom>
          <a:solidFill>
            <a:srgbClr val="DE0000"/>
          </a:solidFill>
          <a:ln w="9525">
            <a:solidFill>
              <a:srgbClr val="DE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r>
              <a:rPr lang="en-US" sz="1200" i="0" dirty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Bids $0.65—WINS!</a:t>
            </a:r>
          </a:p>
        </p:txBody>
      </p:sp>
      <p:pic>
        <p:nvPicPr>
          <p:cNvPr id="193558" name="Picture 22" descr="RMX_ClosedMarket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19388"/>
            <a:ext cx="1295400" cy="1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59" name="Picture 23" descr="RMX_ClosedMarket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95388"/>
            <a:ext cx="1295400" cy="1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60" name="Text Box 24"/>
          <p:cNvSpPr txBox="1">
            <a:spLocks noChangeArrowheads="1"/>
          </p:cNvSpPr>
          <p:nvPr/>
        </p:nvSpPr>
        <p:spPr bwMode="auto">
          <a:xfrm>
            <a:off x="280988" y="2490788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i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AdSense</a:t>
            </a:r>
          </a:p>
        </p:txBody>
      </p:sp>
      <p:sp>
        <p:nvSpPr>
          <p:cNvPr id="193561" name="Text Box 25"/>
          <p:cNvSpPr txBox="1">
            <a:spLocks noChangeArrowheads="1"/>
          </p:cNvSpPr>
          <p:nvPr/>
        </p:nvSpPr>
        <p:spPr bwMode="auto">
          <a:xfrm>
            <a:off x="7354888" y="23923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i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Ad.com</a:t>
            </a:r>
          </a:p>
        </p:txBody>
      </p:sp>
      <p:sp>
        <p:nvSpPr>
          <p:cNvPr id="193562" name="Freeform 26"/>
          <p:cNvSpPr>
            <a:spLocks/>
          </p:cNvSpPr>
          <p:nvPr/>
        </p:nvSpPr>
        <p:spPr bwMode="auto">
          <a:xfrm rot="14307556">
            <a:off x="1389063" y="3619500"/>
            <a:ext cx="1947862" cy="1366838"/>
          </a:xfrm>
          <a:custGeom>
            <a:avLst/>
            <a:gdLst>
              <a:gd name="T0" fmla="*/ 0 w 944"/>
              <a:gd name="T1" fmla="*/ 1088 h 1088"/>
              <a:gd name="T2" fmla="*/ 912 w 944"/>
              <a:gd name="T3" fmla="*/ 0 h 1088"/>
              <a:gd name="T4" fmla="*/ 944 w 944"/>
              <a:gd name="T5" fmla="*/ 8 h 1088"/>
              <a:gd name="T6" fmla="*/ 0 w 944"/>
              <a:gd name="T7" fmla="*/ 1088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4" h="1088">
                <a:moveTo>
                  <a:pt x="0" y="1088"/>
                </a:moveTo>
                <a:lnTo>
                  <a:pt x="912" y="0"/>
                </a:lnTo>
                <a:lnTo>
                  <a:pt x="944" y="8"/>
                </a:lnTo>
                <a:lnTo>
                  <a:pt x="0" y="1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3563" name="AutoShape 27"/>
          <p:cNvSpPr>
            <a:spLocks/>
          </p:cNvSpPr>
          <p:nvPr/>
        </p:nvSpPr>
        <p:spPr bwMode="auto">
          <a:xfrm>
            <a:off x="1008063" y="1752600"/>
            <a:ext cx="1085850" cy="271463"/>
          </a:xfrm>
          <a:prstGeom prst="borderCallout1">
            <a:avLst>
              <a:gd name="adj1" fmla="val 42106"/>
              <a:gd name="adj2" fmla="val -7019"/>
              <a:gd name="adj3" fmla="val 283625"/>
              <a:gd name="adj4" fmla="val -8042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r>
              <a:rPr lang="en-US" sz="1200" i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Bids $0.60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402490"/>
      </p:ext>
    </p:extLst>
  </p:cSld>
  <p:clrMapOvr>
    <a:masterClrMapping/>
  </p:clrMapOvr>
  <p:transition xmlns:p14="http://schemas.microsoft.com/office/powerpoint/2010/main" advTm="91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9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  <p:bldP spid="193542" grpId="0" animBg="1"/>
      <p:bldP spid="193550" grpId="0" animBg="1"/>
      <p:bldP spid="193551" grpId="0" animBg="1"/>
      <p:bldP spid="193552" grpId="0" animBg="1"/>
      <p:bldP spid="193553" grpId="0" animBg="1"/>
      <p:bldP spid="193554" grpId="0" animBg="1"/>
      <p:bldP spid="193555" grpId="0" animBg="1"/>
      <p:bldP spid="193556" grpId="0" animBg="1"/>
      <p:bldP spid="193557" grpId="0" animBg="1"/>
      <p:bldP spid="193562" grpId="0" animBg="1"/>
      <p:bldP spid="19356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Unified scale</a:t>
            </a:r>
            <a:r>
              <a:rPr lang="en-US" dirty="0"/>
              <a:t>: </a:t>
            </a:r>
            <a:r>
              <a:rPr lang="en-US" sz="3600" dirty="0"/>
              <a:t>Expected</a:t>
            </a:r>
            <a:r>
              <a:rPr lang="en-US" dirty="0"/>
              <a:t> </a:t>
            </a:r>
            <a:r>
              <a:rPr lang="en-US" sz="3200" dirty="0"/>
              <a:t>CPM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Campaigns are CPC, CPA, CPM</a:t>
            </a:r>
          </a:p>
          <a:p>
            <a:endParaRPr lang="en-US" sz="2800" dirty="0"/>
          </a:p>
          <a:p>
            <a:r>
              <a:rPr lang="en-US" sz="2800" dirty="0"/>
              <a:t>They may all participate in an auction together</a:t>
            </a:r>
          </a:p>
          <a:p>
            <a:endParaRPr lang="en-US" sz="2800" dirty="0"/>
          </a:p>
          <a:p>
            <a:r>
              <a:rPr lang="en-US" sz="2800" dirty="0"/>
              <a:t>Converting to a common denomination </a:t>
            </a:r>
            <a:endParaRPr lang="en-US" sz="2800" dirty="0" smtClean="0"/>
          </a:p>
          <a:p>
            <a:pPr lvl="1"/>
            <a:r>
              <a:rPr lang="en-US" sz="2400" dirty="0" smtClean="0"/>
              <a:t>Requires absolute estimates of click-through rates (CTR) and conversion rates.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Challenging statistical 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5932452"/>
      </p:ext>
    </p:extLst>
  </p:cSld>
  <p:clrMapOvr>
    <a:masterClrMapping/>
  </p:clrMapOvr>
  <p:transition xmlns:p14="http://schemas.microsoft.com/office/powerpoint/2010/main" advTm="252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problem scenario on Ad-exchange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81000" y="2740025"/>
            <a:ext cx="8337550" cy="3938588"/>
            <a:chOff x="381000" y="2740025"/>
            <a:chExt cx="8337550" cy="3938588"/>
          </a:xfrm>
        </p:grpSpPr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 rot="16200000">
              <a:off x="7353300" y="3586163"/>
              <a:ext cx="221138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/>
                <a:t>Advertisers</a:t>
              </a:r>
            </a:p>
          </p:txBody>
        </p:sp>
        <p:grpSp>
          <p:nvGrpSpPr>
            <p:cNvPr id="7209" name="Group 41"/>
            <p:cNvGrpSpPr>
              <a:grpSpLocks/>
            </p:cNvGrpSpPr>
            <p:nvPr/>
          </p:nvGrpSpPr>
          <p:grpSpPr bwMode="auto">
            <a:xfrm>
              <a:off x="381000" y="3048000"/>
              <a:ext cx="7923213" cy="3630613"/>
              <a:chOff x="240" y="1872"/>
              <a:chExt cx="4991" cy="2287"/>
            </a:xfrm>
          </p:grpSpPr>
          <p:pic>
            <p:nvPicPr>
              <p:cNvPr id="7188" name="Picture 20" descr="MCj0404159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44" y="1872"/>
                <a:ext cx="287" cy="251"/>
              </a:xfrm>
              <a:prstGeom prst="rect">
                <a:avLst/>
              </a:prstGeom>
              <a:noFill/>
            </p:spPr>
          </p:pic>
          <p:grpSp>
            <p:nvGrpSpPr>
              <p:cNvPr id="7208" name="Group 40"/>
              <p:cNvGrpSpPr>
                <a:grpSpLocks/>
              </p:cNvGrpSpPr>
              <p:nvPr/>
            </p:nvGrpSpPr>
            <p:grpSpPr bwMode="auto">
              <a:xfrm>
                <a:off x="240" y="2112"/>
                <a:ext cx="4991" cy="2047"/>
                <a:chOff x="219" y="1730"/>
                <a:chExt cx="4991" cy="2047"/>
              </a:xfrm>
            </p:grpSpPr>
            <p:sp>
              <p:nvSpPr>
                <p:cNvPr id="717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587" y="1730"/>
                  <a:ext cx="288" cy="2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84" name="Oval 16"/>
                <p:cNvSpPr>
                  <a:spLocks noChangeArrowheads="1"/>
                </p:cNvSpPr>
                <p:nvPr/>
              </p:nvSpPr>
              <p:spPr bwMode="auto">
                <a:xfrm>
                  <a:off x="2907" y="1730"/>
                  <a:ext cx="720" cy="588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207" name="Group 39"/>
                <p:cNvGrpSpPr>
                  <a:grpSpLocks/>
                </p:cNvGrpSpPr>
                <p:nvPr/>
              </p:nvGrpSpPr>
              <p:grpSpPr bwMode="auto">
                <a:xfrm>
                  <a:off x="219" y="1730"/>
                  <a:ext cx="4991" cy="2047"/>
                  <a:chOff x="219" y="1730"/>
                  <a:chExt cx="4991" cy="2047"/>
                </a:xfrm>
              </p:grpSpPr>
              <p:sp>
                <p:nvSpPr>
                  <p:cNvPr id="7172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5" y="2318"/>
                    <a:ext cx="1008" cy="596"/>
                  </a:xfrm>
                  <a:prstGeom prst="rect">
                    <a:avLst/>
                  </a:prstGeom>
                  <a:noFill/>
                  <a:ln w="254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800" b="1" dirty="0">
                        <a:latin typeface="Times New Roman" pitchFamily="18" charset="0"/>
                      </a:rPr>
                      <a:t>Ad Network</a:t>
                    </a:r>
                  </a:p>
                </p:txBody>
              </p:sp>
              <p:sp>
                <p:nvSpPr>
                  <p:cNvPr id="7173" name="Line 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7" y="2024"/>
                    <a:ext cx="144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dirty="0"/>
                  </a:p>
                </p:txBody>
              </p:sp>
              <p:pic>
                <p:nvPicPr>
                  <p:cNvPr id="7174" name="Picture 6" descr="j041020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9" y="1946"/>
                    <a:ext cx="960" cy="58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717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179" y="2313"/>
                    <a:ext cx="432" cy="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177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7" y="2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178" name="Line 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87" y="2066"/>
                    <a:ext cx="288" cy="2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pic>
                <p:nvPicPr>
                  <p:cNvPr id="7179" name="Picture 11" descr="MCj04041590000[1]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915" y="1730"/>
                    <a:ext cx="622" cy="546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718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611" y="1856"/>
                    <a:ext cx="960" cy="924"/>
                  </a:xfrm>
                  <a:prstGeom prst="rect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181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5" y="1856"/>
                    <a:ext cx="624" cy="32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Ads</a:t>
                    </a:r>
                  </a:p>
                </p:txBody>
              </p:sp>
              <p:sp>
                <p:nvSpPr>
                  <p:cNvPr id="718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1" y="2326"/>
                    <a:ext cx="912" cy="32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800" b="1" dirty="0">
                        <a:solidFill>
                          <a:srgbClr val="0033CC"/>
                        </a:solidFill>
                        <a:latin typeface="Times New Roman" pitchFamily="18" charset="0"/>
                      </a:rPr>
                      <a:t>Page</a:t>
                    </a:r>
                  </a:p>
                </p:txBody>
              </p:sp>
              <p:sp>
                <p:nvSpPr>
                  <p:cNvPr id="718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11" y="2150"/>
                    <a:ext cx="960" cy="0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18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7" y="1773"/>
                    <a:ext cx="672" cy="46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Pick</a:t>
                    </a:r>
                    <a:r>
                      <a:rPr lang="en-US" b="1" dirty="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 best ads</a:t>
                    </a:r>
                  </a:p>
                </p:txBody>
              </p:sp>
              <p:pic>
                <p:nvPicPr>
                  <p:cNvPr id="7186" name="Picture 18" descr="MCj04041590000[1]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831" y="2948"/>
                    <a:ext cx="548" cy="481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7187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91" y="2654"/>
                    <a:ext cx="0" cy="294"/>
                  </a:xfrm>
                  <a:prstGeom prst="line">
                    <a:avLst/>
                  </a:prstGeom>
                  <a:noFill/>
                  <a:ln w="3175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US" dirty="0"/>
                  </a:p>
                </p:txBody>
              </p:sp>
              <p:pic>
                <p:nvPicPr>
                  <p:cNvPr id="7189" name="Picture 21" descr="MCj04041590000[1]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923" y="1856"/>
                    <a:ext cx="287" cy="25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190" name="Picture 22" descr="MCj04041590000[1]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923" y="2192"/>
                    <a:ext cx="287" cy="25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7191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79" y="2024"/>
                    <a:ext cx="43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19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" y="2570"/>
                    <a:ext cx="1008" cy="327"/>
                  </a:xfrm>
                  <a:prstGeom prst="rect">
                    <a:avLst/>
                  </a:prstGeom>
                  <a:noFill/>
                  <a:ln w="254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800" b="1" dirty="0">
                        <a:latin typeface="Times New Roman" pitchFamily="18" charset="0"/>
                      </a:rPr>
                      <a:t>User</a:t>
                    </a:r>
                  </a:p>
                </p:txBody>
              </p:sp>
              <p:sp>
                <p:nvSpPr>
                  <p:cNvPr id="719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9" y="3450"/>
                    <a:ext cx="1104" cy="327"/>
                  </a:xfrm>
                  <a:prstGeom prst="rect">
                    <a:avLst/>
                  </a:prstGeom>
                  <a:noFill/>
                  <a:ln w="254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800" b="1" dirty="0">
                        <a:latin typeface="Times New Roman" pitchFamily="18" charset="0"/>
                      </a:rPr>
                      <a:t>Publisher</a:t>
                    </a:r>
                  </a:p>
                </p:txBody>
              </p:sp>
            </p:grpSp>
          </p:grpSp>
        </p:grpSp>
      </p:grp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819400" y="1219200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Response rates</a:t>
            </a:r>
          </a:p>
          <a:p>
            <a:r>
              <a:rPr lang="en-US" dirty="0"/>
              <a:t>(click, conversion,</a:t>
            </a:r>
          </a:p>
          <a:p>
            <a:r>
              <a:rPr lang="en-US" dirty="0"/>
              <a:t>ad-view)</a:t>
            </a:r>
          </a:p>
          <a:p>
            <a:endParaRPr lang="en-US" dirty="0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7070725" y="1447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Bids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3340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Auction</a:t>
            </a:r>
          </a:p>
        </p:txBody>
      </p:sp>
      <p:sp>
        <p:nvSpPr>
          <p:cNvPr id="7210" name="Freeform 42"/>
          <p:cNvSpPr>
            <a:spLocks/>
          </p:cNvSpPr>
          <p:nvPr/>
        </p:nvSpPr>
        <p:spPr bwMode="auto">
          <a:xfrm>
            <a:off x="1676400" y="3276600"/>
            <a:ext cx="13716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240" y="0"/>
              </a:cxn>
              <a:cxn ang="0">
                <a:pos x="864" y="240"/>
              </a:cxn>
            </a:cxnLst>
            <a:rect l="0" t="0" r="r" b="b"/>
            <a:pathLst>
              <a:path w="864" h="240">
                <a:moveTo>
                  <a:pt x="0" y="240"/>
                </a:moveTo>
                <a:cubicBezTo>
                  <a:pt x="48" y="120"/>
                  <a:pt x="96" y="0"/>
                  <a:pt x="240" y="0"/>
                </a:cubicBezTo>
                <a:cubicBezTo>
                  <a:pt x="384" y="0"/>
                  <a:pt x="752" y="232"/>
                  <a:pt x="864" y="240"/>
                </a:cubicBezTo>
              </a:path>
            </a:pathLst>
          </a:custGeom>
          <a:noFill/>
          <a:ln w="50800" cap="flat" cmpd="sng">
            <a:solidFill>
              <a:srgbClr val="600012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3200400" y="3124200"/>
            <a:ext cx="930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Click</a:t>
            </a:r>
          </a:p>
        </p:txBody>
      </p:sp>
      <p:sp>
        <p:nvSpPr>
          <p:cNvPr id="7212" name="Freeform 44"/>
          <p:cNvSpPr>
            <a:spLocks/>
          </p:cNvSpPr>
          <p:nvPr/>
        </p:nvSpPr>
        <p:spPr bwMode="auto">
          <a:xfrm>
            <a:off x="2209800" y="2713038"/>
            <a:ext cx="927100" cy="868362"/>
          </a:xfrm>
          <a:custGeom>
            <a:avLst/>
            <a:gdLst/>
            <a:ahLst/>
            <a:cxnLst>
              <a:cxn ang="0">
                <a:pos x="528" y="547"/>
              </a:cxn>
              <a:cxn ang="0">
                <a:pos x="566" y="422"/>
              </a:cxn>
              <a:cxn ang="0">
                <a:pos x="490" y="230"/>
              </a:cxn>
              <a:cxn ang="0">
                <a:pos x="0" y="0"/>
              </a:cxn>
            </a:cxnLst>
            <a:rect l="0" t="0" r="r" b="b"/>
            <a:pathLst>
              <a:path w="584" h="547">
                <a:moveTo>
                  <a:pt x="528" y="547"/>
                </a:moveTo>
                <a:cubicBezTo>
                  <a:pt x="534" y="526"/>
                  <a:pt x="572" y="475"/>
                  <a:pt x="566" y="422"/>
                </a:cubicBezTo>
                <a:cubicBezTo>
                  <a:pt x="560" y="369"/>
                  <a:pt x="584" y="300"/>
                  <a:pt x="490" y="230"/>
                </a:cubicBezTo>
                <a:cubicBezTo>
                  <a:pt x="396" y="160"/>
                  <a:pt x="102" y="48"/>
                  <a:pt x="0" y="0"/>
                </a:cubicBezTo>
              </a:path>
            </a:pathLst>
          </a:custGeom>
          <a:noFill/>
          <a:ln w="50800" cap="flat" cmpd="sng">
            <a:solidFill>
              <a:srgbClr val="600012"/>
            </a:solidFill>
            <a:prstDash val="sysDot"/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228600" y="1219200"/>
            <a:ext cx="1958975" cy="1709738"/>
            <a:chOff x="228600" y="1219200"/>
            <a:chExt cx="1958975" cy="1709738"/>
          </a:xfrm>
        </p:grpSpPr>
        <p:pic>
          <p:nvPicPr>
            <p:cNvPr id="7213" name="Picture 45" descr="Clipboard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1219200"/>
              <a:ext cx="1905000" cy="1709738"/>
            </a:xfrm>
            <a:prstGeom prst="rect">
              <a:avLst/>
            </a:prstGeom>
            <a:noFill/>
          </p:spPr>
        </p:pic>
        <p:sp>
          <p:nvSpPr>
            <p:cNvPr id="7214" name="Text Box 46"/>
            <p:cNvSpPr txBox="1">
              <a:spLocks noChangeArrowheads="1"/>
            </p:cNvSpPr>
            <p:nvPr/>
          </p:nvSpPr>
          <p:spPr bwMode="auto">
            <a:xfrm>
              <a:off x="898525" y="1789113"/>
              <a:ext cx="12890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conversion</a:t>
              </a:r>
            </a:p>
          </p:txBody>
        </p:sp>
      </p:grp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4784725" y="2779713"/>
            <a:ext cx="2776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Select argmax f</a:t>
            </a:r>
            <a:r>
              <a:rPr lang="en-US" dirty="0" smtClean="0"/>
              <a:t>(bid, rate)</a:t>
            </a:r>
            <a:endParaRPr lang="en-US" dirty="0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 flipH="1" flipV="1">
            <a:off x="7543800" y="22098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 flipV="1">
            <a:off x="2895600" y="25908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3184525" y="2286000"/>
            <a:ext cx="116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Statistical</a:t>
            </a:r>
          </a:p>
          <a:p>
            <a:r>
              <a:rPr lang="en-US" dirty="0"/>
              <a:t>model</a:t>
            </a:r>
          </a:p>
        </p:txBody>
      </p:sp>
      <p:sp>
        <p:nvSpPr>
          <p:cNvPr id="7220" name="AutoShape 52"/>
          <p:cNvSpPr>
            <a:spLocks noChangeArrowheads="1"/>
          </p:cNvSpPr>
          <p:nvPr/>
        </p:nvSpPr>
        <p:spPr bwMode="auto">
          <a:xfrm rot="1800000">
            <a:off x="6553200" y="1752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7221" name="AutoShape 53"/>
          <p:cNvSpPr>
            <a:spLocks noChangeArrowheads="1"/>
          </p:cNvSpPr>
          <p:nvPr/>
        </p:nvSpPr>
        <p:spPr bwMode="auto">
          <a:xfrm rot="19740000">
            <a:off x="4876800" y="1676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7222" name="AutoShape 54"/>
          <p:cNvSpPr>
            <a:spLocks noChangeArrowheads="1"/>
          </p:cNvSpPr>
          <p:nvPr/>
        </p:nvSpPr>
        <p:spPr bwMode="auto">
          <a:xfrm>
            <a:off x="5791200" y="2438400"/>
            <a:ext cx="76200" cy="381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85605"/>
      </p:ext>
    </p:extLst>
  </p:cSld>
  <p:clrMapOvr>
    <a:masterClrMapping/>
  </p:clrMapOvr>
  <p:transition xmlns:p14="http://schemas.microsoft.com/office/powerpoint/2010/main" advTm="21357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5" grpId="0"/>
      <p:bldP spid="7196" grpId="0"/>
      <p:bldP spid="7203" grpId="0"/>
      <p:bldP spid="7210" grpId="0" animBg="1"/>
      <p:bldP spid="7211" grpId="0"/>
      <p:bldP spid="7212" grpId="0" animBg="1"/>
      <p:bldP spid="7215" grpId="0"/>
      <p:bldP spid="7216" grpId="0" animBg="1"/>
      <p:bldP spid="7217" grpId="0" animBg="1"/>
      <p:bldP spid="7218" grpId="0"/>
      <p:bldP spid="7220" grpId="0" animBg="1"/>
      <p:bldP spid="7221" grpId="0" animBg="1"/>
      <p:bldP spid="722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Statistical Issues in Conducting Auctions </a:t>
            </a:r>
            <a:endParaRPr lang="en-US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f(bid, rate) </a:t>
            </a:r>
            <a:r>
              <a:rPr lang="en-US" dirty="0" smtClean="0"/>
              <a:t>(e.g. f = bid*rate)</a:t>
            </a:r>
          </a:p>
          <a:p>
            <a:pPr lvl="1"/>
            <a:r>
              <a:rPr lang="en-US" dirty="0" smtClean="0"/>
              <a:t> Response rates (Click-rate, conversion rate) to be estimated</a:t>
            </a:r>
            <a:endParaRPr lang="en-US" dirty="0"/>
          </a:p>
          <a:p>
            <a:r>
              <a:rPr lang="en-US" dirty="0" smtClean="0"/>
              <a:t>High dimensional regression problem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Response obtained via interaction among few heavy-tailed categorical variables (opportunity and ad)</a:t>
            </a:r>
          </a:p>
          <a:p>
            <a:pPr lvl="1"/>
            <a:r>
              <a:rPr lang="en-US" dirty="0" smtClean="0"/>
              <a:t>Total levels for categorical variables : millions and changes over time</a:t>
            </a:r>
          </a:p>
          <a:p>
            <a:pPr lvl="1"/>
            <a:r>
              <a:rPr lang="en-US" dirty="0" smtClean="0"/>
              <a:t>Response rate: very small (e.g. </a:t>
            </a:r>
            <a:r>
              <a:rPr lang="en-US" dirty="0"/>
              <a:t>1</a:t>
            </a:r>
            <a:r>
              <a:rPr lang="en-US" dirty="0" smtClean="0"/>
              <a:t> in 10k or less)</a:t>
            </a:r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865445"/>
              </p:ext>
            </p:extLst>
          </p:nvPr>
        </p:nvGraphicFramePr>
        <p:xfrm>
          <a:off x="2667000" y="2590800"/>
          <a:ext cx="27971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3" imgW="1143000" imgH="203200" progId="Equation.3">
                  <p:embed/>
                </p:oleObj>
              </mc:Choice>
              <mc:Fallback>
                <p:oleObj name="Equation" r:id="rId3" imgW="1143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2797175" cy="4968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3581400"/>
            <a:ext cx="4267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Opportunity=(publisher, context, user)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95600" y="2895600"/>
            <a:ext cx="990600" cy="646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86400" y="3657600"/>
            <a:ext cx="1447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5257800" y="2895600"/>
            <a:ext cx="609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52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62938" cy="1005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Data for Response Rate Estimation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Features</a:t>
            </a:r>
          </a:p>
          <a:p>
            <a:pPr lvl="1"/>
            <a:r>
              <a:rPr lang="en-US" sz="2000" dirty="0" smtClean="0"/>
              <a:t>User  </a:t>
            </a:r>
            <a:r>
              <a:rPr lang="en-US" sz="2000" b="1" dirty="0"/>
              <a:t>X</a:t>
            </a:r>
            <a:r>
              <a:rPr lang="en-US" sz="2000" baseline="-25000" dirty="0" smtClean="0"/>
              <a:t>u</a:t>
            </a:r>
            <a:r>
              <a:rPr lang="en-US" sz="2000" dirty="0" smtClean="0"/>
              <a:t> :  Declared, Inferred (e.g. based on tracking, could have significant measurement error)  (</a:t>
            </a:r>
            <a:r>
              <a:rPr lang="en-US" sz="2000" b="1" dirty="0" smtClean="0"/>
              <a:t>x</a:t>
            </a:r>
            <a:r>
              <a:rPr lang="en-US" sz="2000" baseline="-25000" dirty="0" smtClean="0"/>
              <a:t>ud</a:t>
            </a:r>
            <a:r>
              <a:rPr lang="en-US" sz="2000" dirty="0" smtClean="0"/>
              <a:t>, </a:t>
            </a:r>
            <a:r>
              <a:rPr lang="en-US" sz="2000" b="1" dirty="0" smtClean="0"/>
              <a:t>x</a:t>
            </a:r>
            <a:r>
              <a:rPr lang="en-US" sz="2000" baseline="-25000" dirty="0" smtClean="0"/>
              <a:t>uf</a:t>
            </a:r>
            <a:r>
              <a:rPr lang="en-US" sz="2000" dirty="0" smtClean="0"/>
              <a:t>) 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400" dirty="0" smtClean="0"/>
              <a:t>Publisher </a:t>
            </a:r>
            <a:r>
              <a:rPr lang="en-US" sz="2400" b="1" dirty="0" smtClean="0"/>
              <a:t>X</a:t>
            </a:r>
            <a:r>
              <a:rPr lang="en-US" sz="2400" baseline="-25000" dirty="0"/>
              <a:t>i</a:t>
            </a:r>
            <a:r>
              <a:rPr lang="en-US" sz="2400" dirty="0" smtClean="0"/>
              <a:t>: Characteristics of publisher page</a:t>
            </a:r>
          </a:p>
          <a:p>
            <a:pPr lvl="2"/>
            <a:r>
              <a:rPr lang="en-US" dirty="0" smtClean="0"/>
              <a:t> </a:t>
            </a:r>
            <a:r>
              <a:rPr lang="en-US" sz="1800" dirty="0" smtClean="0"/>
              <a:t>(e.g. Business news page? Related to Medicine industry? Other covariates based on NLP of landing page)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pPr lvl="1"/>
            <a:r>
              <a:rPr lang="en-US" sz="2000" dirty="0" smtClean="0"/>
              <a:t>Context </a:t>
            </a:r>
            <a:r>
              <a:rPr lang="en-US" sz="2000" b="1" dirty="0" smtClean="0"/>
              <a:t>X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: location where ad was shown,device, etc.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Ad </a:t>
            </a:r>
            <a:r>
              <a:rPr lang="en-US" sz="2000" b="1" dirty="0"/>
              <a:t>X</a:t>
            </a:r>
            <a:r>
              <a:rPr lang="en-US" sz="2000" baseline="-25000" dirty="0" smtClean="0"/>
              <a:t>j</a:t>
            </a:r>
            <a:r>
              <a:rPr lang="en-US" sz="2000" dirty="0" smtClean="0"/>
              <a:t>:   advertiser type, campaign keywords, NLP on ad landing page</a:t>
            </a:r>
          </a:p>
          <a:p>
            <a:pPr marL="313182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390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</a:t>
            </a:r>
            <a:r>
              <a:rPr lang="en-US" sz="3200" dirty="0" smtClean="0"/>
              <a:t>Building a good predictive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3182" indent="-342900"/>
            <a:r>
              <a:rPr lang="en-US" sz="2400" dirty="0"/>
              <a:t>We can build </a:t>
            </a:r>
            <a:r>
              <a:rPr lang="en-US" sz="2400" dirty="0" smtClean="0"/>
              <a:t>f(</a:t>
            </a:r>
            <a:r>
              <a:rPr lang="en-US" sz="2400" b="1" dirty="0"/>
              <a:t>X</a:t>
            </a:r>
            <a:r>
              <a:rPr lang="en-US" sz="2400" baseline="-25000" dirty="0"/>
              <a:t>u</a:t>
            </a:r>
            <a:r>
              <a:rPr lang="en-US" sz="2400" dirty="0"/>
              <a:t>,</a:t>
            </a:r>
            <a:r>
              <a:rPr lang="en-US" sz="2400" b="1" dirty="0"/>
              <a:t> X</a:t>
            </a:r>
            <a:r>
              <a:rPr lang="en-US" sz="2400" baseline="-25000" dirty="0"/>
              <a:t>i, </a:t>
            </a:r>
            <a:r>
              <a:rPr lang="en-US" sz="2400" b="1" dirty="0"/>
              <a:t>X</a:t>
            </a:r>
            <a:r>
              <a:rPr lang="en-US" sz="2400" baseline="-25000" dirty="0"/>
              <a:t>c,</a:t>
            </a:r>
            <a:r>
              <a:rPr lang="en-US" sz="2400" b="1" dirty="0"/>
              <a:t> X</a:t>
            </a:r>
            <a:r>
              <a:rPr lang="en-US" sz="2400" baseline="-25000" dirty="0"/>
              <a:t>j </a:t>
            </a:r>
            <a:r>
              <a:rPr lang="en-US" sz="2400" dirty="0"/>
              <a:t>) to predict </a:t>
            </a:r>
            <a:r>
              <a:rPr lang="en-US" sz="2400" dirty="0" smtClean="0"/>
              <a:t>CTR </a:t>
            </a:r>
            <a:endParaRPr lang="en-US" sz="2400" dirty="0"/>
          </a:p>
          <a:p>
            <a:pPr marL="800100" lvl="1" indent="-342900"/>
            <a:r>
              <a:rPr lang="en-US" sz="2000" dirty="0"/>
              <a:t>Interactions important, high-dimensional regression problem</a:t>
            </a:r>
          </a:p>
          <a:p>
            <a:pPr marL="800100" lvl="1" indent="-342900"/>
            <a:r>
              <a:rPr lang="en-US" sz="2000" dirty="0"/>
              <a:t>M</a:t>
            </a:r>
            <a:r>
              <a:rPr lang="en-US" sz="2000" dirty="0" smtClean="0"/>
              <a:t>ethods used </a:t>
            </a:r>
            <a:r>
              <a:rPr lang="en-US" sz="2000" dirty="0"/>
              <a:t>(e.g. </a:t>
            </a:r>
            <a:r>
              <a:rPr lang="en-US" sz="2000" dirty="0" smtClean="0"/>
              <a:t>logistic regression with L2 penalty)</a:t>
            </a:r>
            <a:endParaRPr lang="en-US" sz="2000" dirty="0"/>
          </a:p>
          <a:p>
            <a:pPr marL="1200150" lvl="2" indent="-342900"/>
            <a:r>
              <a:rPr lang="en-US" sz="1800" dirty="0"/>
              <a:t>Billions of observations, hundreds of millions of covariates (sparse</a:t>
            </a:r>
            <a:r>
              <a:rPr lang="en-US" sz="1800" dirty="0" smtClean="0"/>
              <a:t>)</a:t>
            </a:r>
          </a:p>
          <a:p>
            <a:pPr marL="857250" lvl="2" indent="0">
              <a:buNone/>
            </a:pPr>
            <a:endParaRPr lang="en-US" sz="1800" dirty="0"/>
          </a:p>
          <a:p>
            <a:r>
              <a:rPr lang="en-US" sz="2400" dirty="0" smtClean="0"/>
              <a:t>Is this enough? Not quite</a:t>
            </a:r>
          </a:p>
          <a:p>
            <a:pPr lvl="1"/>
            <a:r>
              <a:rPr lang="en-US" sz="2000" dirty="0" smtClean="0"/>
              <a:t>Covariates not enough to capture interactions, modeling residual interactions at resolution of ads/campaign important</a:t>
            </a:r>
          </a:p>
          <a:p>
            <a:pPr lvl="2"/>
            <a:r>
              <a:rPr lang="en-US" dirty="0" smtClean="0"/>
              <a:t>Ephemeral features, warm start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Variable dimension: New ads/campaigns routinely introduced, old ones disappear (runs out of budget)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934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Factor Model to reduce dimension of parameters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225517"/>
              </p:ext>
            </p:extLst>
          </p:nvPr>
        </p:nvGraphicFramePr>
        <p:xfrm>
          <a:off x="1447800" y="1574800"/>
          <a:ext cx="5486400" cy="337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3" imgW="1612900" imgH="990600" progId="Equation.3">
                  <p:embed/>
                </p:oleObj>
              </mc:Choice>
              <mc:Fallback>
                <p:oleObj name="Equation" r:id="rId3" imgW="1612900" imgH="99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1574800"/>
                        <a:ext cx="5486400" cy="337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ame 5"/>
          <p:cNvSpPr/>
          <p:nvPr/>
        </p:nvSpPr>
        <p:spPr>
          <a:xfrm>
            <a:off x="5410200" y="2971800"/>
            <a:ext cx="2209800" cy="1524000"/>
          </a:xfrm>
          <a:prstGeom prst="fram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934200" cy="914400"/>
          </a:xfrm>
          <a:prstGeom prst="rect">
            <a:avLst/>
          </a:prstGeom>
          <a:ln>
            <a:solidFill>
              <a:srgbClr val="FF7328"/>
            </a:solidFill>
          </a:ln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Model Fitting based on 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MCEM algorithm 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Scales up in a distributed computing environment 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More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details: Agarwal et al, WWW 2012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1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21" y="-126460"/>
            <a:ext cx="7962938" cy="1005840"/>
          </a:xfrm>
        </p:spPr>
        <p:txBody>
          <a:bodyPr/>
          <a:lstStyle/>
          <a:p>
            <a:r>
              <a:rPr lang="en-US" dirty="0" smtClean="0"/>
              <a:t>High level picture</a:t>
            </a:r>
            <a:endParaRPr lang="en-US" dirty="0"/>
          </a:p>
        </p:txBody>
      </p:sp>
      <p:grpSp>
        <p:nvGrpSpPr>
          <p:cNvPr id="3" name="Group 11"/>
          <p:cNvGrpSpPr>
            <a:grpSpLocks noChangeAspect="1"/>
          </p:cNvGrpSpPr>
          <p:nvPr/>
        </p:nvGrpSpPr>
        <p:grpSpPr bwMode="auto">
          <a:xfrm>
            <a:off x="881347" y="1336471"/>
            <a:ext cx="894872" cy="648707"/>
            <a:chOff x="432" y="1296"/>
            <a:chExt cx="1242" cy="862"/>
          </a:xfrm>
        </p:grpSpPr>
        <p:sp>
          <p:nvSpPr>
            <p:cNvPr id="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32" y="1296"/>
              <a:ext cx="1242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444" y="1330"/>
              <a:ext cx="1218" cy="816"/>
            </a:xfrm>
            <a:custGeom>
              <a:avLst/>
              <a:gdLst/>
              <a:ahLst/>
              <a:cxnLst>
                <a:cxn ang="0">
                  <a:pos x="1218" y="762"/>
                </a:cxn>
                <a:cxn ang="0">
                  <a:pos x="1218" y="762"/>
                </a:cxn>
                <a:cxn ang="0">
                  <a:pos x="1216" y="772"/>
                </a:cxn>
                <a:cxn ang="0">
                  <a:pos x="1214" y="784"/>
                </a:cxn>
                <a:cxn ang="0">
                  <a:pos x="1208" y="792"/>
                </a:cxn>
                <a:cxn ang="0">
                  <a:pos x="1202" y="800"/>
                </a:cxn>
                <a:cxn ang="0">
                  <a:pos x="1194" y="808"/>
                </a:cxn>
                <a:cxn ang="0">
                  <a:pos x="1184" y="812"/>
                </a:cxn>
                <a:cxn ang="0">
                  <a:pos x="1174" y="816"/>
                </a:cxn>
                <a:cxn ang="0">
                  <a:pos x="1162" y="816"/>
                </a:cxn>
                <a:cxn ang="0">
                  <a:pos x="56" y="816"/>
                </a:cxn>
                <a:cxn ang="0">
                  <a:pos x="56" y="816"/>
                </a:cxn>
                <a:cxn ang="0">
                  <a:pos x="44" y="816"/>
                </a:cxn>
                <a:cxn ang="0">
                  <a:pos x="34" y="812"/>
                </a:cxn>
                <a:cxn ang="0">
                  <a:pos x="24" y="808"/>
                </a:cxn>
                <a:cxn ang="0">
                  <a:pos x="16" y="800"/>
                </a:cxn>
                <a:cxn ang="0">
                  <a:pos x="10" y="792"/>
                </a:cxn>
                <a:cxn ang="0">
                  <a:pos x="4" y="784"/>
                </a:cxn>
                <a:cxn ang="0">
                  <a:pos x="2" y="772"/>
                </a:cxn>
                <a:cxn ang="0">
                  <a:pos x="0" y="762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44"/>
                </a:cxn>
                <a:cxn ang="0">
                  <a:pos x="4" y="34"/>
                </a:cxn>
                <a:cxn ang="0">
                  <a:pos x="10" y="24"/>
                </a:cxn>
                <a:cxn ang="0">
                  <a:pos x="16" y="16"/>
                </a:cxn>
                <a:cxn ang="0">
                  <a:pos x="24" y="10"/>
                </a:cxn>
                <a:cxn ang="0">
                  <a:pos x="34" y="4"/>
                </a:cxn>
                <a:cxn ang="0">
                  <a:pos x="44" y="2"/>
                </a:cxn>
                <a:cxn ang="0">
                  <a:pos x="56" y="0"/>
                </a:cxn>
                <a:cxn ang="0">
                  <a:pos x="1162" y="0"/>
                </a:cxn>
                <a:cxn ang="0">
                  <a:pos x="1162" y="0"/>
                </a:cxn>
                <a:cxn ang="0">
                  <a:pos x="1174" y="2"/>
                </a:cxn>
                <a:cxn ang="0">
                  <a:pos x="1184" y="4"/>
                </a:cxn>
                <a:cxn ang="0">
                  <a:pos x="1194" y="10"/>
                </a:cxn>
                <a:cxn ang="0">
                  <a:pos x="1202" y="16"/>
                </a:cxn>
                <a:cxn ang="0">
                  <a:pos x="1208" y="24"/>
                </a:cxn>
                <a:cxn ang="0">
                  <a:pos x="1214" y="34"/>
                </a:cxn>
                <a:cxn ang="0">
                  <a:pos x="1216" y="44"/>
                </a:cxn>
                <a:cxn ang="0">
                  <a:pos x="1218" y="56"/>
                </a:cxn>
                <a:cxn ang="0">
                  <a:pos x="1218" y="762"/>
                </a:cxn>
              </a:cxnLst>
              <a:rect l="0" t="0" r="r" b="b"/>
              <a:pathLst>
                <a:path w="1218" h="816">
                  <a:moveTo>
                    <a:pt x="1218" y="762"/>
                  </a:moveTo>
                  <a:lnTo>
                    <a:pt x="1218" y="762"/>
                  </a:lnTo>
                  <a:lnTo>
                    <a:pt x="1216" y="772"/>
                  </a:lnTo>
                  <a:lnTo>
                    <a:pt x="1214" y="784"/>
                  </a:lnTo>
                  <a:lnTo>
                    <a:pt x="1208" y="792"/>
                  </a:lnTo>
                  <a:lnTo>
                    <a:pt x="1202" y="800"/>
                  </a:lnTo>
                  <a:lnTo>
                    <a:pt x="1194" y="808"/>
                  </a:lnTo>
                  <a:lnTo>
                    <a:pt x="1184" y="812"/>
                  </a:lnTo>
                  <a:lnTo>
                    <a:pt x="1174" y="816"/>
                  </a:lnTo>
                  <a:lnTo>
                    <a:pt x="1162" y="816"/>
                  </a:lnTo>
                  <a:lnTo>
                    <a:pt x="56" y="816"/>
                  </a:lnTo>
                  <a:lnTo>
                    <a:pt x="56" y="816"/>
                  </a:lnTo>
                  <a:lnTo>
                    <a:pt x="44" y="816"/>
                  </a:lnTo>
                  <a:lnTo>
                    <a:pt x="34" y="812"/>
                  </a:lnTo>
                  <a:lnTo>
                    <a:pt x="24" y="808"/>
                  </a:lnTo>
                  <a:lnTo>
                    <a:pt x="16" y="800"/>
                  </a:lnTo>
                  <a:lnTo>
                    <a:pt x="10" y="792"/>
                  </a:lnTo>
                  <a:lnTo>
                    <a:pt x="4" y="784"/>
                  </a:lnTo>
                  <a:lnTo>
                    <a:pt x="2" y="772"/>
                  </a:lnTo>
                  <a:lnTo>
                    <a:pt x="0" y="7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74" y="2"/>
                  </a:lnTo>
                  <a:lnTo>
                    <a:pt x="1184" y="4"/>
                  </a:lnTo>
                  <a:lnTo>
                    <a:pt x="1194" y="10"/>
                  </a:lnTo>
                  <a:lnTo>
                    <a:pt x="1202" y="16"/>
                  </a:lnTo>
                  <a:lnTo>
                    <a:pt x="1208" y="24"/>
                  </a:lnTo>
                  <a:lnTo>
                    <a:pt x="1214" y="34"/>
                  </a:lnTo>
                  <a:lnTo>
                    <a:pt x="1216" y="44"/>
                  </a:lnTo>
                  <a:lnTo>
                    <a:pt x="1218" y="56"/>
                  </a:lnTo>
                  <a:lnTo>
                    <a:pt x="1218" y="762"/>
                  </a:lnTo>
                  <a:close/>
                </a:path>
              </a:pathLst>
            </a:custGeom>
            <a:solidFill>
              <a:srgbClr val="2D9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1032" y="1478"/>
              <a:ext cx="630" cy="668"/>
            </a:xfrm>
            <a:custGeom>
              <a:avLst/>
              <a:gdLst/>
              <a:ahLst/>
              <a:cxnLst>
                <a:cxn ang="0">
                  <a:pos x="0" y="474"/>
                </a:cxn>
                <a:cxn ang="0">
                  <a:pos x="0" y="474"/>
                </a:cxn>
                <a:cxn ang="0">
                  <a:pos x="0" y="500"/>
                </a:cxn>
                <a:cxn ang="0">
                  <a:pos x="2" y="526"/>
                </a:cxn>
                <a:cxn ang="0">
                  <a:pos x="6" y="550"/>
                </a:cxn>
                <a:cxn ang="0">
                  <a:pos x="10" y="576"/>
                </a:cxn>
                <a:cxn ang="0">
                  <a:pos x="22" y="622"/>
                </a:cxn>
                <a:cxn ang="0">
                  <a:pos x="38" y="668"/>
                </a:cxn>
                <a:cxn ang="0">
                  <a:pos x="574" y="668"/>
                </a:cxn>
                <a:cxn ang="0">
                  <a:pos x="574" y="668"/>
                </a:cxn>
                <a:cxn ang="0">
                  <a:pos x="586" y="668"/>
                </a:cxn>
                <a:cxn ang="0">
                  <a:pos x="596" y="664"/>
                </a:cxn>
                <a:cxn ang="0">
                  <a:pos x="606" y="660"/>
                </a:cxn>
                <a:cxn ang="0">
                  <a:pos x="614" y="652"/>
                </a:cxn>
                <a:cxn ang="0">
                  <a:pos x="620" y="644"/>
                </a:cxn>
                <a:cxn ang="0">
                  <a:pos x="626" y="636"/>
                </a:cxn>
                <a:cxn ang="0">
                  <a:pos x="628" y="624"/>
                </a:cxn>
                <a:cxn ang="0">
                  <a:pos x="630" y="614"/>
                </a:cxn>
                <a:cxn ang="0">
                  <a:pos x="630" y="64"/>
                </a:cxn>
                <a:cxn ang="0">
                  <a:pos x="630" y="64"/>
                </a:cxn>
                <a:cxn ang="0">
                  <a:pos x="606" y="50"/>
                </a:cxn>
                <a:cxn ang="0">
                  <a:pos x="582" y="36"/>
                </a:cxn>
                <a:cxn ang="0">
                  <a:pos x="556" y="26"/>
                </a:cxn>
                <a:cxn ang="0">
                  <a:pos x="530" y="16"/>
                </a:cxn>
                <a:cxn ang="0">
                  <a:pos x="504" y="10"/>
                </a:cxn>
                <a:cxn ang="0">
                  <a:pos x="476" y="4"/>
                </a:cxn>
                <a:cxn ang="0">
                  <a:pos x="448" y="0"/>
                </a:cxn>
                <a:cxn ang="0">
                  <a:pos x="420" y="0"/>
                </a:cxn>
                <a:cxn ang="0">
                  <a:pos x="420" y="0"/>
                </a:cxn>
                <a:cxn ang="0">
                  <a:pos x="398" y="0"/>
                </a:cxn>
                <a:cxn ang="0">
                  <a:pos x="376" y="2"/>
                </a:cxn>
                <a:cxn ang="0">
                  <a:pos x="356" y="6"/>
                </a:cxn>
                <a:cxn ang="0">
                  <a:pos x="336" y="10"/>
                </a:cxn>
                <a:cxn ang="0">
                  <a:pos x="294" y="22"/>
                </a:cxn>
                <a:cxn ang="0">
                  <a:pos x="256" y="38"/>
                </a:cxn>
                <a:cxn ang="0">
                  <a:pos x="220" y="56"/>
                </a:cxn>
                <a:cxn ang="0">
                  <a:pos x="186" y="80"/>
                </a:cxn>
                <a:cxn ang="0">
                  <a:pos x="152" y="108"/>
                </a:cxn>
                <a:cxn ang="0">
                  <a:pos x="124" y="138"/>
                </a:cxn>
                <a:cxn ang="0">
                  <a:pos x="96" y="172"/>
                </a:cxn>
                <a:cxn ang="0">
                  <a:pos x="72" y="208"/>
                </a:cxn>
                <a:cxn ang="0">
                  <a:pos x="50" y="248"/>
                </a:cxn>
                <a:cxn ang="0">
                  <a:pos x="34" y="290"/>
                </a:cxn>
                <a:cxn ang="0">
                  <a:pos x="18" y="332"/>
                </a:cxn>
                <a:cxn ang="0">
                  <a:pos x="8" y="378"/>
                </a:cxn>
                <a:cxn ang="0">
                  <a:pos x="2" y="426"/>
                </a:cxn>
                <a:cxn ang="0">
                  <a:pos x="0" y="474"/>
                </a:cxn>
                <a:cxn ang="0">
                  <a:pos x="0" y="474"/>
                </a:cxn>
              </a:cxnLst>
              <a:rect l="0" t="0" r="r" b="b"/>
              <a:pathLst>
                <a:path w="630" h="668">
                  <a:moveTo>
                    <a:pt x="0" y="474"/>
                  </a:moveTo>
                  <a:lnTo>
                    <a:pt x="0" y="474"/>
                  </a:lnTo>
                  <a:lnTo>
                    <a:pt x="0" y="500"/>
                  </a:lnTo>
                  <a:lnTo>
                    <a:pt x="2" y="526"/>
                  </a:lnTo>
                  <a:lnTo>
                    <a:pt x="6" y="550"/>
                  </a:lnTo>
                  <a:lnTo>
                    <a:pt x="10" y="576"/>
                  </a:lnTo>
                  <a:lnTo>
                    <a:pt x="22" y="622"/>
                  </a:lnTo>
                  <a:lnTo>
                    <a:pt x="38" y="668"/>
                  </a:lnTo>
                  <a:lnTo>
                    <a:pt x="574" y="668"/>
                  </a:lnTo>
                  <a:lnTo>
                    <a:pt x="574" y="668"/>
                  </a:lnTo>
                  <a:lnTo>
                    <a:pt x="586" y="668"/>
                  </a:lnTo>
                  <a:lnTo>
                    <a:pt x="596" y="664"/>
                  </a:lnTo>
                  <a:lnTo>
                    <a:pt x="606" y="660"/>
                  </a:lnTo>
                  <a:lnTo>
                    <a:pt x="614" y="652"/>
                  </a:lnTo>
                  <a:lnTo>
                    <a:pt x="620" y="644"/>
                  </a:lnTo>
                  <a:lnTo>
                    <a:pt x="626" y="636"/>
                  </a:lnTo>
                  <a:lnTo>
                    <a:pt x="628" y="624"/>
                  </a:lnTo>
                  <a:lnTo>
                    <a:pt x="630" y="614"/>
                  </a:lnTo>
                  <a:lnTo>
                    <a:pt x="630" y="64"/>
                  </a:lnTo>
                  <a:lnTo>
                    <a:pt x="630" y="64"/>
                  </a:lnTo>
                  <a:lnTo>
                    <a:pt x="606" y="50"/>
                  </a:lnTo>
                  <a:lnTo>
                    <a:pt x="582" y="36"/>
                  </a:lnTo>
                  <a:lnTo>
                    <a:pt x="556" y="26"/>
                  </a:lnTo>
                  <a:lnTo>
                    <a:pt x="530" y="16"/>
                  </a:lnTo>
                  <a:lnTo>
                    <a:pt x="504" y="10"/>
                  </a:lnTo>
                  <a:lnTo>
                    <a:pt x="476" y="4"/>
                  </a:lnTo>
                  <a:lnTo>
                    <a:pt x="448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398" y="0"/>
                  </a:lnTo>
                  <a:lnTo>
                    <a:pt x="376" y="2"/>
                  </a:lnTo>
                  <a:lnTo>
                    <a:pt x="356" y="6"/>
                  </a:lnTo>
                  <a:lnTo>
                    <a:pt x="336" y="10"/>
                  </a:lnTo>
                  <a:lnTo>
                    <a:pt x="294" y="22"/>
                  </a:lnTo>
                  <a:lnTo>
                    <a:pt x="256" y="38"/>
                  </a:lnTo>
                  <a:lnTo>
                    <a:pt x="220" y="56"/>
                  </a:lnTo>
                  <a:lnTo>
                    <a:pt x="186" y="80"/>
                  </a:lnTo>
                  <a:lnTo>
                    <a:pt x="152" y="108"/>
                  </a:lnTo>
                  <a:lnTo>
                    <a:pt x="124" y="138"/>
                  </a:lnTo>
                  <a:lnTo>
                    <a:pt x="96" y="172"/>
                  </a:lnTo>
                  <a:lnTo>
                    <a:pt x="72" y="208"/>
                  </a:lnTo>
                  <a:lnTo>
                    <a:pt x="50" y="248"/>
                  </a:lnTo>
                  <a:lnTo>
                    <a:pt x="34" y="290"/>
                  </a:lnTo>
                  <a:lnTo>
                    <a:pt x="18" y="332"/>
                  </a:lnTo>
                  <a:lnTo>
                    <a:pt x="8" y="378"/>
                  </a:lnTo>
                  <a:lnTo>
                    <a:pt x="2" y="426"/>
                  </a:lnTo>
                  <a:lnTo>
                    <a:pt x="0" y="474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59AE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444" y="1330"/>
              <a:ext cx="538" cy="446"/>
            </a:xfrm>
            <a:custGeom>
              <a:avLst/>
              <a:gdLst/>
              <a:ahLst/>
              <a:cxnLst>
                <a:cxn ang="0">
                  <a:pos x="538" y="390"/>
                </a:cxn>
                <a:cxn ang="0">
                  <a:pos x="538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446"/>
                </a:cxn>
                <a:cxn ang="0">
                  <a:pos x="482" y="446"/>
                </a:cxn>
                <a:cxn ang="0">
                  <a:pos x="482" y="446"/>
                </a:cxn>
                <a:cxn ang="0">
                  <a:pos x="494" y="444"/>
                </a:cxn>
                <a:cxn ang="0">
                  <a:pos x="504" y="442"/>
                </a:cxn>
                <a:cxn ang="0">
                  <a:pos x="514" y="436"/>
                </a:cxn>
                <a:cxn ang="0">
                  <a:pos x="522" y="430"/>
                </a:cxn>
                <a:cxn ang="0">
                  <a:pos x="528" y="422"/>
                </a:cxn>
                <a:cxn ang="0">
                  <a:pos x="534" y="412"/>
                </a:cxn>
                <a:cxn ang="0">
                  <a:pos x="536" y="402"/>
                </a:cxn>
                <a:cxn ang="0">
                  <a:pos x="538" y="390"/>
                </a:cxn>
                <a:cxn ang="0">
                  <a:pos x="538" y="390"/>
                </a:cxn>
              </a:cxnLst>
              <a:rect l="0" t="0" r="r" b="b"/>
              <a:pathLst>
                <a:path w="538" h="446">
                  <a:moveTo>
                    <a:pt x="538" y="390"/>
                  </a:moveTo>
                  <a:lnTo>
                    <a:pt x="53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446"/>
                  </a:lnTo>
                  <a:lnTo>
                    <a:pt x="482" y="446"/>
                  </a:lnTo>
                  <a:lnTo>
                    <a:pt x="482" y="446"/>
                  </a:lnTo>
                  <a:lnTo>
                    <a:pt x="494" y="444"/>
                  </a:lnTo>
                  <a:lnTo>
                    <a:pt x="504" y="442"/>
                  </a:lnTo>
                  <a:lnTo>
                    <a:pt x="514" y="436"/>
                  </a:lnTo>
                  <a:lnTo>
                    <a:pt x="522" y="430"/>
                  </a:lnTo>
                  <a:lnTo>
                    <a:pt x="528" y="422"/>
                  </a:lnTo>
                  <a:lnTo>
                    <a:pt x="534" y="412"/>
                  </a:lnTo>
                  <a:lnTo>
                    <a:pt x="536" y="402"/>
                  </a:lnTo>
                  <a:lnTo>
                    <a:pt x="538" y="390"/>
                  </a:lnTo>
                  <a:lnTo>
                    <a:pt x="538" y="390"/>
                  </a:lnTo>
                  <a:close/>
                </a:path>
              </a:pathLst>
            </a:custGeom>
            <a:solidFill>
              <a:srgbClr val="6DC8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444" y="1416"/>
              <a:ext cx="538" cy="360"/>
            </a:xfrm>
            <a:custGeom>
              <a:avLst/>
              <a:gdLst/>
              <a:ahLst/>
              <a:cxnLst>
                <a:cxn ang="0">
                  <a:pos x="484" y="90"/>
                </a:cxn>
                <a:cxn ang="0">
                  <a:pos x="468" y="90"/>
                </a:cxn>
                <a:cxn ang="0">
                  <a:pos x="468" y="52"/>
                </a:cxn>
                <a:cxn ang="0">
                  <a:pos x="436" y="52"/>
                </a:cxn>
                <a:cxn ang="0">
                  <a:pos x="436" y="120"/>
                </a:cxn>
                <a:cxn ang="0">
                  <a:pos x="406" y="120"/>
                </a:cxn>
                <a:cxn ang="0">
                  <a:pos x="406" y="158"/>
                </a:cxn>
                <a:cxn ang="0">
                  <a:pos x="290" y="158"/>
                </a:cxn>
                <a:cxn ang="0">
                  <a:pos x="290" y="86"/>
                </a:cxn>
                <a:cxn ang="0">
                  <a:pos x="262" y="86"/>
                </a:cxn>
                <a:cxn ang="0">
                  <a:pos x="262" y="132"/>
                </a:cxn>
                <a:cxn ang="0">
                  <a:pos x="230" y="132"/>
                </a:cxn>
                <a:cxn ang="0">
                  <a:pos x="230" y="202"/>
                </a:cxn>
                <a:cxn ang="0">
                  <a:pos x="178" y="202"/>
                </a:cxn>
                <a:cxn ang="0">
                  <a:pos x="178" y="178"/>
                </a:cxn>
                <a:cxn ang="0">
                  <a:pos x="146" y="178"/>
                </a:cxn>
                <a:cxn ang="0">
                  <a:pos x="146" y="102"/>
                </a:cxn>
                <a:cxn ang="0">
                  <a:pos x="124" y="102"/>
                </a:cxn>
                <a:cxn ang="0">
                  <a:pos x="124" y="34"/>
                </a:cxn>
                <a:cxn ang="0">
                  <a:pos x="108" y="34"/>
                </a:cxn>
                <a:cxn ang="0">
                  <a:pos x="108" y="0"/>
                </a:cxn>
                <a:cxn ang="0">
                  <a:pos x="84" y="0"/>
                </a:cxn>
                <a:cxn ang="0">
                  <a:pos x="84" y="76"/>
                </a:cxn>
                <a:cxn ang="0">
                  <a:pos x="48" y="112"/>
                </a:cxn>
                <a:cxn ang="0">
                  <a:pos x="48" y="172"/>
                </a:cxn>
                <a:cxn ang="0">
                  <a:pos x="0" y="172"/>
                </a:cxn>
                <a:cxn ang="0">
                  <a:pos x="0" y="360"/>
                </a:cxn>
                <a:cxn ang="0">
                  <a:pos x="482" y="360"/>
                </a:cxn>
                <a:cxn ang="0">
                  <a:pos x="482" y="360"/>
                </a:cxn>
                <a:cxn ang="0">
                  <a:pos x="494" y="358"/>
                </a:cxn>
                <a:cxn ang="0">
                  <a:pos x="504" y="356"/>
                </a:cxn>
                <a:cxn ang="0">
                  <a:pos x="514" y="350"/>
                </a:cxn>
                <a:cxn ang="0">
                  <a:pos x="522" y="344"/>
                </a:cxn>
                <a:cxn ang="0">
                  <a:pos x="528" y="336"/>
                </a:cxn>
                <a:cxn ang="0">
                  <a:pos x="534" y="326"/>
                </a:cxn>
                <a:cxn ang="0">
                  <a:pos x="536" y="316"/>
                </a:cxn>
                <a:cxn ang="0">
                  <a:pos x="538" y="304"/>
                </a:cxn>
                <a:cxn ang="0">
                  <a:pos x="538" y="182"/>
                </a:cxn>
                <a:cxn ang="0">
                  <a:pos x="484" y="182"/>
                </a:cxn>
                <a:cxn ang="0">
                  <a:pos x="484" y="90"/>
                </a:cxn>
              </a:cxnLst>
              <a:rect l="0" t="0" r="r" b="b"/>
              <a:pathLst>
                <a:path w="538" h="360">
                  <a:moveTo>
                    <a:pt x="484" y="90"/>
                  </a:moveTo>
                  <a:lnTo>
                    <a:pt x="468" y="90"/>
                  </a:lnTo>
                  <a:lnTo>
                    <a:pt x="468" y="52"/>
                  </a:lnTo>
                  <a:lnTo>
                    <a:pt x="436" y="52"/>
                  </a:lnTo>
                  <a:lnTo>
                    <a:pt x="436" y="120"/>
                  </a:lnTo>
                  <a:lnTo>
                    <a:pt x="406" y="120"/>
                  </a:lnTo>
                  <a:lnTo>
                    <a:pt x="406" y="158"/>
                  </a:lnTo>
                  <a:lnTo>
                    <a:pt x="290" y="158"/>
                  </a:lnTo>
                  <a:lnTo>
                    <a:pt x="290" y="86"/>
                  </a:lnTo>
                  <a:lnTo>
                    <a:pt x="262" y="86"/>
                  </a:lnTo>
                  <a:lnTo>
                    <a:pt x="262" y="132"/>
                  </a:lnTo>
                  <a:lnTo>
                    <a:pt x="230" y="132"/>
                  </a:lnTo>
                  <a:lnTo>
                    <a:pt x="230" y="202"/>
                  </a:lnTo>
                  <a:lnTo>
                    <a:pt x="178" y="202"/>
                  </a:lnTo>
                  <a:lnTo>
                    <a:pt x="178" y="178"/>
                  </a:lnTo>
                  <a:lnTo>
                    <a:pt x="146" y="178"/>
                  </a:lnTo>
                  <a:lnTo>
                    <a:pt x="146" y="102"/>
                  </a:lnTo>
                  <a:lnTo>
                    <a:pt x="124" y="102"/>
                  </a:lnTo>
                  <a:lnTo>
                    <a:pt x="124" y="34"/>
                  </a:lnTo>
                  <a:lnTo>
                    <a:pt x="108" y="34"/>
                  </a:lnTo>
                  <a:lnTo>
                    <a:pt x="108" y="0"/>
                  </a:lnTo>
                  <a:lnTo>
                    <a:pt x="84" y="0"/>
                  </a:lnTo>
                  <a:lnTo>
                    <a:pt x="84" y="76"/>
                  </a:lnTo>
                  <a:lnTo>
                    <a:pt x="48" y="112"/>
                  </a:lnTo>
                  <a:lnTo>
                    <a:pt x="48" y="172"/>
                  </a:lnTo>
                  <a:lnTo>
                    <a:pt x="0" y="172"/>
                  </a:lnTo>
                  <a:lnTo>
                    <a:pt x="0" y="360"/>
                  </a:lnTo>
                  <a:lnTo>
                    <a:pt x="482" y="360"/>
                  </a:lnTo>
                  <a:lnTo>
                    <a:pt x="482" y="360"/>
                  </a:lnTo>
                  <a:lnTo>
                    <a:pt x="494" y="358"/>
                  </a:lnTo>
                  <a:lnTo>
                    <a:pt x="504" y="356"/>
                  </a:lnTo>
                  <a:lnTo>
                    <a:pt x="514" y="350"/>
                  </a:lnTo>
                  <a:lnTo>
                    <a:pt x="522" y="344"/>
                  </a:lnTo>
                  <a:lnTo>
                    <a:pt x="528" y="336"/>
                  </a:lnTo>
                  <a:lnTo>
                    <a:pt x="534" y="326"/>
                  </a:lnTo>
                  <a:lnTo>
                    <a:pt x="536" y="316"/>
                  </a:lnTo>
                  <a:lnTo>
                    <a:pt x="538" y="304"/>
                  </a:lnTo>
                  <a:lnTo>
                    <a:pt x="538" y="182"/>
                  </a:lnTo>
                  <a:lnTo>
                    <a:pt x="484" y="182"/>
                  </a:lnTo>
                  <a:lnTo>
                    <a:pt x="484" y="90"/>
                  </a:lnTo>
                  <a:close/>
                </a:path>
              </a:pathLst>
            </a:custGeom>
            <a:solidFill>
              <a:srgbClr val="A0DC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302" y="1454"/>
              <a:ext cx="106" cy="240"/>
            </a:xfrm>
            <a:custGeom>
              <a:avLst/>
              <a:gdLst/>
              <a:ahLst/>
              <a:cxnLst>
                <a:cxn ang="0">
                  <a:pos x="22" y="38"/>
                </a:cxn>
                <a:cxn ang="0">
                  <a:pos x="22" y="38"/>
                </a:cxn>
                <a:cxn ang="0">
                  <a:pos x="26" y="52"/>
                </a:cxn>
                <a:cxn ang="0">
                  <a:pos x="28" y="68"/>
                </a:cxn>
                <a:cxn ang="0">
                  <a:pos x="30" y="86"/>
                </a:cxn>
                <a:cxn ang="0">
                  <a:pos x="30" y="86"/>
                </a:cxn>
                <a:cxn ang="0">
                  <a:pos x="32" y="112"/>
                </a:cxn>
                <a:cxn ang="0">
                  <a:pos x="32" y="140"/>
                </a:cxn>
                <a:cxn ang="0">
                  <a:pos x="30" y="166"/>
                </a:cxn>
                <a:cxn ang="0">
                  <a:pos x="28" y="176"/>
                </a:cxn>
                <a:cxn ang="0">
                  <a:pos x="24" y="184"/>
                </a:cxn>
                <a:cxn ang="0">
                  <a:pos x="24" y="184"/>
                </a:cxn>
                <a:cxn ang="0">
                  <a:pos x="10" y="218"/>
                </a:cxn>
                <a:cxn ang="0">
                  <a:pos x="0" y="240"/>
                </a:cxn>
                <a:cxn ang="0">
                  <a:pos x="0" y="240"/>
                </a:cxn>
                <a:cxn ang="0">
                  <a:pos x="12" y="238"/>
                </a:cxn>
                <a:cxn ang="0">
                  <a:pos x="24" y="236"/>
                </a:cxn>
                <a:cxn ang="0">
                  <a:pos x="38" y="230"/>
                </a:cxn>
                <a:cxn ang="0">
                  <a:pos x="54" y="222"/>
                </a:cxn>
                <a:cxn ang="0">
                  <a:pos x="72" y="210"/>
                </a:cxn>
                <a:cxn ang="0">
                  <a:pos x="90" y="194"/>
                </a:cxn>
                <a:cxn ang="0">
                  <a:pos x="106" y="174"/>
                </a:cxn>
                <a:cxn ang="0">
                  <a:pos x="106" y="174"/>
                </a:cxn>
                <a:cxn ang="0">
                  <a:pos x="104" y="158"/>
                </a:cxn>
                <a:cxn ang="0">
                  <a:pos x="94" y="124"/>
                </a:cxn>
                <a:cxn ang="0">
                  <a:pos x="94" y="124"/>
                </a:cxn>
                <a:cxn ang="0">
                  <a:pos x="90" y="100"/>
                </a:cxn>
                <a:cxn ang="0">
                  <a:pos x="84" y="68"/>
                </a:cxn>
                <a:cxn ang="0">
                  <a:pos x="84" y="52"/>
                </a:cxn>
                <a:cxn ang="0">
                  <a:pos x="84" y="36"/>
                </a:cxn>
                <a:cxn ang="0">
                  <a:pos x="86" y="22"/>
                </a:cxn>
                <a:cxn ang="0">
                  <a:pos x="90" y="10"/>
                </a:cxn>
                <a:cxn ang="0">
                  <a:pos x="90" y="10"/>
                </a:cxn>
                <a:cxn ang="0">
                  <a:pos x="92" y="4"/>
                </a:cxn>
                <a:cxn ang="0">
                  <a:pos x="92" y="2"/>
                </a:cxn>
                <a:cxn ang="0">
                  <a:pos x="90" y="0"/>
                </a:cxn>
                <a:cxn ang="0">
                  <a:pos x="86" y="2"/>
                </a:cxn>
                <a:cxn ang="0">
                  <a:pos x="76" y="6"/>
                </a:cxn>
                <a:cxn ang="0">
                  <a:pos x="62" y="12"/>
                </a:cxn>
                <a:cxn ang="0">
                  <a:pos x="34" y="30"/>
                </a:cxn>
                <a:cxn ang="0">
                  <a:pos x="22" y="38"/>
                </a:cxn>
                <a:cxn ang="0">
                  <a:pos x="22" y="38"/>
                </a:cxn>
              </a:cxnLst>
              <a:rect l="0" t="0" r="r" b="b"/>
              <a:pathLst>
                <a:path w="106" h="240">
                  <a:moveTo>
                    <a:pt x="22" y="38"/>
                  </a:moveTo>
                  <a:lnTo>
                    <a:pt x="22" y="38"/>
                  </a:lnTo>
                  <a:lnTo>
                    <a:pt x="26" y="52"/>
                  </a:lnTo>
                  <a:lnTo>
                    <a:pt x="28" y="68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2" y="112"/>
                  </a:lnTo>
                  <a:lnTo>
                    <a:pt x="32" y="140"/>
                  </a:lnTo>
                  <a:lnTo>
                    <a:pt x="30" y="166"/>
                  </a:lnTo>
                  <a:lnTo>
                    <a:pt x="28" y="176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10" y="218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12" y="238"/>
                  </a:lnTo>
                  <a:lnTo>
                    <a:pt x="24" y="236"/>
                  </a:lnTo>
                  <a:lnTo>
                    <a:pt x="38" y="230"/>
                  </a:lnTo>
                  <a:lnTo>
                    <a:pt x="54" y="222"/>
                  </a:lnTo>
                  <a:lnTo>
                    <a:pt x="72" y="210"/>
                  </a:lnTo>
                  <a:lnTo>
                    <a:pt x="90" y="194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4" y="158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0" y="100"/>
                  </a:lnTo>
                  <a:lnTo>
                    <a:pt x="84" y="68"/>
                  </a:lnTo>
                  <a:lnTo>
                    <a:pt x="84" y="52"/>
                  </a:lnTo>
                  <a:lnTo>
                    <a:pt x="84" y="36"/>
                  </a:lnTo>
                  <a:lnTo>
                    <a:pt x="86" y="22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76" y="6"/>
                  </a:lnTo>
                  <a:lnTo>
                    <a:pt x="62" y="12"/>
                  </a:lnTo>
                  <a:lnTo>
                    <a:pt x="34" y="30"/>
                  </a:lnTo>
                  <a:lnTo>
                    <a:pt x="22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1330" y="1480"/>
              <a:ext cx="32" cy="7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2" y="20"/>
                </a:cxn>
                <a:cxn ang="0">
                  <a:pos x="12" y="36"/>
                </a:cxn>
                <a:cxn ang="0">
                  <a:pos x="6" y="40"/>
                </a:cxn>
                <a:cxn ang="0">
                  <a:pos x="0" y="44"/>
                </a:cxn>
                <a:cxn ang="0">
                  <a:pos x="4" y="70"/>
                </a:cxn>
                <a:cxn ang="0">
                  <a:pos x="4" y="70"/>
                </a:cxn>
                <a:cxn ang="0">
                  <a:pos x="8" y="68"/>
                </a:cxn>
                <a:cxn ang="0">
                  <a:pos x="12" y="66"/>
                </a:cxn>
                <a:cxn ang="0">
                  <a:pos x="18" y="60"/>
                </a:cxn>
                <a:cxn ang="0">
                  <a:pos x="24" y="50"/>
                </a:cxn>
                <a:cxn ang="0">
                  <a:pos x="28" y="38"/>
                </a:cxn>
                <a:cxn ang="0">
                  <a:pos x="30" y="22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2" h="70">
                  <a:moveTo>
                    <a:pt x="32" y="0"/>
                  </a:moveTo>
                  <a:lnTo>
                    <a:pt x="32" y="0"/>
                  </a:lnTo>
                  <a:lnTo>
                    <a:pt x="22" y="20"/>
                  </a:lnTo>
                  <a:lnTo>
                    <a:pt x="12" y="36"/>
                  </a:lnTo>
                  <a:lnTo>
                    <a:pt x="6" y="40"/>
                  </a:lnTo>
                  <a:lnTo>
                    <a:pt x="0" y="44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8" y="68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24" y="50"/>
                  </a:lnTo>
                  <a:lnTo>
                    <a:pt x="28" y="38"/>
                  </a:lnTo>
                  <a:lnTo>
                    <a:pt x="30" y="22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4B3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1022" y="1894"/>
              <a:ext cx="286" cy="90"/>
            </a:xfrm>
            <a:custGeom>
              <a:avLst/>
              <a:gdLst/>
              <a:ahLst/>
              <a:cxnLst>
                <a:cxn ang="0">
                  <a:pos x="282" y="70"/>
                </a:cxn>
                <a:cxn ang="0">
                  <a:pos x="282" y="70"/>
                </a:cxn>
                <a:cxn ang="0">
                  <a:pos x="280" y="64"/>
                </a:cxn>
                <a:cxn ang="0">
                  <a:pos x="278" y="56"/>
                </a:cxn>
                <a:cxn ang="0">
                  <a:pos x="276" y="48"/>
                </a:cxn>
                <a:cxn ang="0">
                  <a:pos x="270" y="42"/>
                </a:cxn>
                <a:cxn ang="0">
                  <a:pos x="262" y="36"/>
                </a:cxn>
                <a:cxn ang="0">
                  <a:pos x="250" y="32"/>
                </a:cxn>
                <a:cxn ang="0">
                  <a:pos x="236" y="32"/>
                </a:cxn>
                <a:cxn ang="0">
                  <a:pos x="236" y="32"/>
                </a:cxn>
                <a:cxn ang="0">
                  <a:pos x="206" y="32"/>
                </a:cxn>
                <a:cxn ang="0">
                  <a:pos x="172" y="30"/>
                </a:cxn>
                <a:cxn ang="0">
                  <a:pos x="138" y="26"/>
                </a:cxn>
                <a:cxn ang="0">
                  <a:pos x="106" y="22"/>
                </a:cxn>
                <a:cxn ang="0">
                  <a:pos x="50" y="10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14" y="18"/>
                </a:cxn>
                <a:cxn ang="0">
                  <a:pos x="30" y="26"/>
                </a:cxn>
                <a:cxn ang="0">
                  <a:pos x="44" y="30"/>
                </a:cxn>
                <a:cxn ang="0">
                  <a:pos x="44" y="30"/>
                </a:cxn>
                <a:cxn ang="0">
                  <a:pos x="112" y="50"/>
                </a:cxn>
                <a:cxn ang="0">
                  <a:pos x="156" y="64"/>
                </a:cxn>
                <a:cxn ang="0">
                  <a:pos x="194" y="76"/>
                </a:cxn>
                <a:cxn ang="0">
                  <a:pos x="194" y="76"/>
                </a:cxn>
                <a:cxn ang="0">
                  <a:pos x="214" y="82"/>
                </a:cxn>
                <a:cxn ang="0">
                  <a:pos x="234" y="86"/>
                </a:cxn>
                <a:cxn ang="0">
                  <a:pos x="256" y="90"/>
                </a:cxn>
                <a:cxn ang="0">
                  <a:pos x="274" y="88"/>
                </a:cxn>
                <a:cxn ang="0">
                  <a:pos x="274" y="88"/>
                </a:cxn>
                <a:cxn ang="0">
                  <a:pos x="282" y="88"/>
                </a:cxn>
                <a:cxn ang="0">
                  <a:pos x="284" y="84"/>
                </a:cxn>
                <a:cxn ang="0">
                  <a:pos x="286" y="82"/>
                </a:cxn>
                <a:cxn ang="0">
                  <a:pos x="286" y="78"/>
                </a:cxn>
                <a:cxn ang="0">
                  <a:pos x="284" y="72"/>
                </a:cxn>
                <a:cxn ang="0">
                  <a:pos x="282" y="70"/>
                </a:cxn>
                <a:cxn ang="0">
                  <a:pos x="282" y="70"/>
                </a:cxn>
              </a:cxnLst>
              <a:rect l="0" t="0" r="r" b="b"/>
              <a:pathLst>
                <a:path w="286" h="90">
                  <a:moveTo>
                    <a:pt x="282" y="70"/>
                  </a:moveTo>
                  <a:lnTo>
                    <a:pt x="282" y="70"/>
                  </a:lnTo>
                  <a:lnTo>
                    <a:pt x="280" y="64"/>
                  </a:lnTo>
                  <a:lnTo>
                    <a:pt x="278" y="56"/>
                  </a:lnTo>
                  <a:lnTo>
                    <a:pt x="276" y="48"/>
                  </a:lnTo>
                  <a:lnTo>
                    <a:pt x="270" y="42"/>
                  </a:lnTo>
                  <a:lnTo>
                    <a:pt x="262" y="36"/>
                  </a:lnTo>
                  <a:lnTo>
                    <a:pt x="250" y="32"/>
                  </a:lnTo>
                  <a:lnTo>
                    <a:pt x="236" y="32"/>
                  </a:lnTo>
                  <a:lnTo>
                    <a:pt x="236" y="32"/>
                  </a:lnTo>
                  <a:lnTo>
                    <a:pt x="206" y="32"/>
                  </a:lnTo>
                  <a:lnTo>
                    <a:pt x="172" y="30"/>
                  </a:lnTo>
                  <a:lnTo>
                    <a:pt x="138" y="26"/>
                  </a:lnTo>
                  <a:lnTo>
                    <a:pt x="106" y="22"/>
                  </a:lnTo>
                  <a:lnTo>
                    <a:pt x="50" y="1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4" y="18"/>
                  </a:lnTo>
                  <a:lnTo>
                    <a:pt x="30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112" y="50"/>
                  </a:lnTo>
                  <a:lnTo>
                    <a:pt x="156" y="64"/>
                  </a:lnTo>
                  <a:lnTo>
                    <a:pt x="194" y="76"/>
                  </a:lnTo>
                  <a:lnTo>
                    <a:pt x="194" y="76"/>
                  </a:lnTo>
                  <a:lnTo>
                    <a:pt x="214" y="82"/>
                  </a:lnTo>
                  <a:lnTo>
                    <a:pt x="234" y="86"/>
                  </a:lnTo>
                  <a:lnTo>
                    <a:pt x="256" y="90"/>
                  </a:lnTo>
                  <a:lnTo>
                    <a:pt x="274" y="88"/>
                  </a:lnTo>
                  <a:lnTo>
                    <a:pt x="274" y="88"/>
                  </a:lnTo>
                  <a:lnTo>
                    <a:pt x="282" y="88"/>
                  </a:lnTo>
                  <a:lnTo>
                    <a:pt x="284" y="84"/>
                  </a:lnTo>
                  <a:lnTo>
                    <a:pt x="286" y="82"/>
                  </a:lnTo>
                  <a:lnTo>
                    <a:pt x="286" y="78"/>
                  </a:lnTo>
                  <a:lnTo>
                    <a:pt x="284" y="72"/>
                  </a:lnTo>
                  <a:lnTo>
                    <a:pt x="282" y="70"/>
                  </a:lnTo>
                  <a:lnTo>
                    <a:pt x="282" y="70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1244" y="1894"/>
              <a:ext cx="68" cy="11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8" y="24"/>
                </a:cxn>
                <a:cxn ang="0">
                  <a:pos x="18" y="14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6" y="8"/>
                </a:cxn>
                <a:cxn ang="0">
                  <a:pos x="44" y="20"/>
                </a:cxn>
                <a:cxn ang="0">
                  <a:pos x="54" y="34"/>
                </a:cxn>
                <a:cxn ang="0">
                  <a:pos x="62" y="50"/>
                </a:cxn>
                <a:cxn ang="0">
                  <a:pos x="66" y="70"/>
                </a:cxn>
                <a:cxn ang="0">
                  <a:pos x="68" y="82"/>
                </a:cxn>
                <a:cxn ang="0">
                  <a:pos x="66" y="92"/>
                </a:cxn>
                <a:cxn ang="0">
                  <a:pos x="64" y="104"/>
                </a:cxn>
                <a:cxn ang="0">
                  <a:pos x="62" y="116"/>
                </a:cxn>
                <a:cxn ang="0">
                  <a:pos x="2" y="112"/>
                </a:cxn>
                <a:cxn ang="0">
                  <a:pos x="2" y="112"/>
                </a:cxn>
                <a:cxn ang="0">
                  <a:pos x="6" y="104"/>
                </a:cxn>
                <a:cxn ang="0">
                  <a:pos x="10" y="82"/>
                </a:cxn>
                <a:cxn ang="0">
                  <a:pos x="10" y="70"/>
                </a:cxn>
                <a:cxn ang="0">
                  <a:pos x="8" y="56"/>
                </a:cxn>
                <a:cxn ang="0">
                  <a:pos x="6" y="42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68" h="116">
                  <a:moveTo>
                    <a:pt x="0" y="30"/>
                  </a:moveTo>
                  <a:lnTo>
                    <a:pt x="0" y="30"/>
                  </a:lnTo>
                  <a:lnTo>
                    <a:pt x="8" y="24"/>
                  </a:lnTo>
                  <a:lnTo>
                    <a:pt x="18" y="1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8"/>
                  </a:lnTo>
                  <a:lnTo>
                    <a:pt x="44" y="20"/>
                  </a:lnTo>
                  <a:lnTo>
                    <a:pt x="54" y="34"/>
                  </a:lnTo>
                  <a:lnTo>
                    <a:pt x="62" y="50"/>
                  </a:lnTo>
                  <a:lnTo>
                    <a:pt x="66" y="70"/>
                  </a:lnTo>
                  <a:lnTo>
                    <a:pt x="68" y="82"/>
                  </a:lnTo>
                  <a:lnTo>
                    <a:pt x="66" y="92"/>
                  </a:lnTo>
                  <a:lnTo>
                    <a:pt x="64" y="104"/>
                  </a:lnTo>
                  <a:lnTo>
                    <a:pt x="62" y="11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04"/>
                  </a:lnTo>
                  <a:lnTo>
                    <a:pt x="10" y="8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42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E88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960" y="1842"/>
              <a:ext cx="86" cy="70"/>
            </a:xfrm>
            <a:custGeom>
              <a:avLst/>
              <a:gdLst/>
              <a:ahLst/>
              <a:cxnLst>
                <a:cxn ang="0">
                  <a:pos x="80" y="56"/>
                </a:cxn>
                <a:cxn ang="0">
                  <a:pos x="80" y="56"/>
                </a:cxn>
                <a:cxn ang="0">
                  <a:pos x="66" y="44"/>
                </a:cxn>
                <a:cxn ang="0">
                  <a:pos x="54" y="32"/>
                </a:cxn>
                <a:cxn ang="0">
                  <a:pos x="44" y="20"/>
                </a:cxn>
                <a:cxn ang="0">
                  <a:pos x="44" y="20"/>
                </a:cxn>
                <a:cxn ang="0">
                  <a:pos x="40" y="12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24" y="2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8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6"/>
                </a:cxn>
                <a:cxn ang="0">
                  <a:pos x="6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26" y="8"/>
                </a:cxn>
                <a:cxn ang="0">
                  <a:pos x="34" y="22"/>
                </a:cxn>
                <a:cxn ang="0">
                  <a:pos x="34" y="22"/>
                </a:cxn>
                <a:cxn ang="0">
                  <a:pos x="28" y="18"/>
                </a:cxn>
                <a:cxn ang="0">
                  <a:pos x="20" y="14"/>
                </a:cxn>
                <a:cxn ang="0">
                  <a:pos x="20" y="14"/>
                </a:cxn>
                <a:cxn ang="0">
                  <a:pos x="14" y="16"/>
                </a:cxn>
                <a:cxn ang="0">
                  <a:pos x="8" y="20"/>
                </a:cxn>
                <a:cxn ang="0">
                  <a:pos x="4" y="24"/>
                </a:cxn>
                <a:cxn ang="0">
                  <a:pos x="2" y="28"/>
                </a:cxn>
                <a:cxn ang="0">
                  <a:pos x="2" y="28"/>
                </a:cxn>
                <a:cxn ang="0">
                  <a:pos x="4" y="40"/>
                </a:cxn>
                <a:cxn ang="0">
                  <a:pos x="4" y="40"/>
                </a:cxn>
                <a:cxn ang="0">
                  <a:pos x="4" y="44"/>
                </a:cxn>
                <a:cxn ang="0">
                  <a:pos x="6" y="48"/>
                </a:cxn>
                <a:cxn ang="0">
                  <a:pos x="8" y="50"/>
                </a:cxn>
                <a:cxn ang="0">
                  <a:pos x="8" y="50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28" y="54"/>
                </a:cxn>
                <a:cxn ang="0">
                  <a:pos x="30" y="52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32" y="50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42" y="58"/>
                </a:cxn>
                <a:cxn ang="0">
                  <a:pos x="48" y="62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70"/>
                </a:cxn>
                <a:cxn ang="0">
                  <a:pos x="72" y="70"/>
                </a:cxn>
                <a:cxn ang="0">
                  <a:pos x="78" y="70"/>
                </a:cxn>
                <a:cxn ang="0">
                  <a:pos x="82" y="68"/>
                </a:cxn>
                <a:cxn ang="0">
                  <a:pos x="86" y="66"/>
                </a:cxn>
                <a:cxn ang="0">
                  <a:pos x="86" y="64"/>
                </a:cxn>
                <a:cxn ang="0">
                  <a:pos x="86" y="60"/>
                </a:cxn>
                <a:cxn ang="0">
                  <a:pos x="80" y="56"/>
                </a:cxn>
                <a:cxn ang="0">
                  <a:pos x="80" y="56"/>
                </a:cxn>
              </a:cxnLst>
              <a:rect l="0" t="0" r="r" b="b"/>
              <a:pathLst>
                <a:path w="86" h="70">
                  <a:moveTo>
                    <a:pt x="80" y="56"/>
                  </a:moveTo>
                  <a:lnTo>
                    <a:pt x="80" y="56"/>
                  </a:lnTo>
                  <a:lnTo>
                    <a:pt x="66" y="44"/>
                  </a:lnTo>
                  <a:lnTo>
                    <a:pt x="54" y="32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0" y="1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8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26" y="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8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4" y="16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42" y="58"/>
                  </a:lnTo>
                  <a:lnTo>
                    <a:pt x="48" y="62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70"/>
                  </a:lnTo>
                  <a:lnTo>
                    <a:pt x="72" y="70"/>
                  </a:lnTo>
                  <a:lnTo>
                    <a:pt x="78" y="70"/>
                  </a:lnTo>
                  <a:lnTo>
                    <a:pt x="82" y="68"/>
                  </a:lnTo>
                  <a:lnTo>
                    <a:pt x="86" y="66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0" y="56"/>
                  </a:lnTo>
                  <a:lnTo>
                    <a:pt x="80" y="56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1270" y="1644"/>
              <a:ext cx="106" cy="35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78" y="0"/>
                </a:cxn>
                <a:cxn ang="0">
                  <a:pos x="84" y="0"/>
                </a:cxn>
                <a:cxn ang="0">
                  <a:pos x="90" y="2"/>
                </a:cxn>
                <a:cxn ang="0">
                  <a:pos x="98" y="6"/>
                </a:cxn>
                <a:cxn ang="0">
                  <a:pos x="102" y="12"/>
                </a:cxn>
                <a:cxn ang="0">
                  <a:pos x="106" y="22"/>
                </a:cxn>
                <a:cxn ang="0">
                  <a:pos x="104" y="36"/>
                </a:cxn>
                <a:cxn ang="0">
                  <a:pos x="104" y="36"/>
                </a:cxn>
                <a:cxn ang="0">
                  <a:pos x="94" y="82"/>
                </a:cxn>
                <a:cxn ang="0">
                  <a:pos x="80" y="142"/>
                </a:cxn>
                <a:cxn ang="0">
                  <a:pos x="64" y="202"/>
                </a:cxn>
                <a:cxn ang="0">
                  <a:pos x="58" y="230"/>
                </a:cxn>
                <a:cxn ang="0">
                  <a:pos x="56" y="252"/>
                </a:cxn>
                <a:cxn ang="0">
                  <a:pos x="56" y="252"/>
                </a:cxn>
                <a:cxn ang="0">
                  <a:pos x="50" y="286"/>
                </a:cxn>
                <a:cxn ang="0">
                  <a:pos x="42" y="316"/>
                </a:cxn>
                <a:cxn ang="0">
                  <a:pos x="36" y="336"/>
                </a:cxn>
                <a:cxn ang="0">
                  <a:pos x="30" y="348"/>
                </a:cxn>
                <a:cxn ang="0">
                  <a:pos x="30" y="348"/>
                </a:cxn>
                <a:cxn ang="0">
                  <a:pos x="22" y="350"/>
                </a:cxn>
                <a:cxn ang="0">
                  <a:pos x="16" y="350"/>
                </a:cxn>
                <a:cxn ang="0">
                  <a:pos x="10" y="348"/>
                </a:cxn>
                <a:cxn ang="0">
                  <a:pos x="10" y="348"/>
                </a:cxn>
                <a:cxn ang="0">
                  <a:pos x="8" y="344"/>
                </a:cxn>
                <a:cxn ang="0">
                  <a:pos x="6" y="336"/>
                </a:cxn>
                <a:cxn ang="0">
                  <a:pos x="2" y="314"/>
                </a:cxn>
                <a:cxn ang="0">
                  <a:pos x="0" y="282"/>
                </a:cxn>
                <a:cxn ang="0">
                  <a:pos x="0" y="282"/>
                </a:cxn>
                <a:cxn ang="0">
                  <a:pos x="12" y="242"/>
                </a:cxn>
                <a:cxn ang="0">
                  <a:pos x="20" y="208"/>
                </a:cxn>
                <a:cxn ang="0">
                  <a:pos x="24" y="184"/>
                </a:cxn>
                <a:cxn ang="0">
                  <a:pos x="24" y="184"/>
                </a:cxn>
                <a:cxn ang="0">
                  <a:pos x="26" y="146"/>
                </a:cxn>
                <a:cxn ang="0">
                  <a:pos x="28" y="116"/>
                </a:cxn>
                <a:cxn ang="0">
                  <a:pos x="32" y="82"/>
                </a:cxn>
                <a:cxn ang="0">
                  <a:pos x="38" y="52"/>
                </a:cxn>
                <a:cxn ang="0">
                  <a:pos x="46" y="24"/>
                </a:cxn>
                <a:cxn ang="0">
                  <a:pos x="52" y="14"/>
                </a:cxn>
                <a:cxn ang="0">
                  <a:pos x="58" y="6"/>
                </a:cxn>
                <a:cxn ang="0">
                  <a:pos x="64" y="2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06" h="350">
                  <a:moveTo>
                    <a:pt x="70" y="0"/>
                  </a:moveTo>
                  <a:lnTo>
                    <a:pt x="70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8" y="6"/>
                  </a:lnTo>
                  <a:lnTo>
                    <a:pt x="102" y="12"/>
                  </a:lnTo>
                  <a:lnTo>
                    <a:pt x="106" y="22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94" y="82"/>
                  </a:lnTo>
                  <a:lnTo>
                    <a:pt x="80" y="142"/>
                  </a:lnTo>
                  <a:lnTo>
                    <a:pt x="64" y="202"/>
                  </a:lnTo>
                  <a:lnTo>
                    <a:pt x="58" y="230"/>
                  </a:lnTo>
                  <a:lnTo>
                    <a:pt x="56" y="252"/>
                  </a:lnTo>
                  <a:lnTo>
                    <a:pt x="56" y="252"/>
                  </a:lnTo>
                  <a:lnTo>
                    <a:pt x="50" y="286"/>
                  </a:lnTo>
                  <a:lnTo>
                    <a:pt x="42" y="316"/>
                  </a:lnTo>
                  <a:lnTo>
                    <a:pt x="36" y="336"/>
                  </a:lnTo>
                  <a:lnTo>
                    <a:pt x="30" y="348"/>
                  </a:lnTo>
                  <a:lnTo>
                    <a:pt x="30" y="348"/>
                  </a:lnTo>
                  <a:lnTo>
                    <a:pt x="22" y="350"/>
                  </a:lnTo>
                  <a:lnTo>
                    <a:pt x="16" y="350"/>
                  </a:lnTo>
                  <a:lnTo>
                    <a:pt x="10" y="348"/>
                  </a:lnTo>
                  <a:lnTo>
                    <a:pt x="10" y="348"/>
                  </a:lnTo>
                  <a:lnTo>
                    <a:pt x="8" y="344"/>
                  </a:lnTo>
                  <a:lnTo>
                    <a:pt x="6" y="336"/>
                  </a:lnTo>
                  <a:lnTo>
                    <a:pt x="2" y="314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2" y="242"/>
                  </a:lnTo>
                  <a:lnTo>
                    <a:pt x="20" y="208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6" y="146"/>
                  </a:lnTo>
                  <a:lnTo>
                    <a:pt x="28" y="116"/>
                  </a:lnTo>
                  <a:lnTo>
                    <a:pt x="32" y="82"/>
                  </a:lnTo>
                  <a:lnTo>
                    <a:pt x="38" y="52"/>
                  </a:lnTo>
                  <a:lnTo>
                    <a:pt x="46" y="24"/>
                  </a:lnTo>
                  <a:lnTo>
                    <a:pt x="52" y="14"/>
                  </a:lnTo>
                  <a:lnTo>
                    <a:pt x="58" y="6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E88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1460" y="1738"/>
              <a:ext cx="164" cy="408"/>
            </a:xfrm>
            <a:custGeom>
              <a:avLst/>
              <a:gdLst/>
              <a:ahLst/>
              <a:cxnLst>
                <a:cxn ang="0">
                  <a:pos x="156" y="28"/>
                </a:cxn>
                <a:cxn ang="0">
                  <a:pos x="156" y="28"/>
                </a:cxn>
                <a:cxn ang="0">
                  <a:pos x="150" y="16"/>
                </a:cxn>
                <a:cxn ang="0">
                  <a:pos x="146" y="8"/>
                </a:cxn>
                <a:cxn ang="0">
                  <a:pos x="140" y="4"/>
                </a:cxn>
                <a:cxn ang="0">
                  <a:pos x="134" y="0"/>
                </a:cxn>
                <a:cxn ang="0">
                  <a:pos x="130" y="2"/>
                </a:cxn>
                <a:cxn ang="0">
                  <a:pos x="124" y="4"/>
                </a:cxn>
                <a:cxn ang="0">
                  <a:pos x="118" y="10"/>
                </a:cxn>
                <a:cxn ang="0">
                  <a:pos x="112" y="16"/>
                </a:cxn>
                <a:cxn ang="0">
                  <a:pos x="100" y="38"/>
                </a:cxn>
                <a:cxn ang="0">
                  <a:pos x="88" y="66"/>
                </a:cxn>
                <a:cxn ang="0">
                  <a:pos x="74" y="102"/>
                </a:cxn>
                <a:cxn ang="0">
                  <a:pos x="62" y="142"/>
                </a:cxn>
                <a:cxn ang="0">
                  <a:pos x="62" y="142"/>
                </a:cxn>
                <a:cxn ang="0">
                  <a:pos x="42" y="206"/>
                </a:cxn>
                <a:cxn ang="0">
                  <a:pos x="22" y="276"/>
                </a:cxn>
                <a:cxn ang="0">
                  <a:pos x="14" y="312"/>
                </a:cxn>
                <a:cxn ang="0">
                  <a:pos x="8" y="346"/>
                </a:cxn>
                <a:cxn ang="0">
                  <a:pos x="2" y="380"/>
                </a:cxn>
                <a:cxn ang="0">
                  <a:pos x="0" y="408"/>
                </a:cxn>
                <a:cxn ang="0">
                  <a:pos x="110" y="408"/>
                </a:cxn>
                <a:cxn ang="0">
                  <a:pos x="110" y="408"/>
                </a:cxn>
                <a:cxn ang="0">
                  <a:pos x="122" y="366"/>
                </a:cxn>
                <a:cxn ang="0">
                  <a:pos x="134" y="318"/>
                </a:cxn>
                <a:cxn ang="0">
                  <a:pos x="146" y="262"/>
                </a:cxn>
                <a:cxn ang="0">
                  <a:pos x="154" y="206"/>
                </a:cxn>
                <a:cxn ang="0">
                  <a:pos x="160" y="150"/>
                </a:cxn>
                <a:cxn ang="0">
                  <a:pos x="164" y="100"/>
                </a:cxn>
                <a:cxn ang="0">
                  <a:pos x="162" y="78"/>
                </a:cxn>
                <a:cxn ang="0">
                  <a:pos x="162" y="58"/>
                </a:cxn>
                <a:cxn ang="0">
                  <a:pos x="158" y="42"/>
                </a:cxn>
                <a:cxn ang="0">
                  <a:pos x="156" y="28"/>
                </a:cxn>
                <a:cxn ang="0">
                  <a:pos x="156" y="28"/>
                </a:cxn>
              </a:cxnLst>
              <a:rect l="0" t="0" r="r" b="b"/>
              <a:pathLst>
                <a:path w="164" h="408">
                  <a:moveTo>
                    <a:pt x="156" y="28"/>
                  </a:moveTo>
                  <a:lnTo>
                    <a:pt x="156" y="28"/>
                  </a:lnTo>
                  <a:lnTo>
                    <a:pt x="150" y="16"/>
                  </a:lnTo>
                  <a:lnTo>
                    <a:pt x="146" y="8"/>
                  </a:lnTo>
                  <a:lnTo>
                    <a:pt x="140" y="4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4" y="4"/>
                  </a:lnTo>
                  <a:lnTo>
                    <a:pt x="118" y="10"/>
                  </a:lnTo>
                  <a:lnTo>
                    <a:pt x="112" y="16"/>
                  </a:lnTo>
                  <a:lnTo>
                    <a:pt x="100" y="38"/>
                  </a:lnTo>
                  <a:lnTo>
                    <a:pt x="88" y="66"/>
                  </a:lnTo>
                  <a:lnTo>
                    <a:pt x="74" y="10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42" y="206"/>
                  </a:lnTo>
                  <a:lnTo>
                    <a:pt x="22" y="276"/>
                  </a:lnTo>
                  <a:lnTo>
                    <a:pt x="14" y="312"/>
                  </a:lnTo>
                  <a:lnTo>
                    <a:pt x="8" y="346"/>
                  </a:lnTo>
                  <a:lnTo>
                    <a:pt x="2" y="380"/>
                  </a:lnTo>
                  <a:lnTo>
                    <a:pt x="0" y="408"/>
                  </a:lnTo>
                  <a:lnTo>
                    <a:pt x="110" y="408"/>
                  </a:lnTo>
                  <a:lnTo>
                    <a:pt x="110" y="408"/>
                  </a:lnTo>
                  <a:lnTo>
                    <a:pt x="122" y="366"/>
                  </a:lnTo>
                  <a:lnTo>
                    <a:pt x="134" y="318"/>
                  </a:lnTo>
                  <a:lnTo>
                    <a:pt x="146" y="262"/>
                  </a:lnTo>
                  <a:lnTo>
                    <a:pt x="154" y="206"/>
                  </a:lnTo>
                  <a:lnTo>
                    <a:pt x="160" y="150"/>
                  </a:lnTo>
                  <a:lnTo>
                    <a:pt x="164" y="100"/>
                  </a:lnTo>
                  <a:lnTo>
                    <a:pt x="162" y="78"/>
                  </a:lnTo>
                  <a:lnTo>
                    <a:pt x="162" y="58"/>
                  </a:lnTo>
                  <a:lnTo>
                    <a:pt x="158" y="42"/>
                  </a:lnTo>
                  <a:lnTo>
                    <a:pt x="156" y="28"/>
                  </a:lnTo>
                  <a:lnTo>
                    <a:pt x="156" y="28"/>
                  </a:lnTo>
                  <a:close/>
                </a:path>
              </a:pathLst>
            </a:custGeom>
            <a:solidFill>
              <a:srgbClr val="6663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1550" y="1738"/>
              <a:ext cx="74" cy="408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6" y="28"/>
                </a:cxn>
                <a:cxn ang="0">
                  <a:pos x="60" y="16"/>
                </a:cxn>
                <a:cxn ang="0">
                  <a:pos x="56" y="8"/>
                </a:cxn>
                <a:cxn ang="0">
                  <a:pos x="50" y="4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8" y="8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8" y="18"/>
                </a:cxn>
                <a:cxn ang="0">
                  <a:pos x="32" y="24"/>
                </a:cxn>
                <a:cxn ang="0">
                  <a:pos x="36" y="32"/>
                </a:cxn>
                <a:cxn ang="0">
                  <a:pos x="42" y="42"/>
                </a:cxn>
                <a:cxn ang="0">
                  <a:pos x="42" y="42"/>
                </a:cxn>
                <a:cxn ang="0">
                  <a:pos x="44" y="54"/>
                </a:cxn>
                <a:cxn ang="0">
                  <a:pos x="48" y="70"/>
                </a:cxn>
                <a:cxn ang="0">
                  <a:pos x="50" y="110"/>
                </a:cxn>
                <a:cxn ang="0">
                  <a:pos x="46" y="158"/>
                </a:cxn>
                <a:cxn ang="0">
                  <a:pos x="42" y="210"/>
                </a:cxn>
                <a:cxn ang="0">
                  <a:pos x="34" y="264"/>
                </a:cxn>
                <a:cxn ang="0">
                  <a:pos x="24" y="316"/>
                </a:cxn>
                <a:cxn ang="0">
                  <a:pos x="12" y="366"/>
                </a:cxn>
                <a:cxn ang="0">
                  <a:pos x="0" y="408"/>
                </a:cxn>
                <a:cxn ang="0">
                  <a:pos x="20" y="408"/>
                </a:cxn>
                <a:cxn ang="0">
                  <a:pos x="20" y="408"/>
                </a:cxn>
                <a:cxn ang="0">
                  <a:pos x="32" y="366"/>
                </a:cxn>
                <a:cxn ang="0">
                  <a:pos x="44" y="318"/>
                </a:cxn>
                <a:cxn ang="0">
                  <a:pos x="56" y="262"/>
                </a:cxn>
                <a:cxn ang="0">
                  <a:pos x="64" y="206"/>
                </a:cxn>
                <a:cxn ang="0">
                  <a:pos x="70" y="150"/>
                </a:cxn>
                <a:cxn ang="0">
                  <a:pos x="74" y="100"/>
                </a:cxn>
                <a:cxn ang="0">
                  <a:pos x="72" y="78"/>
                </a:cxn>
                <a:cxn ang="0">
                  <a:pos x="72" y="58"/>
                </a:cxn>
                <a:cxn ang="0">
                  <a:pos x="68" y="42"/>
                </a:cxn>
                <a:cxn ang="0">
                  <a:pos x="66" y="28"/>
                </a:cxn>
                <a:cxn ang="0">
                  <a:pos x="66" y="28"/>
                </a:cxn>
              </a:cxnLst>
              <a:rect l="0" t="0" r="r" b="b"/>
              <a:pathLst>
                <a:path w="74" h="408">
                  <a:moveTo>
                    <a:pt x="66" y="28"/>
                  </a:moveTo>
                  <a:lnTo>
                    <a:pt x="66" y="28"/>
                  </a:lnTo>
                  <a:lnTo>
                    <a:pt x="60" y="16"/>
                  </a:lnTo>
                  <a:lnTo>
                    <a:pt x="56" y="8"/>
                  </a:lnTo>
                  <a:lnTo>
                    <a:pt x="50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8" y="8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2" y="24"/>
                  </a:lnTo>
                  <a:lnTo>
                    <a:pt x="36" y="3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4" y="54"/>
                  </a:lnTo>
                  <a:lnTo>
                    <a:pt x="48" y="70"/>
                  </a:lnTo>
                  <a:lnTo>
                    <a:pt x="50" y="110"/>
                  </a:lnTo>
                  <a:lnTo>
                    <a:pt x="46" y="158"/>
                  </a:lnTo>
                  <a:lnTo>
                    <a:pt x="42" y="210"/>
                  </a:lnTo>
                  <a:lnTo>
                    <a:pt x="34" y="264"/>
                  </a:lnTo>
                  <a:lnTo>
                    <a:pt x="24" y="316"/>
                  </a:lnTo>
                  <a:lnTo>
                    <a:pt x="12" y="366"/>
                  </a:lnTo>
                  <a:lnTo>
                    <a:pt x="0" y="408"/>
                  </a:lnTo>
                  <a:lnTo>
                    <a:pt x="20" y="408"/>
                  </a:lnTo>
                  <a:lnTo>
                    <a:pt x="20" y="408"/>
                  </a:lnTo>
                  <a:lnTo>
                    <a:pt x="32" y="366"/>
                  </a:lnTo>
                  <a:lnTo>
                    <a:pt x="44" y="318"/>
                  </a:lnTo>
                  <a:lnTo>
                    <a:pt x="56" y="262"/>
                  </a:lnTo>
                  <a:lnTo>
                    <a:pt x="64" y="206"/>
                  </a:lnTo>
                  <a:lnTo>
                    <a:pt x="70" y="150"/>
                  </a:lnTo>
                  <a:lnTo>
                    <a:pt x="74" y="100"/>
                  </a:lnTo>
                  <a:lnTo>
                    <a:pt x="72" y="78"/>
                  </a:lnTo>
                  <a:lnTo>
                    <a:pt x="72" y="58"/>
                  </a:lnTo>
                  <a:lnTo>
                    <a:pt x="68" y="42"/>
                  </a:lnTo>
                  <a:lnTo>
                    <a:pt x="66" y="28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4A4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1302" y="1602"/>
              <a:ext cx="138" cy="49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4" y="224"/>
                </a:cxn>
                <a:cxn ang="0">
                  <a:pos x="18" y="348"/>
                </a:cxn>
                <a:cxn ang="0">
                  <a:pos x="16" y="424"/>
                </a:cxn>
                <a:cxn ang="0">
                  <a:pos x="12" y="444"/>
                </a:cxn>
                <a:cxn ang="0">
                  <a:pos x="16" y="456"/>
                </a:cxn>
                <a:cxn ang="0">
                  <a:pos x="32" y="470"/>
                </a:cxn>
                <a:cxn ang="0">
                  <a:pos x="84" y="490"/>
                </a:cxn>
                <a:cxn ang="0">
                  <a:pos x="110" y="492"/>
                </a:cxn>
                <a:cxn ang="0">
                  <a:pos x="130" y="488"/>
                </a:cxn>
                <a:cxn ang="0">
                  <a:pos x="138" y="476"/>
                </a:cxn>
                <a:cxn ang="0">
                  <a:pos x="134" y="454"/>
                </a:cxn>
                <a:cxn ang="0">
                  <a:pos x="106" y="402"/>
                </a:cxn>
                <a:cxn ang="0">
                  <a:pos x="84" y="354"/>
                </a:cxn>
                <a:cxn ang="0">
                  <a:pos x="80" y="330"/>
                </a:cxn>
                <a:cxn ang="0">
                  <a:pos x="78" y="302"/>
                </a:cxn>
                <a:cxn ang="0">
                  <a:pos x="84" y="270"/>
                </a:cxn>
                <a:cxn ang="0">
                  <a:pos x="98" y="232"/>
                </a:cxn>
                <a:cxn ang="0">
                  <a:pos x="116" y="182"/>
                </a:cxn>
                <a:cxn ang="0">
                  <a:pos x="130" y="126"/>
                </a:cxn>
                <a:cxn ang="0">
                  <a:pos x="132" y="72"/>
                </a:cxn>
                <a:cxn ang="0">
                  <a:pos x="128" y="46"/>
                </a:cxn>
                <a:cxn ang="0">
                  <a:pos x="118" y="26"/>
                </a:cxn>
                <a:cxn ang="0">
                  <a:pos x="110" y="16"/>
                </a:cxn>
                <a:cxn ang="0">
                  <a:pos x="94" y="4"/>
                </a:cxn>
                <a:cxn ang="0">
                  <a:pos x="74" y="0"/>
                </a:cxn>
                <a:cxn ang="0">
                  <a:pos x="56" y="2"/>
                </a:cxn>
                <a:cxn ang="0">
                  <a:pos x="38" y="10"/>
                </a:cxn>
                <a:cxn ang="0">
                  <a:pos x="22" y="22"/>
                </a:cxn>
                <a:cxn ang="0">
                  <a:pos x="10" y="40"/>
                </a:cxn>
                <a:cxn ang="0">
                  <a:pos x="2" y="60"/>
                </a:cxn>
                <a:cxn ang="0">
                  <a:pos x="0" y="72"/>
                </a:cxn>
              </a:cxnLst>
              <a:rect l="0" t="0" r="r" b="b"/>
              <a:pathLst>
                <a:path w="138" h="492">
                  <a:moveTo>
                    <a:pt x="0" y="72"/>
                  </a:moveTo>
                  <a:lnTo>
                    <a:pt x="0" y="72"/>
                  </a:lnTo>
                  <a:lnTo>
                    <a:pt x="4" y="118"/>
                  </a:lnTo>
                  <a:lnTo>
                    <a:pt x="14" y="224"/>
                  </a:lnTo>
                  <a:lnTo>
                    <a:pt x="18" y="288"/>
                  </a:lnTo>
                  <a:lnTo>
                    <a:pt x="18" y="348"/>
                  </a:lnTo>
                  <a:lnTo>
                    <a:pt x="18" y="402"/>
                  </a:lnTo>
                  <a:lnTo>
                    <a:pt x="16" y="424"/>
                  </a:lnTo>
                  <a:lnTo>
                    <a:pt x="12" y="444"/>
                  </a:lnTo>
                  <a:lnTo>
                    <a:pt x="12" y="444"/>
                  </a:lnTo>
                  <a:lnTo>
                    <a:pt x="12" y="450"/>
                  </a:lnTo>
                  <a:lnTo>
                    <a:pt x="16" y="456"/>
                  </a:lnTo>
                  <a:lnTo>
                    <a:pt x="24" y="464"/>
                  </a:lnTo>
                  <a:lnTo>
                    <a:pt x="32" y="470"/>
                  </a:lnTo>
                  <a:lnTo>
                    <a:pt x="56" y="482"/>
                  </a:lnTo>
                  <a:lnTo>
                    <a:pt x="84" y="490"/>
                  </a:lnTo>
                  <a:lnTo>
                    <a:pt x="98" y="492"/>
                  </a:lnTo>
                  <a:lnTo>
                    <a:pt x="110" y="492"/>
                  </a:lnTo>
                  <a:lnTo>
                    <a:pt x="120" y="492"/>
                  </a:lnTo>
                  <a:lnTo>
                    <a:pt x="130" y="488"/>
                  </a:lnTo>
                  <a:lnTo>
                    <a:pt x="136" y="484"/>
                  </a:lnTo>
                  <a:lnTo>
                    <a:pt x="138" y="476"/>
                  </a:lnTo>
                  <a:lnTo>
                    <a:pt x="138" y="466"/>
                  </a:lnTo>
                  <a:lnTo>
                    <a:pt x="134" y="454"/>
                  </a:lnTo>
                  <a:lnTo>
                    <a:pt x="134" y="454"/>
                  </a:lnTo>
                  <a:lnTo>
                    <a:pt x="106" y="402"/>
                  </a:lnTo>
                  <a:lnTo>
                    <a:pt x="94" y="378"/>
                  </a:lnTo>
                  <a:lnTo>
                    <a:pt x="84" y="354"/>
                  </a:lnTo>
                  <a:lnTo>
                    <a:pt x="82" y="342"/>
                  </a:lnTo>
                  <a:lnTo>
                    <a:pt x="80" y="330"/>
                  </a:lnTo>
                  <a:lnTo>
                    <a:pt x="78" y="316"/>
                  </a:lnTo>
                  <a:lnTo>
                    <a:pt x="78" y="302"/>
                  </a:lnTo>
                  <a:lnTo>
                    <a:pt x="80" y="286"/>
                  </a:lnTo>
                  <a:lnTo>
                    <a:pt x="84" y="270"/>
                  </a:lnTo>
                  <a:lnTo>
                    <a:pt x="90" y="252"/>
                  </a:lnTo>
                  <a:lnTo>
                    <a:pt x="98" y="232"/>
                  </a:lnTo>
                  <a:lnTo>
                    <a:pt x="98" y="232"/>
                  </a:lnTo>
                  <a:lnTo>
                    <a:pt x="116" y="182"/>
                  </a:lnTo>
                  <a:lnTo>
                    <a:pt x="124" y="154"/>
                  </a:lnTo>
                  <a:lnTo>
                    <a:pt x="130" y="126"/>
                  </a:lnTo>
                  <a:lnTo>
                    <a:pt x="134" y="98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28" y="46"/>
                  </a:lnTo>
                  <a:lnTo>
                    <a:pt x="124" y="36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10" y="16"/>
                  </a:lnTo>
                  <a:lnTo>
                    <a:pt x="102" y="10"/>
                  </a:lnTo>
                  <a:lnTo>
                    <a:pt x="94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6" y="4"/>
                  </a:lnTo>
                  <a:lnTo>
                    <a:pt x="38" y="10"/>
                  </a:lnTo>
                  <a:lnTo>
                    <a:pt x="30" y="16"/>
                  </a:lnTo>
                  <a:lnTo>
                    <a:pt x="22" y="22"/>
                  </a:lnTo>
                  <a:lnTo>
                    <a:pt x="16" y="30"/>
                  </a:lnTo>
                  <a:lnTo>
                    <a:pt x="10" y="40"/>
                  </a:lnTo>
                  <a:lnTo>
                    <a:pt x="4" y="50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1010" y="2048"/>
              <a:ext cx="454" cy="9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424" y="0"/>
                </a:cxn>
                <a:cxn ang="0">
                  <a:pos x="418" y="4"/>
                </a:cxn>
                <a:cxn ang="0">
                  <a:pos x="410" y="6"/>
                </a:cxn>
                <a:cxn ang="0">
                  <a:pos x="394" y="10"/>
                </a:cxn>
                <a:cxn ang="0">
                  <a:pos x="372" y="10"/>
                </a:cxn>
                <a:cxn ang="0">
                  <a:pos x="352" y="8"/>
                </a:cxn>
                <a:cxn ang="0">
                  <a:pos x="316" y="4"/>
                </a:cxn>
                <a:cxn ang="0">
                  <a:pos x="302" y="2"/>
                </a:cxn>
                <a:cxn ang="0">
                  <a:pos x="280" y="58"/>
                </a:cxn>
                <a:cxn ang="0">
                  <a:pos x="280" y="58"/>
                </a:cxn>
                <a:cxn ang="0">
                  <a:pos x="280" y="60"/>
                </a:cxn>
                <a:cxn ang="0">
                  <a:pos x="272" y="64"/>
                </a:cxn>
                <a:cxn ang="0">
                  <a:pos x="254" y="68"/>
                </a:cxn>
                <a:cxn ang="0">
                  <a:pos x="242" y="70"/>
                </a:cxn>
                <a:cxn ang="0">
                  <a:pos x="224" y="70"/>
                </a:cxn>
                <a:cxn ang="0">
                  <a:pos x="224" y="70"/>
                </a:cxn>
                <a:cxn ang="0">
                  <a:pos x="134" y="66"/>
                </a:cxn>
                <a:cxn ang="0">
                  <a:pos x="90" y="64"/>
                </a:cxn>
                <a:cxn ang="0">
                  <a:pos x="58" y="60"/>
                </a:cxn>
                <a:cxn ang="0">
                  <a:pos x="58" y="60"/>
                </a:cxn>
                <a:cxn ang="0">
                  <a:pos x="46" y="58"/>
                </a:cxn>
                <a:cxn ang="0">
                  <a:pos x="38" y="60"/>
                </a:cxn>
                <a:cxn ang="0">
                  <a:pos x="28" y="62"/>
                </a:cxn>
                <a:cxn ang="0">
                  <a:pos x="22" y="66"/>
                </a:cxn>
                <a:cxn ang="0">
                  <a:pos x="12" y="76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0" y="98"/>
                </a:cxn>
                <a:cxn ang="0">
                  <a:pos x="454" y="98"/>
                </a:cxn>
                <a:cxn ang="0">
                  <a:pos x="454" y="98"/>
                </a:cxn>
                <a:cxn ang="0">
                  <a:pos x="450" y="74"/>
                </a:cxn>
                <a:cxn ang="0">
                  <a:pos x="444" y="54"/>
                </a:cxn>
                <a:cxn ang="0">
                  <a:pos x="438" y="34"/>
                </a:cxn>
                <a:cxn ang="0">
                  <a:pos x="424" y="0"/>
                </a:cxn>
              </a:cxnLst>
              <a:rect l="0" t="0" r="r" b="b"/>
              <a:pathLst>
                <a:path w="454" h="98">
                  <a:moveTo>
                    <a:pt x="424" y="0"/>
                  </a:moveTo>
                  <a:lnTo>
                    <a:pt x="424" y="0"/>
                  </a:lnTo>
                  <a:lnTo>
                    <a:pt x="418" y="4"/>
                  </a:lnTo>
                  <a:lnTo>
                    <a:pt x="410" y="6"/>
                  </a:lnTo>
                  <a:lnTo>
                    <a:pt x="394" y="10"/>
                  </a:lnTo>
                  <a:lnTo>
                    <a:pt x="372" y="10"/>
                  </a:lnTo>
                  <a:lnTo>
                    <a:pt x="352" y="8"/>
                  </a:lnTo>
                  <a:lnTo>
                    <a:pt x="316" y="4"/>
                  </a:lnTo>
                  <a:lnTo>
                    <a:pt x="302" y="2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0" y="60"/>
                  </a:lnTo>
                  <a:lnTo>
                    <a:pt x="272" y="64"/>
                  </a:lnTo>
                  <a:lnTo>
                    <a:pt x="254" y="68"/>
                  </a:lnTo>
                  <a:lnTo>
                    <a:pt x="242" y="70"/>
                  </a:lnTo>
                  <a:lnTo>
                    <a:pt x="224" y="70"/>
                  </a:lnTo>
                  <a:lnTo>
                    <a:pt x="224" y="70"/>
                  </a:lnTo>
                  <a:lnTo>
                    <a:pt x="134" y="66"/>
                  </a:lnTo>
                  <a:lnTo>
                    <a:pt x="90" y="64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46" y="58"/>
                  </a:lnTo>
                  <a:lnTo>
                    <a:pt x="38" y="60"/>
                  </a:lnTo>
                  <a:lnTo>
                    <a:pt x="28" y="62"/>
                  </a:lnTo>
                  <a:lnTo>
                    <a:pt x="22" y="66"/>
                  </a:lnTo>
                  <a:lnTo>
                    <a:pt x="12" y="7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0" y="98"/>
                  </a:lnTo>
                  <a:lnTo>
                    <a:pt x="454" y="98"/>
                  </a:lnTo>
                  <a:lnTo>
                    <a:pt x="454" y="98"/>
                  </a:lnTo>
                  <a:lnTo>
                    <a:pt x="450" y="74"/>
                  </a:lnTo>
                  <a:lnTo>
                    <a:pt x="444" y="54"/>
                  </a:lnTo>
                  <a:lnTo>
                    <a:pt x="438" y="34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1260" y="1592"/>
              <a:ext cx="210" cy="514"/>
            </a:xfrm>
            <a:custGeom>
              <a:avLst/>
              <a:gdLst/>
              <a:ahLst/>
              <a:cxnLst>
                <a:cxn ang="0">
                  <a:pos x="188" y="456"/>
                </a:cxn>
                <a:cxn ang="0">
                  <a:pos x="170" y="480"/>
                </a:cxn>
                <a:cxn ang="0">
                  <a:pos x="144" y="498"/>
                </a:cxn>
                <a:cxn ang="0">
                  <a:pos x="120" y="508"/>
                </a:cxn>
                <a:cxn ang="0">
                  <a:pos x="90" y="514"/>
                </a:cxn>
                <a:cxn ang="0">
                  <a:pos x="52" y="514"/>
                </a:cxn>
                <a:cxn ang="0">
                  <a:pos x="30" y="510"/>
                </a:cxn>
                <a:cxn ang="0">
                  <a:pos x="42" y="480"/>
                </a:cxn>
                <a:cxn ang="0">
                  <a:pos x="50" y="448"/>
                </a:cxn>
                <a:cxn ang="0">
                  <a:pos x="52" y="406"/>
                </a:cxn>
                <a:cxn ang="0">
                  <a:pos x="50" y="380"/>
                </a:cxn>
                <a:cxn ang="0">
                  <a:pos x="34" y="288"/>
                </a:cxn>
                <a:cxn ang="0">
                  <a:pos x="18" y="214"/>
                </a:cxn>
                <a:cxn ang="0">
                  <a:pos x="8" y="202"/>
                </a:cxn>
                <a:cxn ang="0">
                  <a:pos x="2" y="188"/>
                </a:cxn>
                <a:cxn ang="0">
                  <a:pos x="4" y="168"/>
                </a:cxn>
                <a:cxn ang="0">
                  <a:pos x="12" y="158"/>
                </a:cxn>
                <a:cxn ang="0">
                  <a:pos x="32" y="132"/>
                </a:cxn>
                <a:cxn ang="0">
                  <a:pos x="38" y="110"/>
                </a:cxn>
                <a:cxn ang="0">
                  <a:pos x="36" y="94"/>
                </a:cxn>
                <a:cxn ang="0">
                  <a:pos x="38" y="58"/>
                </a:cxn>
                <a:cxn ang="0">
                  <a:pos x="42" y="44"/>
                </a:cxn>
                <a:cxn ang="0">
                  <a:pos x="52" y="32"/>
                </a:cxn>
                <a:cxn ang="0">
                  <a:pos x="62" y="26"/>
                </a:cxn>
                <a:cxn ang="0">
                  <a:pos x="110" y="10"/>
                </a:cxn>
                <a:cxn ang="0">
                  <a:pos x="154" y="0"/>
                </a:cxn>
                <a:cxn ang="0">
                  <a:pos x="156" y="12"/>
                </a:cxn>
                <a:cxn ang="0">
                  <a:pos x="162" y="30"/>
                </a:cxn>
                <a:cxn ang="0">
                  <a:pos x="180" y="46"/>
                </a:cxn>
                <a:cxn ang="0">
                  <a:pos x="192" y="50"/>
                </a:cxn>
                <a:cxn ang="0">
                  <a:pos x="204" y="56"/>
                </a:cxn>
                <a:cxn ang="0">
                  <a:pos x="208" y="68"/>
                </a:cxn>
                <a:cxn ang="0">
                  <a:pos x="210" y="90"/>
                </a:cxn>
                <a:cxn ang="0">
                  <a:pos x="204" y="108"/>
                </a:cxn>
                <a:cxn ang="0">
                  <a:pos x="164" y="214"/>
                </a:cxn>
                <a:cxn ang="0">
                  <a:pos x="140" y="294"/>
                </a:cxn>
                <a:cxn ang="0">
                  <a:pos x="132" y="328"/>
                </a:cxn>
                <a:cxn ang="0">
                  <a:pos x="134" y="352"/>
                </a:cxn>
                <a:cxn ang="0">
                  <a:pos x="138" y="372"/>
                </a:cxn>
                <a:cxn ang="0">
                  <a:pos x="152" y="402"/>
                </a:cxn>
                <a:cxn ang="0">
                  <a:pos x="174" y="436"/>
                </a:cxn>
                <a:cxn ang="0">
                  <a:pos x="188" y="456"/>
                </a:cxn>
              </a:cxnLst>
              <a:rect l="0" t="0" r="r" b="b"/>
              <a:pathLst>
                <a:path w="210" h="514">
                  <a:moveTo>
                    <a:pt x="188" y="456"/>
                  </a:moveTo>
                  <a:lnTo>
                    <a:pt x="188" y="456"/>
                  </a:lnTo>
                  <a:lnTo>
                    <a:pt x="180" y="468"/>
                  </a:lnTo>
                  <a:lnTo>
                    <a:pt x="170" y="480"/>
                  </a:lnTo>
                  <a:lnTo>
                    <a:pt x="154" y="492"/>
                  </a:lnTo>
                  <a:lnTo>
                    <a:pt x="144" y="498"/>
                  </a:lnTo>
                  <a:lnTo>
                    <a:pt x="134" y="504"/>
                  </a:lnTo>
                  <a:lnTo>
                    <a:pt x="120" y="508"/>
                  </a:lnTo>
                  <a:lnTo>
                    <a:pt x="106" y="512"/>
                  </a:lnTo>
                  <a:lnTo>
                    <a:pt x="90" y="514"/>
                  </a:lnTo>
                  <a:lnTo>
                    <a:pt x="72" y="514"/>
                  </a:lnTo>
                  <a:lnTo>
                    <a:pt x="52" y="514"/>
                  </a:lnTo>
                  <a:lnTo>
                    <a:pt x="30" y="510"/>
                  </a:lnTo>
                  <a:lnTo>
                    <a:pt x="30" y="510"/>
                  </a:lnTo>
                  <a:lnTo>
                    <a:pt x="34" y="502"/>
                  </a:lnTo>
                  <a:lnTo>
                    <a:pt x="42" y="480"/>
                  </a:lnTo>
                  <a:lnTo>
                    <a:pt x="46" y="464"/>
                  </a:lnTo>
                  <a:lnTo>
                    <a:pt x="50" y="448"/>
                  </a:lnTo>
                  <a:lnTo>
                    <a:pt x="52" y="428"/>
                  </a:lnTo>
                  <a:lnTo>
                    <a:pt x="52" y="406"/>
                  </a:lnTo>
                  <a:lnTo>
                    <a:pt x="52" y="406"/>
                  </a:lnTo>
                  <a:lnTo>
                    <a:pt x="50" y="380"/>
                  </a:lnTo>
                  <a:lnTo>
                    <a:pt x="46" y="350"/>
                  </a:lnTo>
                  <a:lnTo>
                    <a:pt x="34" y="288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2" y="208"/>
                  </a:lnTo>
                  <a:lnTo>
                    <a:pt x="8" y="202"/>
                  </a:lnTo>
                  <a:lnTo>
                    <a:pt x="4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4" y="16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26" y="140"/>
                  </a:lnTo>
                  <a:lnTo>
                    <a:pt x="32" y="132"/>
                  </a:lnTo>
                  <a:lnTo>
                    <a:pt x="34" y="124"/>
                  </a:lnTo>
                  <a:lnTo>
                    <a:pt x="38" y="110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76"/>
                  </a:lnTo>
                  <a:lnTo>
                    <a:pt x="38" y="58"/>
                  </a:lnTo>
                  <a:lnTo>
                    <a:pt x="38" y="50"/>
                  </a:lnTo>
                  <a:lnTo>
                    <a:pt x="42" y="4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2" y="26"/>
                  </a:lnTo>
                  <a:lnTo>
                    <a:pt x="76" y="22"/>
                  </a:lnTo>
                  <a:lnTo>
                    <a:pt x="110" y="1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6"/>
                  </a:lnTo>
                  <a:lnTo>
                    <a:pt x="156" y="12"/>
                  </a:lnTo>
                  <a:lnTo>
                    <a:pt x="158" y="20"/>
                  </a:lnTo>
                  <a:lnTo>
                    <a:pt x="162" y="30"/>
                  </a:lnTo>
                  <a:lnTo>
                    <a:pt x="170" y="38"/>
                  </a:lnTo>
                  <a:lnTo>
                    <a:pt x="180" y="46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8" y="54"/>
                  </a:lnTo>
                  <a:lnTo>
                    <a:pt x="204" y="56"/>
                  </a:lnTo>
                  <a:lnTo>
                    <a:pt x="206" y="62"/>
                  </a:lnTo>
                  <a:lnTo>
                    <a:pt x="208" y="68"/>
                  </a:lnTo>
                  <a:lnTo>
                    <a:pt x="210" y="78"/>
                  </a:lnTo>
                  <a:lnTo>
                    <a:pt x="210" y="90"/>
                  </a:lnTo>
                  <a:lnTo>
                    <a:pt x="210" y="90"/>
                  </a:lnTo>
                  <a:lnTo>
                    <a:pt x="204" y="108"/>
                  </a:lnTo>
                  <a:lnTo>
                    <a:pt x="194" y="138"/>
                  </a:lnTo>
                  <a:lnTo>
                    <a:pt x="164" y="214"/>
                  </a:lnTo>
                  <a:lnTo>
                    <a:pt x="150" y="254"/>
                  </a:lnTo>
                  <a:lnTo>
                    <a:pt x="140" y="294"/>
                  </a:lnTo>
                  <a:lnTo>
                    <a:pt x="136" y="312"/>
                  </a:lnTo>
                  <a:lnTo>
                    <a:pt x="132" y="328"/>
                  </a:lnTo>
                  <a:lnTo>
                    <a:pt x="132" y="342"/>
                  </a:lnTo>
                  <a:lnTo>
                    <a:pt x="134" y="352"/>
                  </a:lnTo>
                  <a:lnTo>
                    <a:pt x="134" y="352"/>
                  </a:lnTo>
                  <a:lnTo>
                    <a:pt x="138" y="372"/>
                  </a:lnTo>
                  <a:lnTo>
                    <a:pt x="146" y="388"/>
                  </a:lnTo>
                  <a:lnTo>
                    <a:pt x="152" y="402"/>
                  </a:lnTo>
                  <a:lnTo>
                    <a:pt x="160" y="414"/>
                  </a:lnTo>
                  <a:lnTo>
                    <a:pt x="174" y="436"/>
                  </a:lnTo>
                  <a:lnTo>
                    <a:pt x="182" y="446"/>
                  </a:lnTo>
                  <a:lnTo>
                    <a:pt x="188" y="456"/>
                  </a:lnTo>
                  <a:lnTo>
                    <a:pt x="188" y="456"/>
                  </a:lnTo>
                  <a:close/>
                </a:path>
              </a:pathLst>
            </a:custGeom>
            <a:solidFill>
              <a:srgbClr val="DE88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1308" y="1608"/>
              <a:ext cx="38" cy="126"/>
            </a:xfrm>
            <a:custGeom>
              <a:avLst/>
              <a:gdLst/>
              <a:ahLst/>
              <a:cxnLst>
                <a:cxn ang="0">
                  <a:pos x="38" y="30"/>
                </a:cxn>
                <a:cxn ang="0">
                  <a:pos x="38" y="30"/>
                </a:cxn>
                <a:cxn ang="0">
                  <a:pos x="26" y="70"/>
                </a:cxn>
                <a:cxn ang="0">
                  <a:pos x="14" y="102"/>
                </a:cxn>
                <a:cxn ang="0">
                  <a:pos x="8" y="116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0" y="114"/>
                </a:cxn>
                <a:cxn ang="0">
                  <a:pos x="2" y="84"/>
                </a:cxn>
                <a:cxn ang="0">
                  <a:pos x="4" y="66"/>
                </a:cxn>
                <a:cxn ang="0">
                  <a:pos x="6" y="46"/>
                </a:cxn>
                <a:cxn ang="0">
                  <a:pos x="12" y="28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4" y="4"/>
                </a:cxn>
                <a:cxn ang="0">
                  <a:pos x="30" y="0"/>
                </a:cxn>
                <a:cxn ang="0">
                  <a:pos x="34" y="2"/>
                </a:cxn>
                <a:cxn ang="0">
                  <a:pos x="36" y="8"/>
                </a:cxn>
                <a:cxn ang="0">
                  <a:pos x="38" y="22"/>
                </a:cxn>
                <a:cxn ang="0">
                  <a:pos x="38" y="30"/>
                </a:cxn>
                <a:cxn ang="0">
                  <a:pos x="38" y="30"/>
                </a:cxn>
              </a:cxnLst>
              <a:rect l="0" t="0" r="r" b="b"/>
              <a:pathLst>
                <a:path w="38" h="126">
                  <a:moveTo>
                    <a:pt x="38" y="30"/>
                  </a:moveTo>
                  <a:lnTo>
                    <a:pt x="38" y="30"/>
                  </a:lnTo>
                  <a:lnTo>
                    <a:pt x="26" y="70"/>
                  </a:lnTo>
                  <a:lnTo>
                    <a:pt x="14" y="102"/>
                  </a:lnTo>
                  <a:lnTo>
                    <a:pt x="8" y="11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2" y="84"/>
                  </a:lnTo>
                  <a:lnTo>
                    <a:pt x="4" y="66"/>
                  </a:lnTo>
                  <a:lnTo>
                    <a:pt x="6" y="46"/>
                  </a:lnTo>
                  <a:lnTo>
                    <a:pt x="12" y="2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6" y="8"/>
                  </a:lnTo>
                  <a:lnTo>
                    <a:pt x="38" y="22"/>
                  </a:lnTo>
                  <a:lnTo>
                    <a:pt x="38" y="30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1410" y="1646"/>
              <a:ext cx="102" cy="38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22" y="2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54" y="6"/>
                </a:cxn>
                <a:cxn ang="0">
                  <a:pos x="60" y="14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70" y="80"/>
                </a:cxn>
                <a:cxn ang="0">
                  <a:pos x="76" y="148"/>
                </a:cxn>
                <a:cxn ang="0">
                  <a:pos x="84" y="218"/>
                </a:cxn>
                <a:cxn ang="0">
                  <a:pos x="88" y="248"/>
                </a:cxn>
                <a:cxn ang="0">
                  <a:pos x="92" y="272"/>
                </a:cxn>
                <a:cxn ang="0">
                  <a:pos x="92" y="272"/>
                </a:cxn>
                <a:cxn ang="0">
                  <a:pos x="98" y="310"/>
                </a:cxn>
                <a:cxn ang="0">
                  <a:pos x="102" y="342"/>
                </a:cxn>
                <a:cxn ang="0">
                  <a:pos x="102" y="366"/>
                </a:cxn>
                <a:cxn ang="0">
                  <a:pos x="100" y="382"/>
                </a:cxn>
                <a:cxn ang="0">
                  <a:pos x="100" y="382"/>
                </a:cxn>
                <a:cxn ang="0">
                  <a:pos x="94" y="386"/>
                </a:cxn>
                <a:cxn ang="0">
                  <a:pos x="88" y="388"/>
                </a:cxn>
                <a:cxn ang="0">
                  <a:pos x="80" y="388"/>
                </a:cxn>
                <a:cxn ang="0">
                  <a:pos x="80" y="388"/>
                </a:cxn>
                <a:cxn ang="0">
                  <a:pos x="76" y="386"/>
                </a:cxn>
                <a:cxn ang="0">
                  <a:pos x="70" y="378"/>
                </a:cxn>
                <a:cxn ang="0">
                  <a:pos x="60" y="356"/>
                </a:cxn>
                <a:cxn ang="0">
                  <a:pos x="46" y="324"/>
                </a:cxn>
                <a:cxn ang="0">
                  <a:pos x="46" y="324"/>
                </a:cxn>
                <a:cxn ang="0">
                  <a:pos x="42" y="278"/>
                </a:cxn>
                <a:cxn ang="0">
                  <a:pos x="38" y="240"/>
                </a:cxn>
                <a:cxn ang="0">
                  <a:pos x="34" y="212"/>
                </a:cxn>
                <a:cxn ang="0">
                  <a:pos x="34" y="212"/>
                </a:cxn>
                <a:cxn ang="0">
                  <a:pos x="22" y="172"/>
                </a:cxn>
                <a:cxn ang="0">
                  <a:pos x="14" y="140"/>
                </a:cxn>
                <a:cxn ang="0">
                  <a:pos x="6" y="104"/>
                </a:cxn>
                <a:cxn ang="0">
                  <a:pos x="0" y="70"/>
                </a:cxn>
                <a:cxn ang="0">
                  <a:pos x="0" y="52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4" y="16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02" h="388">
                  <a:moveTo>
                    <a:pt x="16" y="4"/>
                  </a:move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6"/>
                  </a:lnTo>
                  <a:lnTo>
                    <a:pt x="60" y="14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70" y="80"/>
                  </a:lnTo>
                  <a:lnTo>
                    <a:pt x="76" y="148"/>
                  </a:lnTo>
                  <a:lnTo>
                    <a:pt x="84" y="218"/>
                  </a:lnTo>
                  <a:lnTo>
                    <a:pt x="88" y="248"/>
                  </a:lnTo>
                  <a:lnTo>
                    <a:pt x="92" y="272"/>
                  </a:lnTo>
                  <a:lnTo>
                    <a:pt x="92" y="272"/>
                  </a:lnTo>
                  <a:lnTo>
                    <a:pt x="98" y="310"/>
                  </a:lnTo>
                  <a:lnTo>
                    <a:pt x="102" y="342"/>
                  </a:lnTo>
                  <a:lnTo>
                    <a:pt x="102" y="366"/>
                  </a:lnTo>
                  <a:lnTo>
                    <a:pt x="100" y="382"/>
                  </a:lnTo>
                  <a:lnTo>
                    <a:pt x="100" y="382"/>
                  </a:lnTo>
                  <a:lnTo>
                    <a:pt x="94" y="386"/>
                  </a:lnTo>
                  <a:lnTo>
                    <a:pt x="88" y="388"/>
                  </a:lnTo>
                  <a:lnTo>
                    <a:pt x="80" y="388"/>
                  </a:lnTo>
                  <a:lnTo>
                    <a:pt x="80" y="388"/>
                  </a:lnTo>
                  <a:lnTo>
                    <a:pt x="76" y="386"/>
                  </a:lnTo>
                  <a:lnTo>
                    <a:pt x="70" y="378"/>
                  </a:lnTo>
                  <a:lnTo>
                    <a:pt x="60" y="356"/>
                  </a:lnTo>
                  <a:lnTo>
                    <a:pt x="46" y="324"/>
                  </a:lnTo>
                  <a:lnTo>
                    <a:pt x="46" y="324"/>
                  </a:lnTo>
                  <a:lnTo>
                    <a:pt x="42" y="278"/>
                  </a:lnTo>
                  <a:lnTo>
                    <a:pt x="38" y="240"/>
                  </a:lnTo>
                  <a:lnTo>
                    <a:pt x="34" y="212"/>
                  </a:lnTo>
                  <a:lnTo>
                    <a:pt x="34" y="212"/>
                  </a:lnTo>
                  <a:lnTo>
                    <a:pt x="22" y="172"/>
                  </a:lnTo>
                  <a:lnTo>
                    <a:pt x="14" y="140"/>
                  </a:lnTo>
                  <a:lnTo>
                    <a:pt x="6" y="104"/>
                  </a:lnTo>
                  <a:lnTo>
                    <a:pt x="0" y="70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DE88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526" y="1980"/>
              <a:ext cx="656" cy="62"/>
            </a:xfrm>
            <a:prstGeom prst="rect">
              <a:avLst/>
            </a:prstGeom>
            <a:solidFill>
              <a:srgbClr val="6663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546" y="1990"/>
              <a:ext cx="54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56"/>
                </a:cxn>
                <a:cxn ang="0">
                  <a:pos x="54" y="156"/>
                </a:cxn>
                <a:cxn ang="0">
                  <a:pos x="50" y="4"/>
                </a:cxn>
                <a:cxn ang="0">
                  <a:pos x="0" y="0"/>
                </a:cxn>
              </a:cxnLst>
              <a:rect l="0" t="0" r="r" b="b"/>
              <a:pathLst>
                <a:path w="54" h="156">
                  <a:moveTo>
                    <a:pt x="0" y="0"/>
                  </a:moveTo>
                  <a:lnTo>
                    <a:pt x="8" y="156"/>
                  </a:lnTo>
                  <a:lnTo>
                    <a:pt x="54" y="156"/>
                  </a:lnTo>
                  <a:lnTo>
                    <a:pt x="5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3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1104" y="1990"/>
              <a:ext cx="50" cy="15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156"/>
                </a:cxn>
                <a:cxn ang="0">
                  <a:pos x="42" y="156"/>
                </a:cxn>
                <a:cxn ang="0">
                  <a:pos x="50" y="0"/>
                </a:cxn>
                <a:cxn ang="0">
                  <a:pos x="4" y="4"/>
                </a:cxn>
              </a:cxnLst>
              <a:rect l="0" t="0" r="r" b="b"/>
              <a:pathLst>
                <a:path w="50" h="156">
                  <a:moveTo>
                    <a:pt x="4" y="4"/>
                  </a:moveTo>
                  <a:lnTo>
                    <a:pt x="0" y="156"/>
                  </a:lnTo>
                  <a:lnTo>
                    <a:pt x="42" y="156"/>
                  </a:lnTo>
                  <a:lnTo>
                    <a:pt x="5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663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1132" y="1836"/>
              <a:ext cx="88" cy="84"/>
            </a:xfrm>
            <a:custGeom>
              <a:avLst/>
              <a:gdLst/>
              <a:ahLst/>
              <a:cxnLst>
                <a:cxn ang="0">
                  <a:pos x="82" y="70"/>
                </a:cxn>
                <a:cxn ang="0">
                  <a:pos x="82" y="70"/>
                </a:cxn>
                <a:cxn ang="0">
                  <a:pos x="68" y="54"/>
                </a:cxn>
                <a:cxn ang="0">
                  <a:pos x="56" y="38"/>
                </a:cxn>
                <a:cxn ang="0">
                  <a:pos x="52" y="30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4" y="16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8" y="14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30" y="8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2" y="20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16" y="14"/>
                </a:cxn>
                <a:cxn ang="0">
                  <a:pos x="8" y="18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4" y="50"/>
                </a:cxn>
                <a:cxn ang="0">
                  <a:pos x="4" y="50"/>
                </a:cxn>
                <a:cxn ang="0">
                  <a:pos x="22" y="58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6" y="56"/>
                </a:cxn>
                <a:cxn ang="0">
                  <a:pos x="28" y="52"/>
                </a:cxn>
                <a:cxn ang="0">
                  <a:pos x="28" y="52"/>
                </a:cxn>
                <a:cxn ang="0">
                  <a:pos x="30" y="54"/>
                </a:cxn>
                <a:cxn ang="0">
                  <a:pos x="36" y="58"/>
                </a:cxn>
                <a:cxn ang="0">
                  <a:pos x="36" y="58"/>
                </a:cxn>
                <a:cxn ang="0">
                  <a:pos x="38" y="64"/>
                </a:cxn>
                <a:cxn ang="0">
                  <a:pos x="46" y="70"/>
                </a:cxn>
                <a:cxn ang="0">
                  <a:pos x="56" y="78"/>
                </a:cxn>
                <a:cxn ang="0">
                  <a:pos x="56" y="78"/>
                </a:cxn>
                <a:cxn ang="0">
                  <a:pos x="62" y="82"/>
                </a:cxn>
                <a:cxn ang="0">
                  <a:pos x="70" y="84"/>
                </a:cxn>
                <a:cxn ang="0">
                  <a:pos x="76" y="84"/>
                </a:cxn>
                <a:cxn ang="0">
                  <a:pos x="82" y="82"/>
                </a:cxn>
                <a:cxn ang="0">
                  <a:pos x="86" y="80"/>
                </a:cxn>
                <a:cxn ang="0">
                  <a:pos x="88" y="78"/>
                </a:cxn>
                <a:cxn ang="0">
                  <a:pos x="86" y="74"/>
                </a:cxn>
                <a:cxn ang="0">
                  <a:pos x="82" y="70"/>
                </a:cxn>
                <a:cxn ang="0">
                  <a:pos x="82" y="70"/>
                </a:cxn>
              </a:cxnLst>
              <a:rect l="0" t="0" r="r" b="b"/>
              <a:pathLst>
                <a:path w="88" h="84">
                  <a:moveTo>
                    <a:pt x="82" y="70"/>
                  </a:moveTo>
                  <a:lnTo>
                    <a:pt x="82" y="70"/>
                  </a:lnTo>
                  <a:lnTo>
                    <a:pt x="68" y="54"/>
                  </a:lnTo>
                  <a:lnTo>
                    <a:pt x="56" y="38"/>
                  </a:lnTo>
                  <a:lnTo>
                    <a:pt x="52" y="3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4" y="1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30" y="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2" y="2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6" y="14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26" y="56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0" y="54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46" y="70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62" y="82"/>
                  </a:lnTo>
                  <a:lnTo>
                    <a:pt x="70" y="84"/>
                  </a:lnTo>
                  <a:lnTo>
                    <a:pt x="76" y="84"/>
                  </a:lnTo>
                  <a:lnTo>
                    <a:pt x="82" y="82"/>
                  </a:lnTo>
                  <a:lnTo>
                    <a:pt x="86" y="80"/>
                  </a:lnTo>
                  <a:lnTo>
                    <a:pt x="88" y="78"/>
                  </a:lnTo>
                  <a:lnTo>
                    <a:pt x="86" y="74"/>
                  </a:lnTo>
                  <a:lnTo>
                    <a:pt x="82" y="70"/>
                  </a:lnTo>
                  <a:lnTo>
                    <a:pt x="82" y="70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1194" y="1898"/>
              <a:ext cx="300" cy="140"/>
            </a:xfrm>
            <a:custGeom>
              <a:avLst/>
              <a:gdLst/>
              <a:ahLst/>
              <a:cxnLst>
                <a:cxn ang="0">
                  <a:pos x="298" y="120"/>
                </a:cxn>
                <a:cxn ang="0">
                  <a:pos x="298" y="120"/>
                </a:cxn>
                <a:cxn ang="0">
                  <a:pos x="298" y="114"/>
                </a:cxn>
                <a:cxn ang="0">
                  <a:pos x="296" y="106"/>
                </a:cxn>
                <a:cxn ang="0">
                  <a:pos x="294" y="96"/>
                </a:cxn>
                <a:cxn ang="0">
                  <a:pos x="288" y="88"/>
                </a:cxn>
                <a:cxn ang="0">
                  <a:pos x="280" y="80"/>
                </a:cxn>
                <a:cxn ang="0">
                  <a:pos x="268" y="74"/>
                </a:cxn>
                <a:cxn ang="0">
                  <a:pos x="252" y="70"/>
                </a:cxn>
                <a:cxn ang="0">
                  <a:pos x="252" y="70"/>
                </a:cxn>
                <a:cxn ang="0">
                  <a:pos x="220" y="66"/>
                </a:cxn>
                <a:cxn ang="0">
                  <a:pos x="184" y="60"/>
                </a:cxn>
                <a:cxn ang="0">
                  <a:pos x="148" y="50"/>
                </a:cxn>
                <a:cxn ang="0">
                  <a:pos x="112" y="40"/>
                </a:cxn>
                <a:cxn ang="0">
                  <a:pos x="54" y="20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14" y="22"/>
                </a:cxn>
                <a:cxn ang="0">
                  <a:pos x="28" y="32"/>
                </a:cxn>
                <a:cxn ang="0">
                  <a:pos x="44" y="40"/>
                </a:cxn>
                <a:cxn ang="0">
                  <a:pos x="44" y="40"/>
                </a:cxn>
                <a:cxn ang="0">
                  <a:pos x="114" y="72"/>
                </a:cxn>
                <a:cxn ang="0">
                  <a:pos x="160" y="94"/>
                </a:cxn>
                <a:cxn ang="0">
                  <a:pos x="200" y="114"/>
                </a:cxn>
                <a:cxn ang="0">
                  <a:pos x="200" y="114"/>
                </a:cxn>
                <a:cxn ang="0">
                  <a:pos x="220" y="124"/>
                </a:cxn>
                <a:cxn ang="0">
                  <a:pos x="244" y="132"/>
                </a:cxn>
                <a:cxn ang="0">
                  <a:pos x="266" y="138"/>
                </a:cxn>
                <a:cxn ang="0">
                  <a:pos x="286" y="140"/>
                </a:cxn>
                <a:cxn ang="0">
                  <a:pos x="286" y="140"/>
                </a:cxn>
                <a:cxn ang="0">
                  <a:pos x="294" y="140"/>
                </a:cxn>
                <a:cxn ang="0">
                  <a:pos x="298" y="138"/>
                </a:cxn>
                <a:cxn ang="0">
                  <a:pos x="300" y="134"/>
                </a:cxn>
                <a:cxn ang="0">
                  <a:pos x="300" y="130"/>
                </a:cxn>
                <a:cxn ang="0">
                  <a:pos x="298" y="124"/>
                </a:cxn>
                <a:cxn ang="0">
                  <a:pos x="298" y="120"/>
                </a:cxn>
                <a:cxn ang="0">
                  <a:pos x="298" y="120"/>
                </a:cxn>
              </a:cxnLst>
              <a:rect l="0" t="0" r="r" b="b"/>
              <a:pathLst>
                <a:path w="300" h="140">
                  <a:moveTo>
                    <a:pt x="298" y="120"/>
                  </a:moveTo>
                  <a:lnTo>
                    <a:pt x="298" y="120"/>
                  </a:lnTo>
                  <a:lnTo>
                    <a:pt x="298" y="114"/>
                  </a:lnTo>
                  <a:lnTo>
                    <a:pt x="296" y="106"/>
                  </a:lnTo>
                  <a:lnTo>
                    <a:pt x="294" y="96"/>
                  </a:lnTo>
                  <a:lnTo>
                    <a:pt x="288" y="88"/>
                  </a:lnTo>
                  <a:lnTo>
                    <a:pt x="280" y="80"/>
                  </a:lnTo>
                  <a:lnTo>
                    <a:pt x="268" y="74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20" y="66"/>
                  </a:lnTo>
                  <a:lnTo>
                    <a:pt x="184" y="60"/>
                  </a:lnTo>
                  <a:lnTo>
                    <a:pt x="148" y="50"/>
                  </a:lnTo>
                  <a:lnTo>
                    <a:pt x="112" y="40"/>
                  </a:lnTo>
                  <a:lnTo>
                    <a:pt x="54" y="2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14" y="22"/>
                  </a:lnTo>
                  <a:lnTo>
                    <a:pt x="2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114" y="72"/>
                  </a:lnTo>
                  <a:lnTo>
                    <a:pt x="160" y="94"/>
                  </a:lnTo>
                  <a:lnTo>
                    <a:pt x="200" y="114"/>
                  </a:lnTo>
                  <a:lnTo>
                    <a:pt x="200" y="114"/>
                  </a:lnTo>
                  <a:lnTo>
                    <a:pt x="220" y="124"/>
                  </a:lnTo>
                  <a:lnTo>
                    <a:pt x="244" y="132"/>
                  </a:lnTo>
                  <a:lnTo>
                    <a:pt x="266" y="138"/>
                  </a:lnTo>
                  <a:lnTo>
                    <a:pt x="286" y="140"/>
                  </a:lnTo>
                  <a:lnTo>
                    <a:pt x="286" y="140"/>
                  </a:lnTo>
                  <a:lnTo>
                    <a:pt x="294" y="140"/>
                  </a:lnTo>
                  <a:lnTo>
                    <a:pt x="298" y="138"/>
                  </a:lnTo>
                  <a:lnTo>
                    <a:pt x="300" y="134"/>
                  </a:lnTo>
                  <a:lnTo>
                    <a:pt x="300" y="130"/>
                  </a:lnTo>
                  <a:lnTo>
                    <a:pt x="298" y="124"/>
                  </a:lnTo>
                  <a:lnTo>
                    <a:pt x="298" y="120"/>
                  </a:lnTo>
                  <a:lnTo>
                    <a:pt x="298" y="120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1424" y="1936"/>
              <a:ext cx="98" cy="1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8" y="26"/>
                </a:cxn>
                <a:cxn ang="0">
                  <a:pos x="16" y="16"/>
                </a:cxn>
                <a:cxn ang="0">
                  <a:pos x="18" y="8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32" y="6"/>
                </a:cxn>
                <a:cxn ang="0">
                  <a:pos x="46" y="14"/>
                </a:cxn>
                <a:cxn ang="0">
                  <a:pos x="60" y="26"/>
                </a:cxn>
                <a:cxn ang="0">
                  <a:pos x="76" y="40"/>
                </a:cxn>
                <a:cxn ang="0">
                  <a:pos x="82" y="50"/>
                </a:cxn>
                <a:cxn ang="0">
                  <a:pos x="88" y="60"/>
                </a:cxn>
                <a:cxn ang="0">
                  <a:pos x="92" y="70"/>
                </a:cxn>
                <a:cxn ang="0">
                  <a:pos x="96" y="82"/>
                </a:cxn>
                <a:cxn ang="0">
                  <a:pos x="98" y="94"/>
                </a:cxn>
                <a:cxn ang="0">
                  <a:pos x="98" y="108"/>
                </a:cxn>
                <a:cxn ang="0">
                  <a:pos x="36" y="126"/>
                </a:cxn>
                <a:cxn ang="0">
                  <a:pos x="36" y="126"/>
                </a:cxn>
                <a:cxn ang="0">
                  <a:pos x="36" y="114"/>
                </a:cxn>
                <a:cxn ang="0">
                  <a:pos x="30" y="88"/>
                </a:cxn>
                <a:cxn ang="0">
                  <a:pos x="26" y="72"/>
                </a:cxn>
                <a:cxn ang="0">
                  <a:pos x="20" y="56"/>
                </a:cxn>
                <a:cxn ang="0">
                  <a:pos x="10" y="42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98" h="126">
                  <a:moveTo>
                    <a:pt x="0" y="30"/>
                  </a:moveTo>
                  <a:lnTo>
                    <a:pt x="0" y="30"/>
                  </a:lnTo>
                  <a:lnTo>
                    <a:pt x="2" y="30"/>
                  </a:lnTo>
                  <a:lnTo>
                    <a:pt x="8" y="26"/>
                  </a:lnTo>
                  <a:lnTo>
                    <a:pt x="16" y="16"/>
                  </a:lnTo>
                  <a:lnTo>
                    <a:pt x="18" y="8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2" y="6"/>
                  </a:lnTo>
                  <a:lnTo>
                    <a:pt x="46" y="14"/>
                  </a:lnTo>
                  <a:lnTo>
                    <a:pt x="60" y="26"/>
                  </a:lnTo>
                  <a:lnTo>
                    <a:pt x="76" y="40"/>
                  </a:lnTo>
                  <a:lnTo>
                    <a:pt x="82" y="50"/>
                  </a:lnTo>
                  <a:lnTo>
                    <a:pt x="88" y="60"/>
                  </a:lnTo>
                  <a:lnTo>
                    <a:pt x="92" y="70"/>
                  </a:lnTo>
                  <a:lnTo>
                    <a:pt x="96" y="82"/>
                  </a:lnTo>
                  <a:lnTo>
                    <a:pt x="98" y="94"/>
                  </a:lnTo>
                  <a:lnTo>
                    <a:pt x="98" y="108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6" y="114"/>
                  </a:lnTo>
                  <a:lnTo>
                    <a:pt x="30" y="88"/>
                  </a:lnTo>
                  <a:lnTo>
                    <a:pt x="26" y="72"/>
                  </a:lnTo>
                  <a:lnTo>
                    <a:pt x="20" y="56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E88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936" y="1936"/>
              <a:ext cx="174" cy="50"/>
            </a:xfrm>
            <a:custGeom>
              <a:avLst/>
              <a:gdLst/>
              <a:ahLst/>
              <a:cxnLst>
                <a:cxn ang="0">
                  <a:pos x="174" y="50"/>
                </a:cxn>
                <a:cxn ang="0">
                  <a:pos x="166" y="20"/>
                </a:cxn>
                <a:cxn ang="0">
                  <a:pos x="20" y="0"/>
                </a:cxn>
                <a:cxn ang="0">
                  <a:pos x="0" y="48"/>
                </a:cxn>
                <a:cxn ang="0">
                  <a:pos x="174" y="50"/>
                </a:cxn>
              </a:cxnLst>
              <a:rect l="0" t="0" r="r" b="b"/>
              <a:pathLst>
                <a:path w="174" h="50">
                  <a:moveTo>
                    <a:pt x="174" y="50"/>
                  </a:moveTo>
                  <a:lnTo>
                    <a:pt x="166" y="20"/>
                  </a:lnTo>
                  <a:lnTo>
                    <a:pt x="20" y="0"/>
                  </a:lnTo>
                  <a:lnTo>
                    <a:pt x="0" y="48"/>
                  </a:lnTo>
                  <a:lnTo>
                    <a:pt x="174" y="50"/>
                  </a:lnTo>
                  <a:close/>
                </a:path>
              </a:pathLst>
            </a:custGeom>
            <a:solidFill>
              <a:srgbClr val="6663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662" y="1926"/>
              <a:ext cx="226" cy="60"/>
            </a:xfrm>
            <a:custGeom>
              <a:avLst/>
              <a:gdLst/>
              <a:ahLst/>
              <a:cxnLst>
                <a:cxn ang="0">
                  <a:pos x="226" y="60"/>
                </a:cxn>
                <a:cxn ang="0">
                  <a:pos x="226" y="60"/>
                </a:cxn>
                <a:cxn ang="0">
                  <a:pos x="220" y="48"/>
                </a:cxn>
                <a:cxn ang="0">
                  <a:pos x="210" y="36"/>
                </a:cxn>
                <a:cxn ang="0">
                  <a:pos x="198" y="26"/>
                </a:cxn>
                <a:cxn ang="0">
                  <a:pos x="184" y="16"/>
                </a:cxn>
                <a:cxn ang="0">
                  <a:pos x="168" y="10"/>
                </a:cxn>
                <a:cxn ang="0">
                  <a:pos x="152" y="4"/>
                </a:cxn>
                <a:cxn ang="0">
                  <a:pos x="132" y="0"/>
                </a:cxn>
                <a:cxn ang="0">
                  <a:pos x="114" y="0"/>
                </a:cxn>
                <a:cxn ang="0">
                  <a:pos x="114" y="0"/>
                </a:cxn>
                <a:cxn ang="0">
                  <a:pos x="94" y="0"/>
                </a:cxn>
                <a:cxn ang="0">
                  <a:pos x="74" y="4"/>
                </a:cxn>
                <a:cxn ang="0">
                  <a:pos x="58" y="10"/>
                </a:cxn>
                <a:cxn ang="0">
                  <a:pos x="42" y="16"/>
                </a:cxn>
                <a:cxn ang="0">
                  <a:pos x="28" y="26"/>
                </a:cxn>
                <a:cxn ang="0">
                  <a:pos x="16" y="36"/>
                </a:cxn>
                <a:cxn ang="0">
                  <a:pos x="6" y="48"/>
                </a:cxn>
                <a:cxn ang="0">
                  <a:pos x="0" y="60"/>
                </a:cxn>
                <a:cxn ang="0">
                  <a:pos x="226" y="60"/>
                </a:cxn>
              </a:cxnLst>
              <a:rect l="0" t="0" r="r" b="b"/>
              <a:pathLst>
                <a:path w="226" h="60">
                  <a:moveTo>
                    <a:pt x="226" y="60"/>
                  </a:moveTo>
                  <a:lnTo>
                    <a:pt x="226" y="60"/>
                  </a:lnTo>
                  <a:lnTo>
                    <a:pt x="220" y="48"/>
                  </a:lnTo>
                  <a:lnTo>
                    <a:pt x="210" y="36"/>
                  </a:lnTo>
                  <a:lnTo>
                    <a:pt x="198" y="26"/>
                  </a:lnTo>
                  <a:lnTo>
                    <a:pt x="184" y="16"/>
                  </a:lnTo>
                  <a:lnTo>
                    <a:pt x="168" y="10"/>
                  </a:lnTo>
                  <a:lnTo>
                    <a:pt x="152" y="4"/>
                  </a:lnTo>
                  <a:lnTo>
                    <a:pt x="132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94" y="0"/>
                  </a:lnTo>
                  <a:lnTo>
                    <a:pt x="74" y="4"/>
                  </a:lnTo>
                  <a:lnTo>
                    <a:pt x="58" y="10"/>
                  </a:lnTo>
                  <a:lnTo>
                    <a:pt x="42" y="16"/>
                  </a:lnTo>
                  <a:lnTo>
                    <a:pt x="28" y="26"/>
                  </a:lnTo>
                  <a:lnTo>
                    <a:pt x="16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226" y="60"/>
                  </a:lnTo>
                  <a:close/>
                </a:path>
              </a:pathLst>
            </a:custGeom>
            <a:solidFill>
              <a:srgbClr val="6663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764" y="1492"/>
              <a:ext cx="82" cy="38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30"/>
                </a:cxn>
                <a:cxn ang="0">
                  <a:pos x="20" y="374"/>
                </a:cxn>
                <a:cxn ang="0">
                  <a:pos x="82" y="382"/>
                </a:cxn>
                <a:cxn ang="0">
                  <a:pos x="50" y="0"/>
                </a:cxn>
              </a:cxnLst>
              <a:rect l="0" t="0" r="r" b="b"/>
              <a:pathLst>
                <a:path w="82" h="382">
                  <a:moveTo>
                    <a:pt x="50" y="0"/>
                  </a:moveTo>
                  <a:lnTo>
                    <a:pt x="0" y="30"/>
                  </a:lnTo>
                  <a:lnTo>
                    <a:pt x="20" y="374"/>
                  </a:lnTo>
                  <a:lnTo>
                    <a:pt x="82" y="38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3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>
              <a:off x="708" y="1640"/>
              <a:ext cx="102" cy="324"/>
            </a:xfrm>
            <a:custGeom>
              <a:avLst/>
              <a:gdLst/>
              <a:ahLst/>
              <a:cxnLst>
                <a:cxn ang="0">
                  <a:pos x="102" y="306"/>
                </a:cxn>
                <a:cxn ang="0">
                  <a:pos x="70" y="290"/>
                </a:cxn>
                <a:cxn ang="0">
                  <a:pos x="70" y="290"/>
                </a:cxn>
                <a:cxn ang="0">
                  <a:pos x="56" y="266"/>
                </a:cxn>
                <a:cxn ang="0">
                  <a:pos x="46" y="242"/>
                </a:cxn>
                <a:cxn ang="0">
                  <a:pos x="38" y="218"/>
                </a:cxn>
                <a:cxn ang="0">
                  <a:pos x="34" y="194"/>
                </a:cxn>
                <a:cxn ang="0">
                  <a:pos x="30" y="170"/>
                </a:cxn>
                <a:cxn ang="0">
                  <a:pos x="30" y="146"/>
                </a:cxn>
                <a:cxn ang="0">
                  <a:pos x="34" y="12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6" y="80"/>
                </a:cxn>
                <a:cxn ang="0">
                  <a:pos x="52" y="64"/>
                </a:cxn>
                <a:cxn ang="0">
                  <a:pos x="66" y="38"/>
                </a:cxn>
                <a:cxn ang="0">
                  <a:pos x="66" y="38"/>
                </a:cxn>
                <a:cxn ang="0">
                  <a:pos x="82" y="20"/>
                </a:cxn>
                <a:cxn ang="0">
                  <a:pos x="90" y="14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4" y="6"/>
                </a:cxn>
                <a:cxn ang="0">
                  <a:pos x="84" y="4"/>
                </a:cxn>
                <a:cxn ang="0">
                  <a:pos x="84" y="4"/>
                </a:cxn>
                <a:cxn ang="0">
                  <a:pos x="82" y="4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72" y="10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38" y="56"/>
                </a:cxn>
                <a:cxn ang="0">
                  <a:pos x="28" y="72"/>
                </a:cxn>
                <a:cxn ang="0">
                  <a:pos x="20" y="88"/>
                </a:cxn>
                <a:cxn ang="0">
                  <a:pos x="20" y="88"/>
                </a:cxn>
                <a:cxn ang="0">
                  <a:pos x="12" y="108"/>
                </a:cxn>
                <a:cxn ang="0">
                  <a:pos x="6" y="128"/>
                </a:cxn>
                <a:cxn ang="0">
                  <a:pos x="2" y="152"/>
                </a:cxn>
                <a:cxn ang="0">
                  <a:pos x="0" y="178"/>
                </a:cxn>
                <a:cxn ang="0">
                  <a:pos x="0" y="206"/>
                </a:cxn>
                <a:cxn ang="0">
                  <a:pos x="4" y="236"/>
                </a:cxn>
                <a:cxn ang="0">
                  <a:pos x="12" y="268"/>
                </a:cxn>
                <a:cxn ang="0">
                  <a:pos x="24" y="302"/>
                </a:cxn>
                <a:cxn ang="0">
                  <a:pos x="28" y="320"/>
                </a:cxn>
                <a:cxn ang="0">
                  <a:pos x="32" y="320"/>
                </a:cxn>
                <a:cxn ang="0">
                  <a:pos x="32" y="320"/>
                </a:cxn>
                <a:cxn ang="0">
                  <a:pos x="34" y="324"/>
                </a:cxn>
                <a:cxn ang="0">
                  <a:pos x="44" y="318"/>
                </a:cxn>
                <a:cxn ang="0">
                  <a:pos x="44" y="318"/>
                </a:cxn>
                <a:cxn ang="0">
                  <a:pos x="44" y="318"/>
                </a:cxn>
                <a:cxn ang="0">
                  <a:pos x="70" y="312"/>
                </a:cxn>
                <a:cxn ang="0">
                  <a:pos x="70" y="312"/>
                </a:cxn>
                <a:cxn ang="0">
                  <a:pos x="76" y="324"/>
                </a:cxn>
                <a:cxn ang="0">
                  <a:pos x="86" y="316"/>
                </a:cxn>
                <a:cxn ang="0">
                  <a:pos x="86" y="316"/>
                </a:cxn>
                <a:cxn ang="0">
                  <a:pos x="82" y="310"/>
                </a:cxn>
                <a:cxn ang="0">
                  <a:pos x="102" y="306"/>
                </a:cxn>
              </a:cxnLst>
              <a:rect l="0" t="0" r="r" b="b"/>
              <a:pathLst>
                <a:path w="102" h="324">
                  <a:moveTo>
                    <a:pt x="102" y="306"/>
                  </a:moveTo>
                  <a:lnTo>
                    <a:pt x="70" y="290"/>
                  </a:lnTo>
                  <a:lnTo>
                    <a:pt x="70" y="290"/>
                  </a:lnTo>
                  <a:lnTo>
                    <a:pt x="56" y="266"/>
                  </a:lnTo>
                  <a:lnTo>
                    <a:pt x="46" y="242"/>
                  </a:lnTo>
                  <a:lnTo>
                    <a:pt x="38" y="218"/>
                  </a:lnTo>
                  <a:lnTo>
                    <a:pt x="34" y="194"/>
                  </a:lnTo>
                  <a:lnTo>
                    <a:pt x="30" y="170"/>
                  </a:lnTo>
                  <a:lnTo>
                    <a:pt x="30" y="146"/>
                  </a:lnTo>
                  <a:lnTo>
                    <a:pt x="34" y="12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6" y="80"/>
                  </a:lnTo>
                  <a:lnTo>
                    <a:pt x="52" y="64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82" y="20"/>
                  </a:lnTo>
                  <a:lnTo>
                    <a:pt x="90" y="14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2" y="1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38" y="56"/>
                  </a:lnTo>
                  <a:lnTo>
                    <a:pt x="28" y="72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12" y="108"/>
                  </a:lnTo>
                  <a:lnTo>
                    <a:pt x="6" y="128"/>
                  </a:lnTo>
                  <a:lnTo>
                    <a:pt x="2" y="152"/>
                  </a:lnTo>
                  <a:lnTo>
                    <a:pt x="0" y="178"/>
                  </a:lnTo>
                  <a:lnTo>
                    <a:pt x="0" y="206"/>
                  </a:lnTo>
                  <a:lnTo>
                    <a:pt x="4" y="236"/>
                  </a:lnTo>
                  <a:lnTo>
                    <a:pt x="12" y="268"/>
                  </a:lnTo>
                  <a:lnTo>
                    <a:pt x="24" y="302"/>
                  </a:lnTo>
                  <a:lnTo>
                    <a:pt x="28" y="320"/>
                  </a:lnTo>
                  <a:lnTo>
                    <a:pt x="32" y="320"/>
                  </a:lnTo>
                  <a:lnTo>
                    <a:pt x="32" y="320"/>
                  </a:lnTo>
                  <a:lnTo>
                    <a:pt x="34" y="324"/>
                  </a:lnTo>
                  <a:lnTo>
                    <a:pt x="44" y="318"/>
                  </a:lnTo>
                  <a:lnTo>
                    <a:pt x="44" y="318"/>
                  </a:lnTo>
                  <a:lnTo>
                    <a:pt x="44" y="318"/>
                  </a:lnTo>
                  <a:lnTo>
                    <a:pt x="70" y="312"/>
                  </a:lnTo>
                  <a:lnTo>
                    <a:pt x="70" y="312"/>
                  </a:lnTo>
                  <a:lnTo>
                    <a:pt x="76" y="32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82" y="310"/>
                  </a:lnTo>
                  <a:lnTo>
                    <a:pt x="102" y="306"/>
                  </a:lnTo>
                  <a:close/>
                </a:path>
              </a:pathLst>
            </a:custGeom>
            <a:solidFill>
              <a:srgbClr val="6663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1390" y="1638"/>
              <a:ext cx="28" cy="14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0" y="10"/>
                </a:cxn>
                <a:cxn ang="0">
                  <a:pos x="12" y="22"/>
                </a:cxn>
                <a:cxn ang="0">
                  <a:pos x="4" y="40"/>
                </a:cxn>
                <a:cxn ang="0">
                  <a:pos x="2" y="50"/>
                </a:cxn>
                <a:cxn ang="0">
                  <a:pos x="2" y="60"/>
                </a:cxn>
                <a:cxn ang="0">
                  <a:pos x="0" y="72"/>
                </a:cxn>
                <a:cxn ang="0">
                  <a:pos x="2" y="84"/>
                </a:cxn>
                <a:cxn ang="0">
                  <a:pos x="6" y="98"/>
                </a:cxn>
                <a:cxn ang="0">
                  <a:pos x="10" y="112"/>
                </a:cxn>
                <a:cxn ang="0">
                  <a:pos x="18" y="128"/>
                </a:cxn>
                <a:cxn ang="0">
                  <a:pos x="28" y="144"/>
                </a:cxn>
                <a:cxn ang="0">
                  <a:pos x="28" y="144"/>
                </a:cxn>
                <a:cxn ang="0">
                  <a:pos x="22" y="130"/>
                </a:cxn>
                <a:cxn ang="0">
                  <a:pos x="16" y="114"/>
                </a:cxn>
                <a:cxn ang="0">
                  <a:pos x="12" y="94"/>
                </a:cxn>
                <a:cxn ang="0">
                  <a:pos x="10" y="72"/>
                </a:cxn>
                <a:cxn ang="0">
                  <a:pos x="10" y="48"/>
                </a:cxn>
                <a:cxn ang="0">
                  <a:pos x="12" y="36"/>
                </a:cxn>
                <a:cxn ang="0">
                  <a:pos x="16" y="22"/>
                </a:cxn>
                <a:cxn ang="0">
                  <a:pos x="20" y="1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8" h="144">
                  <a:moveTo>
                    <a:pt x="28" y="0"/>
                  </a:moveTo>
                  <a:lnTo>
                    <a:pt x="28" y="0"/>
                  </a:lnTo>
                  <a:lnTo>
                    <a:pt x="20" y="10"/>
                  </a:lnTo>
                  <a:lnTo>
                    <a:pt x="12" y="22"/>
                  </a:lnTo>
                  <a:lnTo>
                    <a:pt x="4" y="40"/>
                  </a:lnTo>
                  <a:lnTo>
                    <a:pt x="2" y="50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2" y="84"/>
                  </a:lnTo>
                  <a:lnTo>
                    <a:pt x="6" y="98"/>
                  </a:lnTo>
                  <a:lnTo>
                    <a:pt x="10" y="112"/>
                  </a:lnTo>
                  <a:lnTo>
                    <a:pt x="18" y="128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22" y="130"/>
                  </a:lnTo>
                  <a:lnTo>
                    <a:pt x="16" y="114"/>
                  </a:lnTo>
                  <a:lnTo>
                    <a:pt x="12" y="94"/>
                  </a:lnTo>
                  <a:lnTo>
                    <a:pt x="10" y="72"/>
                  </a:lnTo>
                  <a:lnTo>
                    <a:pt x="10" y="48"/>
                  </a:lnTo>
                  <a:lnTo>
                    <a:pt x="12" y="36"/>
                  </a:lnTo>
                  <a:lnTo>
                    <a:pt x="16" y="22"/>
                  </a:lnTo>
                  <a:lnTo>
                    <a:pt x="20" y="1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E79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1304" y="1796"/>
              <a:ext cx="80" cy="3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10" y="20"/>
                </a:cxn>
                <a:cxn ang="0">
                  <a:pos x="20" y="26"/>
                </a:cxn>
                <a:cxn ang="0">
                  <a:pos x="34" y="28"/>
                </a:cxn>
                <a:cxn ang="0">
                  <a:pos x="46" y="30"/>
                </a:cxn>
                <a:cxn ang="0">
                  <a:pos x="54" y="28"/>
                </a:cxn>
                <a:cxn ang="0">
                  <a:pos x="60" y="26"/>
                </a:cxn>
                <a:cxn ang="0">
                  <a:pos x="66" y="22"/>
                </a:cxn>
                <a:cxn ang="0">
                  <a:pos x="72" y="16"/>
                </a:cxn>
                <a:cxn ang="0">
                  <a:pos x="76" y="8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76" y="4"/>
                </a:cxn>
                <a:cxn ang="0">
                  <a:pos x="72" y="8"/>
                </a:cxn>
                <a:cxn ang="0">
                  <a:pos x="64" y="12"/>
                </a:cxn>
                <a:cxn ang="0">
                  <a:pos x="52" y="14"/>
                </a:cxn>
                <a:cxn ang="0">
                  <a:pos x="38" y="18"/>
                </a:cxn>
                <a:cxn ang="0">
                  <a:pos x="22" y="1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80" h="30">
                  <a:moveTo>
                    <a:pt x="0" y="14"/>
                  </a:moveTo>
                  <a:lnTo>
                    <a:pt x="0" y="14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4" y="28"/>
                  </a:lnTo>
                  <a:lnTo>
                    <a:pt x="46" y="30"/>
                  </a:lnTo>
                  <a:lnTo>
                    <a:pt x="54" y="28"/>
                  </a:lnTo>
                  <a:lnTo>
                    <a:pt x="60" y="26"/>
                  </a:lnTo>
                  <a:lnTo>
                    <a:pt x="66" y="22"/>
                  </a:lnTo>
                  <a:lnTo>
                    <a:pt x="72" y="16"/>
                  </a:lnTo>
                  <a:lnTo>
                    <a:pt x="76" y="8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6" y="4"/>
                  </a:lnTo>
                  <a:lnTo>
                    <a:pt x="72" y="8"/>
                  </a:lnTo>
                  <a:lnTo>
                    <a:pt x="64" y="12"/>
                  </a:lnTo>
                  <a:lnTo>
                    <a:pt x="52" y="14"/>
                  </a:lnTo>
                  <a:lnTo>
                    <a:pt x="38" y="18"/>
                  </a:lnTo>
                  <a:lnTo>
                    <a:pt x="22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E79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436" y="1322"/>
              <a:ext cx="1234" cy="83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0" y="2"/>
                </a:cxn>
                <a:cxn ang="0">
                  <a:pos x="28" y="10"/>
                </a:cxn>
                <a:cxn ang="0">
                  <a:pos x="12" y="28"/>
                </a:cxn>
                <a:cxn ang="0">
                  <a:pos x="2" y="50"/>
                </a:cxn>
                <a:cxn ang="0">
                  <a:pos x="0" y="770"/>
                </a:cxn>
                <a:cxn ang="0">
                  <a:pos x="2" y="782"/>
                </a:cxn>
                <a:cxn ang="0">
                  <a:pos x="12" y="804"/>
                </a:cxn>
                <a:cxn ang="0">
                  <a:pos x="28" y="822"/>
                </a:cxn>
                <a:cxn ang="0">
                  <a:pos x="50" y="832"/>
                </a:cxn>
                <a:cxn ang="0">
                  <a:pos x="338" y="832"/>
                </a:cxn>
                <a:cxn ang="0">
                  <a:pos x="64" y="816"/>
                </a:cxn>
                <a:cxn ang="0">
                  <a:pos x="54" y="816"/>
                </a:cxn>
                <a:cxn ang="0">
                  <a:pos x="38" y="808"/>
                </a:cxn>
                <a:cxn ang="0">
                  <a:pos x="24" y="796"/>
                </a:cxn>
                <a:cxn ang="0">
                  <a:pos x="18" y="780"/>
                </a:cxn>
                <a:cxn ang="0">
                  <a:pos x="16" y="64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8" y="24"/>
                </a:cxn>
                <a:cxn ang="0">
                  <a:pos x="54" y="18"/>
                </a:cxn>
                <a:cxn ang="0">
                  <a:pos x="1170" y="16"/>
                </a:cxn>
                <a:cxn ang="0">
                  <a:pos x="1180" y="18"/>
                </a:cxn>
                <a:cxn ang="0">
                  <a:pos x="1198" y="24"/>
                </a:cxn>
                <a:cxn ang="0">
                  <a:pos x="1210" y="36"/>
                </a:cxn>
                <a:cxn ang="0">
                  <a:pos x="1216" y="54"/>
                </a:cxn>
                <a:cxn ang="0">
                  <a:pos x="1218" y="770"/>
                </a:cxn>
                <a:cxn ang="0">
                  <a:pos x="1216" y="780"/>
                </a:cxn>
                <a:cxn ang="0">
                  <a:pos x="1210" y="796"/>
                </a:cxn>
                <a:cxn ang="0">
                  <a:pos x="1198" y="808"/>
                </a:cxn>
                <a:cxn ang="0">
                  <a:pos x="1180" y="816"/>
                </a:cxn>
                <a:cxn ang="0">
                  <a:pos x="372" y="816"/>
                </a:cxn>
                <a:cxn ang="0">
                  <a:pos x="1170" y="832"/>
                </a:cxn>
                <a:cxn ang="0">
                  <a:pos x="1184" y="832"/>
                </a:cxn>
                <a:cxn ang="0">
                  <a:pos x="1206" y="822"/>
                </a:cxn>
                <a:cxn ang="0">
                  <a:pos x="1224" y="804"/>
                </a:cxn>
                <a:cxn ang="0">
                  <a:pos x="1232" y="782"/>
                </a:cxn>
                <a:cxn ang="0">
                  <a:pos x="1234" y="64"/>
                </a:cxn>
                <a:cxn ang="0">
                  <a:pos x="1232" y="50"/>
                </a:cxn>
                <a:cxn ang="0">
                  <a:pos x="1224" y="28"/>
                </a:cxn>
                <a:cxn ang="0">
                  <a:pos x="1206" y="10"/>
                </a:cxn>
                <a:cxn ang="0">
                  <a:pos x="1184" y="2"/>
                </a:cxn>
                <a:cxn ang="0">
                  <a:pos x="1170" y="0"/>
                </a:cxn>
              </a:cxnLst>
              <a:rect l="0" t="0" r="r" b="b"/>
              <a:pathLst>
                <a:path w="1234" h="832">
                  <a:moveTo>
                    <a:pt x="1170" y="0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28" y="10"/>
                  </a:lnTo>
                  <a:lnTo>
                    <a:pt x="20" y="18"/>
                  </a:lnTo>
                  <a:lnTo>
                    <a:pt x="12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770"/>
                  </a:lnTo>
                  <a:lnTo>
                    <a:pt x="0" y="770"/>
                  </a:lnTo>
                  <a:lnTo>
                    <a:pt x="2" y="782"/>
                  </a:lnTo>
                  <a:lnTo>
                    <a:pt x="6" y="794"/>
                  </a:lnTo>
                  <a:lnTo>
                    <a:pt x="12" y="804"/>
                  </a:lnTo>
                  <a:lnTo>
                    <a:pt x="20" y="814"/>
                  </a:lnTo>
                  <a:lnTo>
                    <a:pt x="28" y="822"/>
                  </a:lnTo>
                  <a:lnTo>
                    <a:pt x="40" y="828"/>
                  </a:lnTo>
                  <a:lnTo>
                    <a:pt x="50" y="832"/>
                  </a:lnTo>
                  <a:lnTo>
                    <a:pt x="64" y="832"/>
                  </a:lnTo>
                  <a:lnTo>
                    <a:pt x="338" y="832"/>
                  </a:lnTo>
                  <a:lnTo>
                    <a:pt x="338" y="816"/>
                  </a:lnTo>
                  <a:lnTo>
                    <a:pt x="64" y="816"/>
                  </a:lnTo>
                  <a:lnTo>
                    <a:pt x="64" y="816"/>
                  </a:lnTo>
                  <a:lnTo>
                    <a:pt x="54" y="816"/>
                  </a:lnTo>
                  <a:lnTo>
                    <a:pt x="46" y="814"/>
                  </a:lnTo>
                  <a:lnTo>
                    <a:pt x="38" y="808"/>
                  </a:lnTo>
                  <a:lnTo>
                    <a:pt x="30" y="802"/>
                  </a:lnTo>
                  <a:lnTo>
                    <a:pt x="24" y="796"/>
                  </a:lnTo>
                  <a:lnTo>
                    <a:pt x="20" y="788"/>
                  </a:lnTo>
                  <a:lnTo>
                    <a:pt x="18" y="780"/>
                  </a:lnTo>
                  <a:lnTo>
                    <a:pt x="16" y="770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8" y="54"/>
                  </a:lnTo>
                  <a:lnTo>
                    <a:pt x="20" y="44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8" y="24"/>
                  </a:lnTo>
                  <a:lnTo>
                    <a:pt x="46" y="20"/>
                  </a:lnTo>
                  <a:lnTo>
                    <a:pt x="54" y="18"/>
                  </a:lnTo>
                  <a:lnTo>
                    <a:pt x="64" y="16"/>
                  </a:lnTo>
                  <a:lnTo>
                    <a:pt x="1170" y="16"/>
                  </a:lnTo>
                  <a:lnTo>
                    <a:pt x="1170" y="16"/>
                  </a:lnTo>
                  <a:lnTo>
                    <a:pt x="1180" y="18"/>
                  </a:lnTo>
                  <a:lnTo>
                    <a:pt x="1190" y="20"/>
                  </a:lnTo>
                  <a:lnTo>
                    <a:pt x="1198" y="24"/>
                  </a:lnTo>
                  <a:lnTo>
                    <a:pt x="1204" y="30"/>
                  </a:lnTo>
                  <a:lnTo>
                    <a:pt x="1210" y="36"/>
                  </a:lnTo>
                  <a:lnTo>
                    <a:pt x="1214" y="44"/>
                  </a:lnTo>
                  <a:lnTo>
                    <a:pt x="1216" y="54"/>
                  </a:lnTo>
                  <a:lnTo>
                    <a:pt x="1218" y="64"/>
                  </a:lnTo>
                  <a:lnTo>
                    <a:pt x="1218" y="770"/>
                  </a:lnTo>
                  <a:lnTo>
                    <a:pt x="1218" y="770"/>
                  </a:lnTo>
                  <a:lnTo>
                    <a:pt x="1216" y="780"/>
                  </a:lnTo>
                  <a:lnTo>
                    <a:pt x="1214" y="788"/>
                  </a:lnTo>
                  <a:lnTo>
                    <a:pt x="1210" y="796"/>
                  </a:lnTo>
                  <a:lnTo>
                    <a:pt x="1204" y="802"/>
                  </a:lnTo>
                  <a:lnTo>
                    <a:pt x="1198" y="808"/>
                  </a:lnTo>
                  <a:lnTo>
                    <a:pt x="1190" y="814"/>
                  </a:lnTo>
                  <a:lnTo>
                    <a:pt x="1180" y="816"/>
                  </a:lnTo>
                  <a:lnTo>
                    <a:pt x="1170" y="816"/>
                  </a:lnTo>
                  <a:lnTo>
                    <a:pt x="372" y="816"/>
                  </a:lnTo>
                  <a:lnTo>
                    <a:pt x="372" y="832"/>
                  </a:lnTo>
                  <a:lnTo>
                    <a:pt x="1170" y="832"/>
                  </a:lnTo>
                  <a:lnTo>
                    <a:pt x="1170" y="832"/>
                  </a:lnTo>
                  <a:lnTo>
                    <a:pt x="1184" y="832"/>
                  </a:lnTo>
                  <a:lnTo>
                    <a:pt x="1196" y="828"/>
                  </a:lnTo>
                  <a:lnTo>
                    <a:pt x="1206" y="822"/>
                  </a:lnTo>
                  <a:lnTo>
                    <a:pt x="1216" y="814"/>
                  </a:lnTo>
                  <a:lnTo>
                    <a:pt x="1224" y="804"/>
                  </a:lnTo>
                  <a:lnTo>
                    <a:pt x="1228" y="794"/>
                  </a:lnTo>
                  <a:lnTo>
                    <a:pt x="1232" y="782"/>
                  </a:lnTo>
                  <a:lnTo>
                    <a:pt x="1234" y="770"/>
                  </a:lnTo>
                  <a:lnTo>
                    <a:pt x="1234" y="64"/>
                  </a:lnTo>
                  <a:lnTo>
                    <a:pt x="1234" y="64"/>
                  </a:lnTo>
                  <a:lnTo>
                    <a:pt x="1232" y="50"/>
                  </a:lnTo>
                  <a:lnTo>
                    <a:pt x="1228" y="38"/>
                  </a:lnTo>
                  <a:lnTo>
                    <a:pt x="1224" y="28"/>
                  </a:lnTo>
                  <a:lnTo>
                    <a:pt x="1216" y="18"/>
                  </a:lnTo>
                  <a:lnTo>
                    <a:pt x="1206" y="10"/>
                  </a:lnTo>
                  <a:lnTo>
                    <a:pt x="1196" y="6"/>
                  </a:lnTo>
                  <a:lnTo>
                    <a:pt x="1184" y="2"/>
                  </a:lnTo>
                  <a:lnTo>
                    <a:pt x="1170" y="0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774" y="2138"/>
              <a:ext cx="34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1218" y="1304"/>
              <a:ext cx="206" cy="240"/>
            </a:xfrm>
            <a:custGeom>
              <a:avLst/>
              <a:gdLst/>
              <a:ahLst/>
              <a:cxnLst>
                <a:cxn ang="0">
                  <a:pos x="42" y="18"/>
                </a:cxn>
                <a:cxn ang="0">
                  <a:pos x="22" y="36"/>
                </a:cxn>
                <a:cxn ang="0">
                  <a:pos x="8" y="56"/>
                </a:cxn>
                <a:cxn ang="0">
                  <a:pos x="0" y="86"/>
                </a:cxn>
                <a:cxn ang="0">
                  <a:pos x="2" y="104"/>
                </a:cxn>
                <a:cxn ang="0">
                  <a:pos x="6" y="124"/>
                </a:cxn>
                <a:cxn ang="0">
                  <a:pos x="8" y="128"/>
                </a:cxn>
                <a:cxn ang="0">
                  <a:pos x="10" y="134"/>
                </a:cxn>
                <a:cxn ang="0">
                  <a:pos x="8" y="158"/>
                </a:cxn>
                <a:cxn ang="0">
                  <a:pos x="0" y="182"/>
                </a:cxn>
                <a:cxn ang="0">
                  <a:pos x="2" y="184"/>
                </a:cxn>
                <a:cxn ang="0">
                  <a:pos x="16" y="186"/>
                </a:cxn>
                <a:cxn ang="0">
                  <a:pos x="20" y="194"/>
                </a:cxn>
                <a:cxn ang="0">
                  <a:pos x="18" y="198"/>
                </a:cxn>
                <a:cxn ang="0">
                  <a:pos x="22" y="204"/>
                </a:cxn>
                <a:cxn ang="0">
                  <a:pos x="26" y="206"/>
                </a:cxn>
                <a:cxn ang="0">
                  <a:pos x="26" y="214"/>
                </a:cxn>
                <a:cxn ang="0">
                  <a:pos x="30" y="216"/>
                </a:cxn>
                <a:cxn ang="0">
                  <a:pos x="36" y="220"/>
                </a:cxn>
                <a:cxn ang="0">
                  <a:pos x="38" y="224"/>
                </a:cxn>
                <a:cxn ang="0">
                  <a:pos x="40" y="234"/>
                </a:cxn>
                <a:cxn ang="0">
                  <a:pos x="44" y="240"/>
                </a:cxn>
                <a:cxn ang="0">
                  <a:pos x="54" y="240"/>
                </a:cxn>
                <a:cxn ang="0">
                  <a:pos x="74" y="236"/>
                </a:cxn>
                <a:cxn ang="0">
                  <a:pos x="102" y="226"/>
                </a:cxn>
                <a:cxn ang="0">
                  <a:pos x="132" y="208"/>
                </a:cxn>
                <a:cxn ang="0">
                  <a:pos x="164" y="178"/>
                </a:cxn>
                <a:cxn ang="0">
                  <a:pos x="178" y="158"/>
                </a:cxn>
                <a:cxn ang="0">
                  <a:pos x="200" y="114"/>
                </a:cxn>
                <a:cxn ang="0">
                  <a:pos x="204" y="90"/>
                </a:cxn>
                <a:cxn ang="0">
                  <a:pos x="204" y="66"/>
                </a:cxn>
                <a:cxn ang="0">
                  <a:pos x="198" y="46"/>
                </a:cxn>
                <a:cxn ang="0">
                  <a:pos x="182" y="26"/>
                </a:cxn>
                <a:cxn ang="0">
                  <a:pos x="160" y="10"/>
                </a:cxn>
                <a:cxn ang="0">
                  <a:pos x="150" y="6"/>
                </a:cxn>
                <a:cxn ang="0">
                  <a:pos x="118" y="0"/>
                </a:cxn>
                <a:cxn ang="0">
                  <a:pos x="80" y="4"/>
                </a:cxn>
                <a:cxn ang="0">
                  <a:pos x="52" y="12"/>
                </a:cxn>
                <a:cxn ang="0">
                  <a:pos x="42" y="18"/>
                </a:cxn>
              </a:cxnLst>
              <a:rect l="0" t="0" r="r" b="b"/>
              <a:pathLst>
                <a:path w="206" h="240">
                  <a:moveTo>
                    <a:pt x="42" y="18"/>
                  </a:moveTo>
                  <a:lnTo>
                    <a:pt x="42" y="18"/>
                  </a:lnTo>
                  <a:lnTo>
                    <a:pt x="36" y="22"/>
                  </a:lnTo>
                  <a:lnTo>
                    <a:pt x="22" y="36"/>
                  </a:lnTo>
                  <a:lnTo>
                    <a:pt x="14" y="46"/>
                  </a:lnTo>
                  <a:lnTo>
                    <a:pt x="8" y="56"/>
                  </a:lnTo>
                  <a:lnTo>
                    <a:pt x="4" y="7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104"/>
                  </a:lnTo>
                  <a:lnTo>
                    <a:pt x="2" y="112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8" y="128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10" y="146"/>
                  </a:lnTo>
                  <a:lnTo>
                    <a:pt x="8" y="158"/>
                  </a:lnTo>
                  <a:lnTo>
                    <a:pt x="4" y="17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184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20" y="190"/>
                  </a:lnTo>
                  <a:lnTo>
                    <a:pt x="20" y="194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26" y="206"/>
                  </a:lnTo>
                  <a:lnTo>
                    <a:pt x="24" y="210"/>
                  </a:lnTo>
                  <a:lnTo>
                    <a:pt x="26" y="214"/>
                  </a:lnTo>
                  <a:lnTo>
                    <a:pt x="30" y="216"/>
                  </a:lnTo>
                  <a:lnTo>
                    <a:pt x="30" y="216"/>
                  </a:lnTo>
                  <a:lnTo>
                    <a:pt x="34" y="218"/>
                  </a:lnTo>
                  <a:lnTo>
                    <a:pt x="36" y="220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8" y="228"/>
                  </a:lnTo>
                  <a:lnTo>
                    <a:pt x="40" y="234"/>
                  </a:lnTo>
                  <a:lnTo>
                    <a:pt x="40" y="234"/>
                  </a:lnTo>
                  <a:lnTo>
                    <a:pt x="44" y="240"/>
                  </a:lnTo>
                  <a:lnTo>
                    <a:pt x="48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74" y="236"/>
                  </a:lnTo>
                  <a:lnTo>
                    <a:pt x="86" y="232"/>
                  </a:lnTo>
                  <a:lnTo>
                    <a:pt x="102" y="226"/>
                  </a:lnTo>
                  <a:lnTo>
                    <a:pt x="116" y="218"/>
                  </a:lnTo>
                  <a:lnTo>
                    <a:pt x="132" y="208"/>
                  </a:lnTo>
                  <a:lnTo>
                    <a:pt x="148" y="194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78" y="158"/>
                  </a:lnTo>
                  <a:lnTo>
                    <a:pt x="192" y="136"/>
                  </a:lnTo>
                  <a:lnTo>
                    <a:pt x="200" y="114"/>
                  </a:lnTo>
                  <a:lnTo>
                    <a:pt x="202" y="102"/>
                  </a:lnTo>
                  <a:lnTo>
                    <a:pt x="204" y="90"/>
                  </a:lnTo>
                  <a:lnTo>
                    <a:pt x="206" y="78"/>
                  </a:lnTo>
                  <a:lnTo>
                    <a:pt x="204" y="66"/>
                  </a:lnTo>
                  <a:lnTo>
                    <a:pt x="202" y="56"/>
                  </a:lnTo>
                  <a:lnTo>
                    <a:pt x="198" y="46"/>
                  </a:lnTo>
                  <a:lnTo>
                    <a:pt x="190" y="36"/>
                  </a:lnTo>
                  <a:lnTo>
                    <a:pt x="182" y="26"/>
                  </a:lnTo>
                  <a:lnTo>
                    <a:pt x="172" y="18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50" y="6"/>
                  </a:lnTo>
                  <a:lnTo>
                    <a:pt x="140" y="4"/>
                  </a:lnTo>
                  <a:lnTo>
                    <a:pt x="118" y="0"/>
                  </a:lnTo>
                  <a:lnTo>
                    <a:pt x="98" y="0"/>
                  </a:lnTo>
                  <a:lnTo>
                    <a:pt x="80" y="4"/>
                  </a:lnTo>
                  <a:lnTo>
                    <a:pt x="64" y="8"/>
                  </a:lnTo>
                  <a:lnTo>
                    <a:pt x="52" y="12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auto">
            <a:xfrm>
              <a:off x="1242" y="1430"/>
              <a:ext cx="28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6" y="2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18" y="12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8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4B3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6"/>
            <p:cNvSpPr>
              <a:spLocks/>
            </p:cNvSpPr>
            <p:nvPr/>
          </p:nvSpPr>
          <p:spPr bwMode="auto">
            <a:xfrm>
              <a:off x="1256" y="1300"/>
              <a:ext cx="210" cy="272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20" y="12"/>
                </a:cxn>
                <a:cxn ang="0">
                  <a:pos x="8" y="22"/>
                </a:cxn>
                <a:cxn ang="0">
                  <a:pos x="2" y="36"/>
                </a:cxn>
                <a:cxn ang="0">
                  <a:pos x="2" y="46"/>
                </a:cxn>
                <a:cxn ang="0">
                  <a:pos x="6" y="102"/>
                </a:cxn>
                <a:cxn ang="0">
                  <a:pos x="14" y="142"/>
                </a:cxn>
                <a:cxn ang="0">
                  <a:pos x="26" y="184"/>
                </a:cxn>
                <a:cxn ang="0">
                  <a:pos x="30" y="224"/>
                </a:cxn>
                <a:cxn ang="0">
                  <a:pos x="22" y="254"/>
                </a:cxn>
                <a:cxn ang="0">
                  <a:pos x="14" y="264"/>
                </a:cxn>
                <a:cxn ang="0">
                  <a:pos x="0" y="272"/>
                </a:cxn>
                <a:cxn ang="0">
                  <a:pos x="6" y="270"/>
                </a:cxn>
                <a:cxn ang="0">
                  <a:pos x="22" y="260"/>
                </a:cxn>
                <a:cxn ang="0">
                  <a:pos x="36" y="238"/>
                </a:cxn>
                <a:cxn ang="0">
                  <a:pos x="40" y="206"/>
                </a:cxn>
                <a:cxn ang="0">
                  <a:pos x="38" y="194"/>
                </a:cxn>
                <a:cxn ang="0">
                  <a:pos x="32" y="120"/>
                </a:cxn>
                <a:cxn ang="0">
                  <a:pos x="34" y="102"/>
                </a:cxn>
                <a:cxn ang="0">
                  <a:pos x="80" y="150"/>
                </a:cxn>
                <a:cxn ang="0">
                  <a:pos x="124" y="192"/>
                </a:cxn>
                <a:cxn ang="0">
                  <a:pos x="130" y="192"/>
                </a:cxn>
                <a:cxn ang="0">
                  <a:pos x="136" y="188"/>
                </a:cxn>
                <a:cxn ang="0">
                  <a:pos x="160" y="172"/>
                </a:cxn>
                <a:cxn ang="0">
                  <a:pos x="178" y="154"/>
                </a:cxn>
                <a:cxn ang="0">
                  <a:pos x="196" y="124"/>
                </a:cxn>
                <a:cxn ang="0">
                  <a:pos x="200" y="108"/>
                </a:cxn>
                <a:cxn ang="0">
                  <a:pos x="200" y="84"/>
                </a:cxn>
                <a:cxn ang="0">
                  <a:pos x="194" y="70"/>
                </a:cxn>
                <a:cxn ang="0">
                  <a:pos x="186" y="64"/>
                </a:cxn>
                <a:cxn ang="0">
                  <a:pos x="188" y="62"/>
                </a:cxn>
                <a:cxn ang="0">
                  <a:pos x="202" y="66"/>
                </a:cxn>
                <a:cxn ang="0">
                  <a:pos x="210" y="74"/>
                </a:cxn>
                <a:cxn ang="0">
                  <a:pos x="208" y="70"/>
                </a:cxn>
                <a:cxn ang="0">
                  <a:pos x="200" y="60"/>
                </a:cxn>
                <a:cxn ang="0">
                  <a:pos x="188" y="56"/>
                </a:cxn>
                <a:cxn ang="0">
                  <a:pos x="180" y="56"/>
                </a:cxn>
                <a:cxn ang="0">
                  <a:pos x="192" y="46"/>
                </a:cxn>
                <a:cxn ang="0">
                  <a:pos x="200" y="30"/>
                </a:cxn>
                <a:cxn ang="0">
                  <a:pos x="198" y="22"/>
                </a:cxn>
                <a:cxn ang="0">
                  <a:pos x="192" y="12"/>
                </a:cxn>
                <a:cxn ang="0">
                  <a:pos x="178" y="4"/>
                </a:cxn>
                <a:cxn ang="0">
                  <a:pos x="188" y="20"/>
                </a:cxn>
                <a:cxn ang="0">
                  <a:pos x="188" y="34"/>
                </a:cxn>
                <a:cxn ang="0">
                  <a:pos x="176" y="46"/>
                </a:cxn>
                <a:cxn ang="0">
                  <a:pos x="178" y="44"/>
                </a:cxn>
                <a:cxn ang="0">
                  <a:pos x="184" y="32"/>
                </a:cxn>
                <a:cxn ang="0">
                  <a:pos x="182" y="22"/>
                </a:cxn>
                <a:cxn ang="0">
                  <a:pos x="178" y="18"/>
                </a:cxn>
                <a:cxn ang="0">
                  <a:pos x="178" y="28"/>
                </a:cxn>
                <a:cxn ang="0">
                  <a:pos x="176" y="36"/>
                </a:cxn>
                <a:cxn ang="0">
                  <a:pos x="168" y="40"/>
                </a:cxn>
                <a:cxn ang="0">
                  <a:pos x="164" y="34"/>
                </a:cxn>
                <a:cxn ang="0">
                  <a:pos x="146" y="16"/>
                </a:cxn>
                <a:cxn ang="0">
                  <a:pos x="122" y="6"/>
                </a:cxn>
                <a:cxn ang="0">
                  <a:pos x="108" y="2"/>
                </a:cxn>
                <a:cxn ang="0">
                  <a:pos x="68" y="0"/>
                </a:cxn>
                <a:cxn ang="0">
                  <a:pos x="54" y="2"/>
                </a:cxn>
              </a:cxnLst>
              <a:rect l="0" t="0" r="r" b="b"/>
              <a:pathLst>
                <a:path w="210" h="272">
                  <a:moveTo>
                    <a:pt x="54" y="2"/>
                  </a:moveTo>
                  <a:lnTo>
                    <a:pt x="54" y="2"/>
                  </a:lnTo>
                  <a:lnTo>
                    <a:pt x="36" y="4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8" y="22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46"/>
                  </a:lnTo>
                  <a:lnTo>
                    <a:pt x="2" y="68"/>
                  </a:lnTo>
                  <a:lnTo>
                    <a:pt x="6" y="102"/>
                  </a:lnTo>
                  <a:lnTo>
                    <a:pt x="10" y="122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26" y="184"/>
                  </a:lnTo>
                  <a:lnTo>
                    <a:pt x="28" y="206"/>
                  </a:lnTo>
                  <a:lnTo>
                    <a:pt x="30" y="224"/>
                  </a:lnTo>
                  <a:lnTo>
                    <a:pt x="28" y="240"/>
                  </a:lnTo>
                  <a:lnTo>
                    <a:pt x="22" y="254"/>
                  </a:lnTo>
                  <a:lnTo>
                    <a:pt x="18" y="260"/>
                  </a:lnTo>
                  <a:lnTo>
                    <a:pt x="14" y="264"/>
                  </a:lnTo>
                  <a:lnTo>
                    <a:pt x="8" y="268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6" y="270"/>
                  </a:lnTo>
                  <a:lnTo>
                    <a:pt x="14" y="266"/>
                  </a:lnTo>
                  <a:lnTo>
                    <a:pt x="22" y="260"/>
                  </a:lnTo>
                  <a:lnTo>
                    <a:pt x="30" y="252"/>
                  </a:lnTo>
                  <a:lnTo>
                    <a:pt x="36" y="238"/>
                  </a:lnTo>
                  <a:lnTo>
                    <a:pt x="40" y="218"/>
                  </a:lnTo>
                  <a:lnTo>
                    <a:pt x="40" y="206"/>
                  </a:lnTo>
                  <a:lnTo>
                    <a:pt x="38" y="194"/>
                  </a:lnTo>
                  <a:lnTo>
                    <a:pt x="38" y="194"/>
                  </a:lnTo>
                  <a:lnTo>
                    <a:pt x="34" y="148"/>
                  </a:lnTo>
                  <a:lnTo>
                    <a:pt x="32" y="120"/>
                  </a:lnTo>
                  <a:lnTo>
                    <a:pt x="34" y="106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80" y="150"/>
                  </a:lnTo>
                  <a:lnTo>
                    <a:pt x="112" y="182"/>
                  </a:lnTo>
                  <a:lnTo>
                    <a:pt x="124" y="192"/>
                  </a:lnTo>
                  <a:lnTo>
                    <a:pt x="128" y="194"/>
                  </a:lnTo>
                  <a:lnTo>
                    <a:pt x="130" y="192"/>
                  </a:lnTo>
                  <a:lnTo>
                    <a:pt x="130" y="192"/>
                  </a:lnTo>
                  <a:lnTo>
                    <a:pt x="136" y="188"/>
                  </a:lnTo>
                  <a:lnTo>
                    <a:pt x="142" y="184"/>
                  </a:lnTo>
                  <a:lnTo>
                    <a:pt x="160" y="172"/>
                  </a:lnTo>
                  <a:lnTo>
                    <a:pt x="168" y="164"/>
                  </a:lnTo>
                  <a:lnTo>
                    <a:pt x="178" y="154"/>
                  </a:lnTo>
                  <a:lnTo>
                    <a:pt x="188" y="140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200" y="108"/>
                  </a:lnTo>
                  <a:lnTo>
                    <a:pt x="202" y="96"/>
                  </a:lnTo>
                  <a:lnTo>
                    <a:pt x="200" y="84"/>
                  </a:lnTo>
                  <a:lnTo>
                    <a:pt x="198" y="76"/>
                  </a:lnTo>
                  <a:lnTo>
                    <a:pt x="194" y="70"/>
                  </a:lnTo>
                  <a:lnTo>
                    <a:pt x="190" y="66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88" y="62"/>
                  </a:lnTo>
                  <a:lnTo>
                    <a:pt x="194" y="62"/>
                  </a:lnTo>
                  <a:lnTo>
                    <a:pt x="202" y="66"/>
                  </a:lnTo>
                  <a:lnTo>
                    <a:pt x="206" y="68"/>
                  </a:lnTo>
                  <a:lnTo>
                    <a:pt x="210" y="74"/>
                  </a:lnTo>
                  <a:lnTo>
                    <a:pt x="210" y="74"/>
                  </a:lnTo>
                  <a:lnTo>
                    <a:pt x="208" y="70"/>
                  </a:lnTo>
                  <a:lnTo>
                    <a:pt x="204" y="64"/>
                  </a:lnTo>
                  <a:lnTo>
                    <a:pt x="200" y="60"/>
                  </a:lnTo>
                  <a:lnTo>
                    <a:pt x="194" y="56"/>
                  </a:lnTo>
                  <a:lnTo>
                    <a:pt x="188" y="56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86" y="50"/>
                  </a:lnTo>
                  <a:lnTo>
                    <a:pt x="192" y="46"/>
                  </a:lnTo>
                  <a:lnTo>
                    <a:pt x="196" y="38"/>
                  </a:lnTo>
                  <a:lnTo>
                    <a:pt x="200" y="30"/>
                  </a:lnTo>
                  <a:lnTo>
                    <a:pt x="200" y="26"/>
                  </a:lnTo>
                  <a:lnTo>
                    <a:pt x="198" y="22"/>
                  </a:lnTo>
                  <a:lnTo>
                    <a:pt x="196" y="16"/>
                  </a:lnTo>
                  <a:lnTo>
                    <a:pt x="192" y="12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10"/>
                  </a:lnTo>
                  <a:lnTo>
                    <a:pt x="188" y="20"/>
                  </a:lnTo>
                  <a:lnTo>
                    <a:pt x="190" y="26"/>
                  </a:lnTo>
                  <a:lnTo>
                    <a:pt x="188" y="34"/>
                  </a:lnTo>
                  <a:lnTo>
                    <a:pt x="184" y="40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8" y="44"/>
                  </a:lnTo>
                  <a:lnTo>
                    <a:pt x="184" y="36"/>
                  </a:lnTo>
                  <a:lnTo>
                    <a:pt x="184" y="32"/>
                  </a:lnTo>
                  <a:lnTo>
                    <a:pt x="184" y="28"/>
                  </a:lnTo>
                  <a:lnTo>
                    <a:pt x="182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22"/>
                  </a:lnTo>
                  <a:lnTo>
                    <a:pt x="178" y="28"/>
                  </a:lnTo>
                  <a:lnTo>
                    <a:pt x="178" y="32"/>
                  </a:lnTo>
                  <a:lnTo>
                    <a:pt x="176" y="36"/>
                  </a:lnTo>
                  <a:lnTo>
                    <a:pt x="172" y="38"/>
                  </a:lnTo>
                  <a:lnTo>
                    <a:pt x="168" y="40"/>
                  </a:lnTo>
                  <a:lnTo>
                    <a:pt x="168" y="40"/>
                  </a:lnTo>
                  <a:lnTo>
                    <a:pt x="164" y="34"/>
                  </a:lnTo>
                  <a:lnTo>
                    <a:pt x="154" y="24"/>
                  </a:lnTo>
                  <a:lnTo>
                    <a:pt x="146" y="16"/>
                  </a:lnTo>
                  <a:lnTo>
                    <a:pt x="136" y="10"/>
                  </a:lnTo>
                  <a:lnTo>
                    <a:pt x="122" y="6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7"/>
            <p:cNvSpPr>
              <a:spLocks/>
            </p:cNvSpPr>
            <p:nvPr/>
          </p:nvSpPr>
          <p:spPr bwMode="auto">
            <a:xfrm>
              <a:off x="1328" y="1422"/>
              <a:ext cx="30" cy="44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4" y="4"/>
                </a:cxn>
                <a:cxn ang="0">
                  <a:pos x="28" y="6"/>
                </a:cxn>
                <a:cxn ang="0">
                  <a:pos x="30" y="12"/>
                </a:cxn>
                <a:cxn ang="0">
                  <a:pos x="30" y="20"/>
                </a:cxn>
                <a:cxn ang="0">
                  <a:pos x="26" y="30"/>
                </a:cxn>
                <a:cxn ang="0">
                  <a:pos x="20" y="44"/>
                </a:cxn>
                <a:cxn ang="0">
                  <a:pos x="10" y="38"/>
                </a:cxn>
              </a:cxnLst>
              <a:rect l="0" t="0" r="r" b="b"/>
              <a:pathLst>
                <a:path w="30" h="44">
                  <a:moveTo>
                    <a:pt x="10" y="38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26" y="30"/>
                  </a:lnTo>
                  <a:lnTo>
                    <a:pt x="20" y="44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F7C3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8"/>
            <p:cNvSpPr>
              <a:spLocks/>
            </p:cNvSpPr>
            <p:nvPr/>
          </p:nvSpPr>
          <p:spPr bwMode="auto">
            <a:xfrm>
              <a:off x="1334" y="1428"/>
              <a:ext cx="18" cy="3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8" y="12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2" y="20"/>
                </a:cxn>
                <a:cxn ang="0">
                  <a:pos x="12" y="26"/>
                </a:cxn>
                <a:cxn ang="0">
                  <a:pos x="10" y="30"/>
                </a:cxn>
                <a:cxn ang="0">
                  <a:pos x="6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4" y="26"/>
                </a:cxn>
                <a:cxn ang="0">
                  <a:pos x="6" y="20"/>
                </a:cxn>
                <a:cxn ang="0">
                  <a:pos x="6" y="12"/>
                </a:cxn>
                <a:cxn ang="0">
                  <a:pos x="0" y="18"/>
                </a:cxn>
              </a:cxnLst>
              <a:rect l="0" t="0" r="r" b="b"/>
              <a:pathLst>
                <a:path w="18" h="36">
                  <a:moveTo>
                    <a:pt x="0" y="18"/>
                  </a:moveTo>
                  <a:lnTo>
                    <a:pt x="0" y="18"/>
                  </a:lnTo>
                  <a:lnTo>
                    <a:pt x="0" y="14"/>
                  </a:lnTo>
                  <a:lnTo>
                    <a:pt x="6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8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20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6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6" y="2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4B3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1236" y="1502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14" y="4"/>
                </a:cxn>
                <a:cxn ang="0">
                  <a:pos x="22" y="4"/>
                </a:cxn>
                <a:cxn ang="0">
                  <a:pos x="28" y="2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6" y="8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1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16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0"/>
            <p:cNvSpPr>
              <a:spLocks/>
            </p:cNvSpPr>
            <p:nvPr/>
          </p:nvSpPr>
          <p:spPr bwMode="auto">
            <a:xfrm>
              <a:off x="1228" y="1406"/>
              <a:ext cx="44" cy="12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4" y="0"/>
                </a:cxn>
                <a:cxn ang="0">
                  <a:pos x="22" y="2"/>
                </a:cxn>
                <a:cxn ang="0">
                  <a:pos x="12" y="8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0" y="4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44" h="12">
                  <a:moveTo>
                    <a:pt x="44" y="2"/>
                  </a:moveTo>
                  <a:lnTo>
                    <a:pt x="44" y="2"/>
                  </a:lnTo>
                  <a:lnTo>
                    <a:pt x="34" y="0"/>
                  </a:lnTo>
                  <a:lnTo>
                    <a:pt x="22" y="2"/>
                  </a:lnTo>
                  <a:lnTo>
                    <a:pt x="12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4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auto">
            <a:xfrm>
              <a:off x="1238" y="1342"/>
              <a:ext cx="178" cy="3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6" y="6"/>
                </a:cxn>
                <a:cxn ang="0">
                  <a:pos x="48" y="10"/>
                </a:cxn>
                <a:cxn ang="0">
                  <a:pos x="72" y="22"/>
                </a:cxn>
                <a:cxn ang="0">
                  <a:pos x="84" y="26"/>
                </a:cxn>
                <a:cxn ang="0">
                  <a:pos x="96" y="30"/>
                </a:cxn>
                <a:cxn ang="0">
                  <a:pos x="96" y="30"/>
                </a:cxn>
                <a:cxn ang="0">
                  <a:pos x="118" y="34"/>
                </a:cxn>
                <a:cxn ang="0">
                  <a:pos x="140" y="32"/>
                </a:cxn>
                <a:cxn ang="0">
                  <a:pos x="150" y="32"/>
                </a:cxn>
                <a:cxn ang="0">
                  <a:pos x="160" y="28"/>
                </a:cxn>
                <a:cxn ang="0">
                  <a:pos x="170" y="24"/>
                </a:cxn>
                <a:cxn ang="0">
                  <a:pos x="178" y="18"/>
                </a:cxn>
                <a:cxn ang="0">
                  <a:pos x="178" y="18"/>
                </a:cxn>
                <a:cxn ang="0">
                  <a:pos x="178" y="18"/>
                </a:cxn>
                <a:cxn ang="0">
                  <a:pos x="178" y="18"/>
                </a:cxn>
                <a:cxn ang="0">
                  <a:pos x="166" y="24"/>
                </a:cxn>
                <a:cxn ang="0">
                  <a:pos x="154" y="30"/>
                </a:cxn>
                <a:cxn ang="0">
                  <a:pos x="140" y="32"/>
                </a:cxn>
                <a:cxn ang="0">
                  <a:pos x="126" y="32"/>
                </a:cxn>
                <a:cxn ang="0">
                  <a:pos x="110" y="30"/>
                </a:cxn>
                <a:cxn ang="0">
                  <a:pos x="96" y="28"/>
                </a:cxn>
                <a:cxn ang="0">
                  <a:pos x="70" y="18"/>
                </a:cxn>
                <a:cxn ang="0">
                  <a:pos x="70" y="18"/>
                </a:cxn>
                <a:cxn ang="0">
                  <a:pos x="54" y="12"/>
                </a:cxn>
                <a:cxn ang="0">
                  <a:pos x="36" y="4"/>
                </a:cxn>
                <a:cxn ang="0">
                  <a:pos x="18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78" h="34">
                  <a:moveTo>
                    <a:pt x="0" y="2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6" y="6"/>
                  </a:lnTo>
                  <a:lnTo>
                    <a:pt x="48" y="10"/>
                  </a:lnTo>
                  <a:lnTo>
                    <a:pt x="72" y="22"/>
                  </a:lnTo>
                  <a:lnTo>
                    <a:pt x="84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18" y="34"/>
                  </a:lnTo>
                  <a:lnTo>
                    <a:pt x="140" y="32"/>
                  </a:lnTo>
                  <a:lnTo>
                    <a:pt x="150" y="32"/>
                  </a:lnTo>
                  <a:lnTo>
                    <a:pt x="160" y="28"/>
                  </a:lnTo>
                  <a:lnTo>
                    <a:pt x="170" y="24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66" y="24"/>
                  </a:lnTo>
                  <a:lnTo>
                    <a:pt x="154" y="30"/>
                  </a:lnTo>
                  <a:lnTo>
                    <a:pt x="140" y="32"/>
                  </a:lnTo>
                  <a:lnTo>
                    <a:pt x="126" y="32"/>
                  </a:lnTo>
                  <a:lnTo>
                    <a:pt x="110" y="30"/>
                  </a:lnTo>
                  <a:lnTo>
                    <a:pt x="96" y="2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54" y="12"/>
                  </a:lnTo>
                  <a:lnTo>
                    <a:pt x="36" y="4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E1F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2"/>
            <p:cNvSpPr>
              <a:spLocks/>
            </p:cNvSpPr>
            <p:nvPr/>
          </p:nvSpPr>
          <p:spPr bwMode="auto">
            <a:xfrm>
              <a:off x="1268" y="1328"/>
              <a:ext cx="144" cy="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20" y="2"/>
                </a:cxn>
                <a:cxn ang="0">
                  <a:pos x="30" y="4"/>
                </a:cxn>
                <a:cxn ang="0">
                  <a:pos x="40" y="10"/>
                </a:cxn>
                <a:cxn ang="0">
                  <a:pos x="60" y="20"/>
                </a:cxn>
                <a:cxn ang="0">
                  <a:pos x="68" y="24"/>
                </a:cxn>
                <a:cxn ang="0">
                  <a:pos x="78" y="26"/>
                </a:cxn>
                <a:cxn ang="0">
                  <a:pos x="78" y="26"/>
                </a:cxn>
                <a:cxn ang="0">
                  <a:pos x="96" y="30"/>
                </a:cxn>
                <a:cxn ang="0">
                  <a:pos x="112" y="30"/>
                </a:cxn>
                <a:cxn ang="0">
                  <a:pos x="128" y="26"/>
                </a:cxn>
                <a:cxn ang="0">
                  <a:pos x="136" y="22"/>
                </a:cxn>
                <a:cxn ang="0">
                  <a:pos x="144" y="16"/>
                </a:cxn>
                <a:cxn ang="0">
                  <a:pos x="144" y="16"/>
                </a:cxn>
                <a:cxn ang="0">
                  <a:pos x="144" y="16"/>
                </a:cxn>
                <a:cxn ang="0">
                  <a:pos x="144" y="16"/>
                </a:cxn>
                <a:cxn ang="0">
                  <a:pos x="134" y="22"/>
                </a:cxn>
                <a:cxn ang="0">
                  <a:pos x="124" y="26"/>
                </a:cxn>
                <a:cxn ang="0">
                  <a:pos x="114" y="28"/>
                </a:cxn>
                <a:cxn ang="0">
                  <a:pos x="102" y="28"/>
                </a:cxn>
                <a:cxn ang="0">
                  <a:pos x="90" y="26"/>
                </a:cxn>
                <a:cxn ang="0">
                  <a:pos x="78" y="24"/>
                </a:cxn>
                <a:cxn ang="0">
                  <a:pos x="58" y="16"/>
                </a:cxn>
                <a:cxn ang="0">
                  <a:pos x="58" y="16"/>
                </a:cxn>
                <a:cxn ang="0">
                  <a:pos x="30" y="4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4" h="30">
                  <a:moveTo>
                    <a:pt x="0" y="2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30" y="4"/>
                  </a:lnTo>
                  <a:lnTo>
                    <a:pt x="40" y="10"/>
                  </a:lnTo>
                  <a:lnTo>
                    <a:pt x="60" y="20"/>
                  </a:lnTo>
                  <a:lnTo>
                    <a:pt x="68" y="24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96" y="30"/>
                  </a:lnTo>
                  <a:lnTo>
                    <a:pt x="112" y="30"/>
                  </a:lnTo>
                  <a:lnTo>
                    <a:pt x="128" y="26"/>
                  </a:lnTo>
                  <a:lnTo>
                    <a:pt x="136" y="22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34" y="22"/>
                  </a:lnTo>
                  <a:lnTo>
                    <a:pt x="124" y="26"/>
                  </a:lnTo>
                  <a:lnTo>
                    <a:pt x="114" y="28"/>
                  </a:lnTo>
                  <a:lnTo>
                    <a:pt x="102" y="28"/>
                  </a:lnTo>
                  <a:lnTo>
                    <a:pt x="90" y="26"/>
                  </a:lnTo>
                  <a:lnTo>
                    <a:pt x="78" y="2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E1F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3"/>
            <p:cNvSpPr>
              <a:spLocks/>
            </p:cNvSpPr>
            <p:nvPr/>
          </p:nvSpPr>
          <p:spPr bwMode="auto">
            <a:xfrm>
              <a:off x="1254" y="1342"/>
              <a:ext cx="168" cy="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4" y="8"/>
                </a:cxn>
                <a:cxn ang="0">
                  <a:pos x="26" y="18"/>
                </a:cxn>
                <a:cxn ang="0">
                  <a:pos x="52" y="40"/>
                </a:cxn>
                <a:cxn ang="0">
                  <a:pos x="52" y="40"/>
                </a:cxn>
                <a:cxn ang="0">
                  <a:pos x="66" y="50"/>
                </a:cxn>
                <a:cxn ang="0">
                  <a:pos x="80" y="56"/>
                </a:cxn>
                <a:cxn ang="0">
                  <a:pos x="96" y="60"/>
                </a:cxn>
                <a:cxn ang="0">
                  <a:pos x="112" y="60"/>
                </a:cxn>
                <a:cxn ang="0">
                  <a:pos x="112" y="60"/>
                </a:cxn>
                <a:cxn ang="0">
                  <a:pos x="130" y="58"/>
                </a:cxn>
                <a:cxn ang="0">
                  <a:pos x="138" y="54"/>
                </a:cxn>
                <a:cxn ang="0">
                  <a:pos x="146" y="50"/>
                </a:cxn>
                <a:cxn ang="0">
                  <a:pos x="152" y="46"/>
                </a:cxn>
                <a:cxn ang="0">
                  <a:pos x="160" y="40"/>
                </a:cxn>
                <a:cxn ang="0">
                  <a:pos x="164" y="32"/>
                </a:cxn>
                <a:cxn ang="0">
                  <a:pos x="168" y="24"/>
                </a:cxn>
                <a:cxn ang="0">
                  <a:pos x="168" y="24"/>
                </a:cxn>
                <a:cxn ang="0">
                  <a:pos x="166" y="24"/>
                </a:cxn>
                <a:cxn ang="0">
                  <a:pos x="166" y="24"/>
                </a:cxn>
                <a:cxn ang="0">
                  <a:pos x="166" y="24"/>
                </a:cxn>
                <a:cxn ang="0">
                  <a:pos x="162" y="32"/>
                </a:cxn>
                <a:cxn ang="0">
                  <a:pos x="158" y="40"/>
                </a:cxn>
                <a:cxn ang="0">
                  <a:pos x="152" y="44"/>
                </a:cxn>
                <a:cxn ang="0">
                  <a:pos x="146" y="50"/>
                </a:cxn>
                <a:cxn ang="0">
                  <a:pos x="134" y="56"/>
                </a:cxn>
                <a:cxn ang="0">
                  <a:pos x="118" y="58"/>
                </a:cxn>
                <a:cxn ang="0">
                  <a:pos x="102" y="56"/>
                </a:cxn>
                <a:cxn ang="0">
                  <a:pos x="86" y="52"/>
                </a:cxn>
                <a:cxn ang="0">
                  <a:pos x="72" y="48"/>
                </a:cxn>
                <a:cxn ang="0">
                  <a:pos x="60" y="40"/>
                </a:cxn>
                <a:cxn ang="0">
                  <a:pos x="60" y="40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14" y="8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68" h="60">
                  <a:moveTo>
                    <a:pt x="0" y="2"/>
                  </a:moveTo>
                  <a:lnTo>
                    <a:pt x="0" y="2"/>
                  </a:lnTo>
                  <a:lnTo>
                    <a:pt x="14" y="8"/>
                  </a:lnTo>
                  <a:lnTo>
                    <a:pt x="26" y="18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66" y="50"/>
                  </a:lnTo>
                  <a:lnTo>
                    <a:pt x="80" y="56"/>
                  </a:lnTo>
                  <a:lnTo>
                    <a:pt x="96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30" y="58"/>
                  </a:lnTo>
                  <a:lnTo>
                    <a:pt x="138" y="54"/>
                  </a:lnTo>
                  <a:lnTo>
                    <a:pt x="146" y="50"/>
                  </a:lnTo>
                  <a:lnTo>
                    <a:pt x="152" y="46"/>
                  </a:lnTo>
                  <a:lnTo>
                    <a:pt x="160" y="40"/>
                  </a:lnTo>
                  <a:lnTo>
                    <a:pt x="164" y="32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2" y="32"/>
                  </a:lnTo>
                  <a:lnTo>
                    <a:pt x="158" y="40"/>
                  </a:lnTo>
                  <a:lnTo>
                    <a:pt x="152" y="44"/>
                  </a:lnTo>
                  <a:lnTo>
                    <a:pt x="146" y="50"/>
                  </a:lnTo>
                  <a:lnTo>
                    <a:pt x="134" y="56"/>
                  </a:lnTo>
                  <a:lnTo>
                    <a:pt x="118" y="58"/>
                  </a:lnTo>
                  <a:lnTo>
                    <a:pt x="102" y="56"/>
                  </a:lnTo>
                  <a:lnTo>
                    <a:pt x="86" y="52"/>
                  </a:lnTo>
                  <a:lnTo>
                    <a:pt x="72" y="48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14" y="8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E1F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4"/>
            <p:cNvSpPr>
              <a:spLocks/>
            </p:cNvSpPr>
            <p:nvPr/>
          </p:nvSpPr>
          <p:spPr bwMode="auto">
            <a:xfrm>
              <a:off x="1296" y="1376"/>
              <a:ext cx="48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32"/>
                </a:cxn>
                <a:cxn ang="0">
                  <a:pos x="32" y="50"/>
                </a:cxn>
                <a:cxn ang="0">
                  <a:pos x="40" y="70"/>
                </a:cxn>
                <a:cxn ang="0">
                  <a:pos x="46" y="90"/>
                </a:cxn>
                <a:cxn ang="0">
                  <a:pos x="46" y="100"/>
                </a:cxn>
                <a:cxn ang="0">
                  <a:pos x="44" y="110"/>
                </a:cxn>
                <a:cxn ang="0">
                  <a:pos x="42" y="118"/>
                </a:cxn>
                <a:cxn ang="0">
                  <a:pos x="38" y="128"/>
                </a:cxn>
                <a:cxn ang="0">
                  <a:pos x="30" y="136"/>
                </a:cxn>
                <a:cxn ang="0">
                  <a:pos x="22" y="144"/>
                </a:cxn>
                <a:cxn ang="0">
                  <a:pos x="22" y="144"/>
                </a:cxn>
                <a:cxn ang="0">
                  <a:pos x="22" y="144"/>
                </a:cxn>
                <a:cxn ang="0">
                  <a:pos x="22" y="144"/>
                </a:cxn>
                <a:cxn ang="0">
                  <a:pos x="34" y="136"/>
                </a:cxn>
                <a:cxn ang="0">
                  <a:pos x="42" y="126"/>
                </a:cxn>
                <a:cxn ang="0">
                  <a:pos x="46" y="112"/>
                </a:cxn>
                <a:cxn ang="0">
                  <a:pos x="48" y="98"/>
                </a:cxn>
                <a:cxn ang="0">
                  <a:pos x="48" y="98"/>
                </a:cxn>
                <a:cxn ang="0">
                  <a:pos x="48" y="86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30" y="40"/>
                </a:cxn>
                <a:cxn ang="0">
                  <a:pos x="20" y="26"/>
                </a:cxn>
                <a:cxn ang="0">
                  <a:pos x="1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144">
                  <a:moveTo>
                    <a:pt x="0" y="0"/>
                  </a:moveTo>
                  <a:lnTo>
                    <a:pt x="0" y="0"/>
                  </a:lnTo>
                  <a:lnTo>
                    <a:pt x="22" y="32"/>
                  </a:lnTo>
                  <a:lnTo>
                    <a:pt x="32" y="50"/>
                  </a:lnTo>
                  <a:lnTo>
                    <a:pt x="40" y="70"/>
                  </a:lnTo>
                  <a:lnTo>
                    <a:pt x="46" y="90"/>
                  </a:lnTo>
                  <a:lnTo>
                    <a:pt x="46" y="100"/>
                  </a:lnTo>
                  <a:lnTo>
                    <a:pt x="44" y="110"/>
                  </a:lnTo>
                  <a:lnTo>
                    <a:pt x="42" y="118"/>
                  </a:lnTo>
                  <a:lnTo>
                    <a:pt x="38" y="128"/>
                  </a:lnTo>
                  <a:lnTo>
                    <a:pt x="30" y="136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34" y="136"/>
                  </a:lnTo>
                  <a:lnTo>
                    <a:pt x="42" y="126"/>
                  </a:lnTo>
                  <a:lnTo>
                    <a:pt x="46" y="112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86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0" y="40"/>
                  </a:lnTo>
                  <a:lnTo>
                    <a:pt x="20" y="26"/>
                  </a:lnTo>
                  <a:lnTo>
                    <a:pt x="1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1F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5"/>
            <p:cNvSpPr>
              <a:spLocks/>
            </p:cNvSpPr>
            <p:nvPr/>
          </p:nvSpPr>
          <p:spPr bwMode="auto">
            <a:xfrm>
              <a:off x="1392" y="1362"/>
              <a:ext cx="54" cy="11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16"/>
                </a:cxn>
                <a:cxn ang="0">
                  <a:pos x="4" y="106"/>
                </a:cxn>
                <a:cxn ang="0">
                  <a:pos x="10" y="96"/>
                </a:cxn>
                <a:cxn ang="0">
                  <a:pos x="22" y="80"/>
                </a:cxn>
                <a:cxn ang="0">
                  <a:pos x="36" y="62"/>
                </a:cxn>
                <a:cxn ang="0">
                  <a:pos x="48" y="46"/>
                </a:cxn>
                <a:cxn ang="0">
                  <a:pos x="48" y="46"/>
                </a:cxn>
                <a:cxn ang="0">
                  <a:pos x="54" y="34"/>
                </a:cxn>
                <a:cxn ang="0">
                  <a:pos x="54" y="22"/>
                </a:cxn>
                <a:cxn ang="0">
                  <a:pos x="50" y="1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50" y="14"/>
                </a:cxn>
                <a:cxn ang="0">
                  <a:pos x="52" y="26"/>
                </a:cxn>
                <a:cxn ang="0">
                  <a:pos x="50" y="38"/>
                </a:cxn>
                <a:cxn ang="0">
                  <a:pos x="44" y="50"/>
                </a:cxn>
                <a:cxn ang="0">
                  <a:pos x="44" y="50"/>
                </a:cxn>
                <a:cxn ang="0">
                  <a:pos x="32" y="66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8" y="98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6"/>
                </a:cxn>
              </a:cxnLst>
              <a:rect l="0" t="0" r="r" b="b"/>
              <a:pathLst>
                <a:path w="54" h="116">
                  <a:moveTo>
                    <a:pt x="0" y="116"/>
                  </a:moveTo>
                  <a:lnTo>
                    <a:pt x="0" y="116"/>
                  </a:lnTo>
                  <a:lnTo>
                    <a:pt x="4" y="106"/>
                  </a:lnTo>
                  <a:lnTo>
                    <a:pt x="10" y="96"/>
                  </a:lnTo>
                  <a:lnTo>
                    <a:pt x="22" y="80"/>
                  </a:lnTo>
                  <a:lnTo>
                    <a:pt x="36" y="6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54" y="34"/>
                  </a:lnTo>
                  <a:lnTo>
                    <a:pt x="54" y="22"/>
                  </a:lnTo>
                  <a:lnTo>
                    <a:pt x="50" y="1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50" y="14"/>
                  </a:lnTo>
                  <a:lnTo>
                    <a:pt x="52" y="26"/>
                  </a:lnTo>
                  <a:lnTo>
                    <a:pt x="50" y="3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2" y="66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8" y="9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7E1F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1216" y="1306"/>
              <a:ext cx="74" cy="86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0" y="82"/>
                </a:cxn>
                <a:cxn ang="0">
                  <a:pos x="4" y="72"/>
                </a:cxn>
                <a:cxn ang="0">
                  <a:pos x="8" y="64"/>
                </a:cxn>
                <a:cxn ang="0">
                  <a:pos x="14" y="56"/>
                </a:cxn>
                <a:cxn ang="0">
                  <a:pos x="18" y="54"/>
                </a:cxn>
                <a:cxn ang="0">
                  <a:pos x="22" y="52"/>
                </a:cxn>
                <a:cxn ang="0">
                  <a:pos x="26" y="52"/>
                </a:cxn>
                <a:cxn ang="0">
                  <a:pos x="30" y="54"/>
                </a:cxn>
                <a:cxn ang="0">
                  <a:pos x="34" y="58"/>
                </a:cxn>
                <a:cxn ang="0">
                  <a:pos x="40" y="64"/>
                </a:cxn>
                <a:cxn ang="0">
                  <a:pos x="46" y="74"/>
                </a:cxn>
                <a:cxn ang="0">
                  <a:pos x="50" y="86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62" y="4"/>
                </a:cxn>
                <a:cxn ang="0">
                  <a:pos x="50" y="10"/>
                </a:cxn>
                <a:cxn ang="0">
                  <a:pos x="34" y="20"/>
                </a:cxn>
                <a:cxn ang="0">
                  <a:pos x="20" y="30"/>
                </a:cxn>
                <a:cxn ang="0">
                  <a:pos x="10" y="44"/>
                </a:cxn>
                <a:cxn ang="0">
                  <a:pos x="4" y="54"/>
                </a:cxn>
                <a:cxn ang="0">
                  <a:pos x="2" y="62"/>
                </a:cxn>
                <a:cxn ang="0">
                  <a:pos x="0" y="72"/>
                </a:cxn>
                <a:cxn ang="0">
                  <a:pos x="0" y="82"/>
                </a:cxn>
                <a:cxn ang="0">
                  <a:pos x="0" y="82"/>
                </a:cxn>
              </a:cxnLst>
              <a:rect l="0" t="0" r="r" b="b"/>
              <a:pathLst>
                <a:path w="74" h="86">
                  <a:moveTo>
                    <a:pt x="0" y="82"/>
                  </a:moveTo>
                  <a:lnTo>
                    <a:pt x="0" y="82"/>
                  </a:lnTo>
                  <a:lnTo>
                    <a:pt x="4" y="72"/>
                  </a:lnTo>
                  <a:lnTo>
                    <a:pt x="8" y="64"/>
                  </a:lnTo>
                  <a:lnTo>
                    <a:pt x="14" y="56"/>
                  </a:lnTo>
                  <a:lnTo>
                    <a:pt x="18" y="54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4" y="58"/>
                  </a:lnTo>
                  <a:lnTo>
                    <a:pt x="40" y="64"/>
                  </a:lnTo>
                  <a:lnTo>
                    <a:pt x="46" y="74"/>
                  </a:lnTo>
                  <a:lnTo>
                    <a:pt x="50" y="86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2" y="4"/>
                  </a:lnTo>
                  <a:lnTo>
                    <a:pt x="50" y="10"/>
                  </a:lnTo>
                  <a:lnTo>
                    <a:pt x="34" y="20"/>
                  </a:lnTo>
                  <a:lnTo>
                    <a:pt x="20" y="30"/>
                  </a:lnTo>
                  <a:lnTo>
                    <a:pt x="10" y="44"/>
                  </a:lnTo>
                  <a:lnTo>
                    <a:pt x="4" y="54"/>
                  </a:lnTo>
                  <a:lnTo>
                    <a:pt x="2" y="6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7"/>
            <p:cNvSpPr>
              <a:spLocks/>
            </p:cNvSpPr>
            <p:nvPr/>
          </p:nvSpPr>
          <p:spPr bwMode="auto">
            <a:xfrm>
              <a:off x="1302" y="1408"/>
              <a:ext cx="18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8" y="22"/>
                </a:cxn>
                <a:cxn ang="0">
                  <a:pos x="12" y="32"/>
                </a:cxn>
                <a:cxn ang="0">
                  <a:pos x="12" y="44"/>
                </a:cxn>
                <a:cxn ang="0">
                  <a:pos x="12" y="54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2" y="56"/>
                </a:cxn>
                <a:cxn ang="0">
                  <a:pos x="14" y="48"/>
                </a:cxn>
                <a:cxn ang="0">
                  <a:pos x="16" y="40"/>
                </a:cxn>
                <a:cxn ang="0">
                  <a:pos x="18" y="30"/>
                </a:cxn>
                <a:cxn ang="0">
                  <a:pos x="16" y="18"/>
                </a:cxn>
                <a:cxn ang="0">
                  <a:pos x="1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64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8" y="22"/>
                  </a:lnTo>
                  <a:lnTo>
                    <a:pt x="12" y="32"/>
                  </a:lnTo>
                  <a:lnTo>
                    <a:pt x="12" y="44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2" y="56"/>
                  </a:lnTo>
                  <a:lnTo>
                    <a:pt x="14" y="48"/>
                  </a:lnTo>
                  <a:lnTo>
                    <a:pt x="16" y="40"/>
                  </a:lnTo>
                  <a:lnTo>
                    <a:pt x="18" y="30"/>
                  </a:lnTo>
                  <a:lnTo>
                    <a:pt x="16" y="18"/>
                  </a:lnTo>
                  <a:lnTo>
                    <a:pt x="1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1334" y="1444"/>
              <a:ext cx="44" cy="70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2" y="4"/>
                </a:cxn>
                <a:cxn ang="0">
                  <a:pos x="26" y="4"/>
                </a:cxn>
                <a:cxn ang="0">
                  <a:pos x="30" y="6"/>
                </a:cxn>
                <a:cxn ang="0">
                  <a:pos x="36" y="14"/>
                </a:cxn>
                <a:cxn ang="0">
                  <a:pos x="40" y="24"/>
                </a:cxn>
                <a:cxn ang="0">
                  <a:pos x="40" y="36"/>
                </a:cxn>
                <a:cxn ang="0">
                  <a:pos x="40" y="36"/>
                </a:cxn>
                <a:cxn ang="0">
                  <a:pos x="40" y="48"/>
                </a:cxn>
                <a:cxn ang="0">
                  <a:pos x="36" y="58"/>
                </a:cxn>
                <a:cxn ang="0">
                  <a:pos x="30" y="64"/>
                </a:cxn>
                <a:cxn ang="0">
                  <a:pos x="26" y="66"/>
                </a:cxn>
                <a:cxn ang="0">
                  <a:pos x="22" y="66"/>
                </a:cxn>
                <a:cxn ang="0">
                  <a:pos x="22" y="66"/>
                </a:cxn>
                <a:cxn ang="0">
                  <a:pos x="18" y="66"/>
                </a:cxn>
                <a:cxn ang="0">
                  <a:pos x="16" y="64"/>
                </a:cxn>
                <a:cxn ang="0">
                  <a:pos x="10" y="58"/>
                </a:cxn>
                <a:cxn ang="0">
                  <a:pos x="6" y="48"/>
                </a:cxn>
                <a:cxn ang="0">
                  <a:pos x="4" y="36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50"/>
                </a:cxn>
                <a:cxn ang="0">
                  <a:pos x="6" y="60"/>
                </a:cxn>
                <a:cxn ang="0">
                  <a:pos x="14" y="68"/>
                </a:cxn>
                <a:cxn ang="0">
                  <a:pos x="18" y="70"/>
                </a:cxn>
                <a:cxn ang="0">
                  <a:pos x="22" y="70"/>
                </a:cxn>
                <a:cxn ang="0">
                  <a:pos x="22" y="70"/>
                </a:cxn>
                <a:cxn ang="0">
                  <a:pos x="26" y="70"/>
                </a:cxn>
                <a:cxn ang="0">
                  <a:pos x="30" y="68"/>
                </a:cxn>
                <a:cxn ang="0">
                  <a:pos x="38" y="60"/>
                </a:cxn>
                <a:cxn ang="0">
                  <a:pos x="42" y="50"/>
                </a:cxn>
                <a:cxn ang="0">
                  <a:pos x="44" y="36"/>
                </a:cxn>
                <a:cxn ang="0">
                  <a:pos x="44" y="36"/>
                </a:cxn>
                <a:cxn ang="0">
                  <a:pos x="42" y="22"/>
                </a:cxn>
                <a:cxn ang="0">
                  <a:pos x="38" y="10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2" y="0"/>
                </a:cxn>
                <a:cxn ang="0">
                  <a:pos x="22" y="4"/>
                </a:cxn>
              </a:cxnLst>
              <a:rect l="0" t="0" r="r" b="b"/>
              <a:pathLst>
                <a:path w="44" h="70">
                  <a:moveTo>
                    <a:pt x="22" y="4"/>
                  </a:moveTo>
                  <a:lnTo>
                    <a:pt x="22" y="4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6" y="14"/>
                  </a:lnTo>
                  <a:lnTo>
                    <a:pt x="40" y="24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48"/>
                  </a:lnTo>
                  <a:lnTo>
                    <a:pt x="36" y="58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0" y="58"/>
                  </a:lnTo>
                  <a:lnTo>
                    <a:pt x="6" y="48"/>
                  </a:lnTo>
                  <a:lnTo>
                    <a:pt x="4" y="36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50"/>
                  </a:lnTo>
                  <a:lnTo>
                    <a:pt x="6" y="60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8" y="60"/>
                  </a:lnTo>
                  <a:lnTo>
                    <a:pt x="42" y="5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2"/>
                  </a:lnTo>
                  <a:lnTo>
                    <a:pt x="38" y="10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1238" y="1436"/>
              <a:ext cx="32" cy="1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0" y="8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2" h="10">
                  <a:moveTo>
                    <a:pt x="32" y="0"/>
                  </a:moveTo>
                  <a:lnTo>
                    <a:pt x="32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0"/>
            <p:cNvSpPr>
              <a:spLocks/>
            </p:cNvSpPr>
            <p:nvPr/>
          </p:nvSpPr>
          <p:spPr bwMode="auto">
            <a:xfrm>
              <a:off x="1246" y="1442"/>
              <a:ext cx="1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V="1">
            <a:off x="1837402" y="1496614"/>
            <a:ext cx="919594" cy="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flipH="1">
            <a:off x="1991087" y="1669103"/>
            <a:ext cx="828916" cy="337147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 request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94725" y="4333929"/>
            <a:ext cx="3746866" cy="161488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Machine Learning 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Models Updated in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Batch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mode: e.g. once every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400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Content Placeholder 3" descr="Screen Shot 2013-01-27 at 7.38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r="3473"/>
          <a:stretch>
            <a:fillRect/>
          </a:stretch>
        </p:blipFill>
        <p:spPr>
          <a:xfrm>
            <a:off x="417108" y="2172992"/>
            <a:ext cx="3997227" cy="2064667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3018836" y="1176457"/>
            <a:ext cx="1477181" cy="805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496017" y="1506543"/>
            <a:ext cx="1614969" cy="42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6298260" y="879380"/>
            <a:ext cx="2385299" cy="14903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Item Recommendation system: thousands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computations in sub-seconds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 flipH="1" flipV="1">
            <a:off x="4661899" y="1810584"/>
            <a:ext cx="1449087" cy="40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664672" y="4316672"/>
            <a:ext cx="2705761" cy="2022909"/>
            <a:chOff x="664672" y="4316672"/>
            <a:chExt cx="2705761" cy="2022909"/>
          </a:xfrm>
        </p:grpSpPr>
        <p:cxnSp>
          <p:nvCxnSpPr>
            <p:cNvPr id="77" name="Straight Arrow Connector 76"/>
            <p:cNvCxnSpPr/>
            <p:nvPr/>
          </p:nvCxnSpPr>
          <p:spPr>
            <a:xfrm flipH="1">
              <a:off x="1587655" y="4324187"/>
              <a:ext cx="989804" cy="1287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577459" y="4316672"/>
              <a:ext cx="441377" cy="14178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Can 82"/>
            <p:cNvSpPr/>
            <p:nvPr/>
          </p:nvSpPr>
          <p:spPr>
            <a:xfrm>
              <a:off x="806702" y="5611298"/>
              <a:ext cx="844786" cy="72828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loud 83"/>
            <p:cNvSpPr/>
            <p:nvPr/>
          </p:nvSpPr>
          <p:spPr>
            <a:xfrm>
              <a:off x="2477308" y="5734500"/>
              <a:ext cx="893125" cy="541544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64672" y="4324187"/>
              <a:ext cx="1595066" cy="914400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User Interacts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e.g. click, </a:t>
              </a:r>
            </a:p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does nothing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V="1">
            <a:off x="3370433" y="4817873"/>
            <a:ext cx="1653281" cy="793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6110986" y="2633024"/>
            <a:ext cx="957172" cy="1604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51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5" grpId="0"/>
      <p:bldP spid="56" grpId="0" animBg="1"/>
      <p:bldP spid="6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848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Exploiting hierarchical structure</a:t>
            </a:r>
            <a:br>
              <a:rPr lang="en-US" dirty="0" smtClean="0"/>
            </a:br>
            <a:r>
              <a:rPr lang="en-US" dirty="0" smtClean="0"/>
              <a:t>Agarwal et al, KDD 2007, 2010, 2011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2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Model Setup</a:t>
            </a:r>
            <a:endParaRPr lang="en-US" sz="3200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 flipH="1">
            <a:off x="4953000" y="1905000"/>
            <a:ext cx="7620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i="1" dirty="0" smtClean="0"/>
              <a:t>x</a:t>
            </a:r>
            <a:r>
              <a:rPr lang="en-US" sz="2000" b="1" i="1" baseline="-25000" dirty="0" smtClean="0"/>
              <a:t>j</a:t>
            </a:r>
            <a:endParaRPr lang="en-US" sz="2000" b="1" i="1" baseline="-25000" dirty="0"/>
          </a:p>
        </p:txBody>
      </p:sp>
      <p:sp>
        <p:nvSpPr>
          <p:cNvPr id="4" name="Oval 3"/>
          <p:cNvSpPr/>
          <p:nvPr/>
        </p:nvSpPr>
        <p:spPr>
          <a:xfrm>
            <a:off x="3581400" y="29718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i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953000" y="29718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j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905000"/>
            <a:ext cx="838200" cy="584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X</a:t>
            </a:r>
            <a:r>
              <a:rPr lang="en-US" sz="3200" i="1" baseline="-25000" dirty="0" smtClean="0"/>
              <a:t>o</a:t>
            </a:r>
            <a:endParaRPr lang="en-US" sz="3200" i="1" baseline="-25000" dirty="0"/>
          </a:p>
        </p:txBody>
      </p:sp>
      <p:cxnSp>
        <p:nvCxnSpPr>
          <p:cNvPr id="11" name="Straight Arrow Connector 10"/>
          <p:cNvCxnSpPr>
            <a:stCxn id="4" idx="0"/>
          </p:cNvCxnSpPr>
          <p:nvPr/>
        </p:nvCxnSpPr>
        <p:spPr>
          <a:xfrm rot="16200000" flipV="1">
            <a:off x="3562350" y="2686050"/>
            <a:ext cx="457200" cy="114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959638" y="2660362"/>
            <a:ext cx="710625" cy="114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67000" y="1828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</a:t>
            </a:r>
            <a:r>
              <a:rPr lang="en-US" sz="4000" dirty="0" smtClean="0"/>
              <a:t>(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1752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1828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P</a:t>
            </a:r>
            <a:r>
              <a:rPr lang="en-US" sz="4000" i="1" baseline="-25000" dirty="0"/>
              <a:t>o</a:t>
            </a:r>
            <a:r>
              <a:rPr lang="en-US" sz="4000" i="1" baseline="-25000" dirty="0" smtClean="0"/>
              <a:t>,j    </a:t>
            </a:r>
            <a:r>
              <a:rPr lang="en-US" sz="4000" dirty="0" smtClean="0"/>
              <a:t>=</a:t>
            </a:r>
            <a:r>
              <a:rPr lang="en-US" sz="4000" baseline="-25000" dirty="0" smtClean="0"/>
              <a:t> </a:t>
            </a:r>
            <a:endParaRPr lang="en-US" sz="40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6477000" y="1752600"/>
            <a:ext cx="135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λ</a:t>
            </a:r>
            <a:r>
              <a:rPr lang="en-US" sz="4000" baseline="-25000" dirty="0" smtClean="0"/>
              <a:t>ij</a:t>
            </a:r>
            <a:endParaRPr lang="en-US" sz="40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121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baseline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172200" y="2590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residual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4267200"/>
            <a:ext cx="7467600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</a:t>
            </a:r>
            <a:r>
              <a:rPr lang="en-US" sz="2000" baseline="-25000" dirty="0" smtClean="0"/>
              <a:t>ij</a:t>
            </a:r>
            <a:r>
              <a:rPr lang="en-US" sz="2000" dirty="0" smtClean="0"/>
              <a:t> </a:t>
            </a:r>
            <a:r>
              <a:rPr lang="en-US" sz="3200" dirty="0" smtClean="0"/>
              <a:t>= ∑</a:t>
            </a:r>
            <a:r>
              <a:rPr lang="en-US" sz="3200" baseline="-25000" dirty="0" smtClean="0"/>
              <a:t>(</a:t>
            </a:r>
            <a:r>
              <a:rPr lang="en-US" sz="2000" baseline="-25000" dirty="0" smtClean="0"/>
              <a:t>u,c)</a:t>
            </a:r>
            <a:r>
              <a:rPr lang="en-US" sz="2000" dirty="0" smtClean="0"/>
              <a:t> </a:t>
            </a:r>
            <a:r>
              <a:rPr lang="en-US" sz="3200" dirty="0"/>
              <a:t>f</a:t>
            </a:r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i="1" baseline="-25000" dirty="0" smtClean="0"/>
              <a:t>i</a:t>
            </a:r>
            <a:r>
              <a:rPr lang="en-US" sz="3200" i="1" dirty="0" smtClean="0"/>
              <a:t>, x</a:t>
            </a:r>
            <a:r>
              <a:rPr lang="en-US" sz="3200" i="1" baseline="-25000" dirty="0" smtClean="0"/>
              <a:t>u</a:t>
            </a:r>
            <a:r>
              <a:rPr lang="en-US" sz="3200" i="1" dirty="0" smtClean="0"/>
              <a:t>,x</a:t>
            </a:r>
            <a:r>
              <a:rPr lang="en-US" sz="3200" i="1" baseline="-25000" dirty="0" smtClean="0"/>
              <a:t>c</a:t>
            </a:r>
            <a:r>
              <a:rPr lang="en-US" sz="3200" i="1" dirty="0" smtClean="0"/>
              <a:t> x</a:t>
            </a:r>
            <a:r>
              <a:rPr lang="en-US" sz="3200" i="1" baseline="-25000" dirty="0" smtClean="0"/>
              <a:t>j</a:t>
            </a:r>
            <a:r>
              <a:rPr lang="en-US" sz="3200" i="1" dirty="0" smtClean="0"/>
              <a:t>)</a:t>
            </a:r>
            <a:r>
              <a:rPr lang="en-US" sz="3200" dirty="0" smtClean="0"/>
              <a:t>  (Expected clicks)</a:t>
            </a:r>
          </a:p>
          <a:p>
            <a:endParaRPr lang="en-US" sz="3200" dirty="0" smtClean="0"/>
          </a:p>
          <a:p>
            <a:r>
              <a:rPr lang="en-US" sz="3200" dirty="0" smtClean="0"/>
              <a:t>S</a:t>
            </a:r>
            <a:r>
              <a:rPr lang="en-US" sz="2000" baseline="-25000" dirty="0" smtClean="0"/>
              <a:t>ij</a:t>
            </a:r>
            <a:r>
              <a:rPr lang="en-US" sz="3200" baseline="-25000" dirty="0" smtClean="0"/>
              <a:t>  </a:t>
            </a:r>
            <a:r>
              <a:rPr lang="en-US" sz="3200" dirty="0" smtClean="0"/>
              <a:t>~ Poisson(E</a:t>
            </a:r>
            <a:r>
              <a:rPr lang="en-US" sz="2000" baseline="-25000" dirty="0" smtClean="0"/>
              <a:t>ij </a:t>
            </a:r>
            <a:r>
              <a:rPr lang="el-GR" sz="3200" dirty="0" smtClean="0"/>
              <a:t>λ</a:t>
            </a:r>
            <a:r>
              <a:rPr lang="en-US" sz="2000" baseline="-25000" dirty="0" smtClean="0"/>
              <a:t>ij</a:t>
            </a:r>
            <a:r>
              <a:rPr lang="en-US" sz="3200" dirty="0" smtClean="0"/>
              <a:t>)</a:t>
            </a:r>
          </a:p>
          <a:p>
            <a:r>
              <a:rPr lang="en-US" sz="3200" baseline="-25000" dirty="0" smtClean="0"/>
              <a:t> </a:t>
            </a:r>
          </a:p>
          <a:p>
            <a:r>
              <a:rPr lang="en-US" sz="3200" dirty="0" smtClean="0"/>
              <a:t> </a:t>
            </a:r>
            <a:endParaRPr lang="en-US" sz="3200" baseline="-25000" dirty="0" smtClean="0"/>
          </a:p>
          <a:p>
            <a:r>
              <a:rPr lang="en-US" sz="3200" i="1" baseline="-25000" dirty="0" smtClean="0"/>
              <a:t>,</a:t>
            </a:r>
          </a:p>
          <a:p>
            <a:r>
              <a:rPr lang="en-US" sz="3200" i="1" dirty="0" smtClean="0"/>
              <a:t> </a:t>
            </a:r>
            <a:r>
              <a:rPr lang="en-US" sz="2000" baseline="-25000" dirty="0" smtClean="0"/>
              <a:t> 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636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4" grpId="0" animBg="1"/>
      <p:bldP spid="5" grpId="0" animBg="1"/>
      <p:bldP spid="6" grpId="0" animBg="1"/>
      <p:bldP spid="20" grpId="0"/>
      <p:bldP spid="21" grpId="0"/>
      <p:bldP spid="22" grpId="0"/>
      <p:bldP spid="24" grpId="0"/>
      <p:bldP spid="28" grpId="0"/>
      <p:bldP spid="2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Hierarchical Smoothing of residuals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Assuming two hierarchies (Publisher and advertiser)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1752600"/>
            <a:ext cx="7620000" cy="2068513"/>
            <a:chOff x="288" y="1056"/>
            <a:chExt cx="3442" cy="130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08" y="1056"/>
              <a:ext cx="1536" cy="816"/>
              <a:chOff x="1056" y="1008"/>
              <a:chExt cx="1536" cy="816"/>
            </a:xfrm>
          </p:grpSpPr>
          <p:sp>
            <p:nvSpPr>
              <p:cNvPr id="19462" name="Oval 6"/>
              <p:cNvSpPr>
                <a:spLocks noChangeArrowheads="1"/>
              </p:cNvSpPr>
              <p:nvPr/>
            </p:nvSpPr>
            <p:spPr bwMode="auto">
              <a:xfrm>
                <a:off x="1056" y="11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63" name="Oval 7"/>
              <p:cNvSpPr>
                <a:spLocks noChangeArrowheads="1"/>
              </p:cNvSpPr>
              <p:nvPr/>
            </p:nvSpPr>
            <p:spPr bwMode="auto">
              <a:xfrm>
                <a:off x="1248" y="163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64" name="Line 8"/>
              <p:cNvSpPr>
                <a:spLocks noChangeShapeType="1"/>
              </p:cNvSpPr>
              <p:nvPr/>
            </p:nvSpPr>
            <p:spPr bwMode="auto">
              <a:xfrm>
                <a:off x="1200" y="1344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65" name="Oval 9"/>
              <p:cNvSpPr>
                <a:spLocks noChangeArrowheads="1"/>
              </p:cNvSpPr>
              <p:nvPr/>
            </p:nvSpPr>
            <p:spPr bwMode="auto">
              <a:xfrm>
                <a:off x="2400" y="10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66" name="Oval 10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67" name="Oval 11"/>
              <p:cNvSpPr>
                <a:spLocks noChangeArrowheads="1"/>
              </p:cNvSpPr>
              <p:nvPr/>
            </p:nvSpPr>
            <p:spPr bwMode="auto">
              <a:xfrm>
                <a:off x="2208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68" name="Oval 12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69" name="Line 13"/>
              <p:cNvSpPr>
                <a:spLocks noChangeShapeType="1"/>
              </p:cNvSpPr>
              <p:nvPr/>
            </p:nvSpPr>
            <p:spPr bwMode="auto">
              <a:xfrm flipH="1">
                <a:off x="2400" y="1200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70" name="Line 14"/>
              <p:cNvSpPr>
                <a:spLocks noChangeShapeType="1"/>
              </p:cNvSpPr>
              <p:nvPr/>
            </p:nvSpPr>
            <p:spPr bwMode="auto">
              <a:xfrm flipH="1">
                <a:off x="2256" y="144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71" name="Line 15"/>
              <p:cNvSpPr>
                <a:spLocks noChangeShapeType="1"/>
              </p:cNvSpPr>
              <p:nvPr/>
            </p:nvSpPr>
            <p:spPr bwMode="auto">
              <a:xfrm flipH="1">
                <a:off x="2160" y="1632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288" y="1175"/>
              <a:ext cx="9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 smtClean="0"/>
                <a:t>Pub</a:t>
              </a:r>
              <a:r>
                <a:rPr lang="en-US" dirty="0"/>
                <a:t> </a:t>
              </a:r>
              <a:r>
                <a:rPr lang="en-US" dirty="0" smtClean="0"/>
                <a:t>type</a:t>
              </a:r>
              <a:endParaRPr lang="en-US" dirty="0"/>
            </a:p>
          </p:txBody>
        </p:sp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528" y="1632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smtClean="0"/>
                <a:t>Pub</a:t>
              </a:r>
              <a:endParaRPr lang="en-US" dirty="0"/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2592" y="1056"/>
              <a:ext cx="11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/>
                <a:t>Advertiser</a:t>
              </a:r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2630" y="1319"/>
              <a:ext cx="5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Account-id</a:t>
              </a:r>
              <a:endParaRPr lang="en-US" dirty="0"/>
            </a:p>
          </p:txBody>
        </p: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2534" y="1584"/>
              <a:ext cx="7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/>
                <a:t>campaign</a:t>
              </a:r>
            </a:p>
          </p:txBody>
        </p:sp>
        <p:sp>
          <p:nvSpPr>
            <p:cNvPr id="19477" name="Text Box 21"/>
            <p:cNvSpPr txBox="1">
              <a:spLocks noChangeArrowheads="1"/>
            </p:cNvSpPr>
            <p:nvPr/>
          </p:nvSpPr>
          <p:spPr bwMode="auto">
            <a:xfrm>
              <a:off x="2534" y="1751"/>
              <a:ext cx="2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Ad</a:t>
              </a:r>
              <a:endParaRPr lang="en-US" dirty="0"/>
            </a:p>
          </p:txBody>
        </p:sp>
        <p:sp>
          <p:nvSpPr>
            <p:cNvPr id="19478" name="Text Box 22"/>
            <p:cNvSpPr txBox="1">
              <a:spLocks noChangeArrowheads="1"/>
            </p:cNvSpPr>
            <p:nvPr/>
          </p:nvSpPr>
          <p:spPr bwMode="auto">
            <a:xfrm>
              <a:off x="1355" y="1680"/>
              <a:ext cx="85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/>
                <a:t>cell </a:t>
              </a:r>
              <a:r>
                <a:rPr lang="en-US" sz="2400" i="1" dirty="0" smtClean="0"/>
                <a:t>z =</a:t>
              </a:r>
              <a:r>
                <a:rPr lang="en-US" sz="2400" dirty="0" smtClean="0"/>
                <a:t> (</a:t>
              </a:r>
              <a:r>
                <a:rPr lang="en-US" sz="2400" i="1" dirty="0" smtClean="0"/>
                <a:t>i,j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19479" name="Text Box 23"/>
            <p:cNvSpPr txBox="1">
              <a:spLocks noChangeArrowheads="1"/>
            </p:cNvSpPr>
            <p:nvPr/>
          </p:nvSpPr>
          <p:spPr bwMode="auto">
            <a:xfrm>
              <a:off x="1104" y="1991"/>
              <a:ext cx="135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(</a:t>
              </a:r>
              <a:r>
                <a:rPr lang="en-US" sz="3200" i="1" dirty="0" err="1"/>
                <a:t>S</a:t>
              </a:r>
              <a:r>
                <a:rPr lang="en-US" sz="3200" i="1" baseline="-25000" dirty="0" err="1"/>
                <a:t>z</a:t>
              </a:r>
              <a:r>
                <a:rPr lang="en-US" sz="3200" i="1" dirty="0"/>
                <a:t>, </a:t>
              </a:r>
              <a:r>
                <a:rPr lang="en-US" sz="3200" i="1" dirty="0" err="1"/>
                <a:t>E</a:t>
              </a:r>
              <a:r>
                <a:rPr lang="en-US" sz="3200" i="1" baseline="-25000" dirty="0" err="1"/>
                <a:t>z</a:t>
              </a:r>
              <a:r>
                <a:rPr lang="en-US" sz="3200" i="1" dirty="0"/>
                <a:t>, </a:t>
              </a:r>
              <a:r>
                <a:rPr lang="el-GR" sz="3200" i="1" dirty="0"/>
                <a:t>λ</a:t>
              </a:r>
              <a:r>
                <a:rPr lang="en-US" sz="3200" i="1" baseline="-25000" dirty="0"/>
                <a:t>z</a:t>
              </a:r>
              <a:r>
                <a:rPr lang="en-US" sz="3200" i="1" dirty="0"/>
                <a:t>)</a:t>
              </a:r>
              <a:endParaRPr lang="el-GR" sz="3200" i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8600" y="4191000"/>
            <a:ext cx="8915400" cy="1851025"/>
            <a:chOff x="228600" y="1524000"/>
            <a:chExt cx="8915400" cy="1851025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676400"/>
              <a:ext cx="3048000" cy="106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3832225" y="1524000"/>
              <a:ext cx="5311775" cy="1851025"/>
              <a:chOff x="384" y="1056"/>
              <a:chExt cx="3346" cy="1166"/>
            </a:xfrm>
          </p:grpSpPr>
          <p:grpSp>
            <p:nvGrpSpPr>
              <p:cNvPr id="38" name="Group 7"/>
              <p:cNvGrpSpPr>
                <a:grpSpLocks/>
              </p:cNvGrpSpPr>
              <p:nvPr/>
            </p:nvGrpSpPr>
            <p:grpSpPr bwMode="auto">
              <a:xfrm>
                <a:off x="1008" y="1056"/>
                <a:ext cx="1536" cy="816"/>
                <a:chOff x="1056" y="1008"/>
                <a:chExt cx="1536" cy="816"/>
              </a:xfrm>
            </p:grpSpPr>
            <p:sp>
              <p:nvSpPr>
                <p:cNvPr id="47" name="Oval 8"/>
                <p:cNvSpPr>
                  <a:spLocks noChangeArrowheads="1"/>
                </p:cNvSpPr>
                <p:nvPr/>
              </p:nvSpPr>
              <p:spPr bwMode="auto">
                <a:xfrm>
                  <a:off x="1056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9"/>
                <p:cNvSpPr>
                  <a:spLocks noChangeArrowheads="1"/>
                </p:cNvSpPr>
                <p:nvPr/>
              </p:nvSpPr>
              <p:spPr bwMode="auto">
                <a:xfrm>
                  <a:off x="1248" y="1632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10"/>
                <p:cNvSpPr>
                  <a:spLocks noChangeShapeType="1"/>
                </p:cNvSpPr>
                <p:nvPr/>
              </p:nvSpPr>
              <p:spPr bwMode="auto">
                <a:xfrm>
                  <a:off x="1200" y="1344"/>
                  <a:ext cx="9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Oval 11"/>
                <p:cNvSpPr>
                  <a:spLocks noChangeArrowheads="1"/>
                </p:cNvSpPr>
                <p:nvPr/>
              </p:nvSpPr>
              <p:spPr bwMode="auto">
                <a:xfrm>
                  <a:off x="2400" y="100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Oval 12"/>
                <p:cNvSpPr>
                  <a:spLocks noChangeArrowheads="1"/>
                </p:cNvSpPr>
                <p:nvPr/>
              </p:nvSpPr>
              <p:spPr bwMode="auto">
                <a:xfrm>
                  <a:off x="2304" y="129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Oval 13"/>
                <p:cNvSpPr>
                  <a:spLocks noChangeArrowheads="1"/>
                </p:cNvSpPr>
                <p:nvPr/>
              </p:nvSpPr>
              <p:spPr bwMode="auto">
                <a:xfrm>
                  <a:off x="2208" y="15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Oval 14"/>
                <p:cNvSpPr>
                  <a:spLocks noChangeArrowheads="1"/>
                </p:cNvSpPr>
                <p:nvPr/>
              </p:nvSpPr>
              <p:spPr bwMode="auto">
                <a:xfrm>
                  <a:off x="2112" y="172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400" y="1200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256" y="144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160" y="1632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" name="Text Box 18"/>
              <p:cNvSpPr txBox="1">
                <a:spLocks noChangeArrowheads="1"/>
              </p:cNvSpPr>
              <p:nvPr/>
            </p:nvSpPr>
            <p:spPr bwMode="auto">
              <a:xfrm>
                <a:off x="384" y="1175"/>
                <a:ext cx="8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Pub type</a:t>
                </a:r>
                <a:endParaRPr lang="en-US" dirty="0"/>
              </a:p>
            </p:txBody>
          </p:sp>
          <p:sp>
            <p:nvSpPr>
              <p:cNvPr id="40" name="Text Box 19"/>
              <p:cNvSpPr txBox="1">
                <a:spLocks noChangeArrowheads="1"/>
              </p:cNvSpPr>
              <p:nvPr/>
            </p:nvSpPr>
            <p:spPr bwMode="auto">
              <a:xfrm>
                <a:off x="528" y="1632"/>
                <a:ext cx="7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Pub</a:t>
                </a:r>
                <a:endParaRPr lang="en-US" dirty="0"/>
              </a:p>
            </p:txBody>
          </p:sp>
          <p:sp>
            <p:nvSpPr>
              <p:cNvPr id="41" name="Text Box 20"/>
              <p:cNvSpPr txBox="1">
                <a:spLocks noChangeArrowheads="1"/>
              </p:cNvSpPr>
              <p:nvPr/>
            </p:nvSpPr>
            <p:spPr bwMode="auto">
              <a:xfrm>
                <a:off x="2592" y="1056"/>
                <a:ext cx="113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/>
                  <a:t>Advertiser</a:t>
                </a:r>
              </a:p>
            </p:txBody>
          </p:sp>
          <p:sp>
            <p:nvSpPr>
              <p:cNvPr id="42" name="Text Box 21"/>
              <p:cNvSpPr txBox="1">
                <a:spLocks noChangeArrowheads="1"/>
              </p:cNvSpPr>
              <p:nvPr/>
            </p:nvSpPr>
            <p:spPr bwMode="auto">
              <a:xfrm>
                <a:off x="2630" y="1319"/>
                <a:ext cx="81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Account-</a:t>
                </a:r>
                <a:r>
                  <a:rPr lang="en-US" dirty="0"/>
                  <a:t>id</a:t>
                </a:r>
              </a:p>
            </p:txBody>
          </p:sp>
          <p:sp>
            <p:nvSpPr>
              <p:cNvPr id="43" name="Text Box 22"/>
              <p:cNvSpPr txBox="1">
                <a:spLocks noChangeArrowheads="1"/>
              </p:cNvSpPr>
              <p:nvPr/>
            </p:nvSpPr>
            <p:spPr bwMode="auto">
              <a:xfrm>
                <a:off x="2534" y="1584"/>
                <a:ext cx="7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/>
                  <a:t>campaign</a:t>
                </a:r>
              </a:p>
            </p:txBody>
          </p:sp>
          <p:sp>
            <p:nvSpPr>
              <p:cNvPr id="44" name="Text Box 23"/>
              <p:cNvSpPr txBox="1">
                <a:spLocks noChangeArrowheads="1"/>
              </p:cNvSpPr>
              <p:nvPr/>
            </p:nvSpPr>
            <p:spPr bwMode="auto">
              <a:xfrm>
                <a:off x="2534" y="1751"/>
                <a:ext cx="30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Ad</a:t>
                </a:r>
                <a:endParaRPr lang="en-US" dirty="0"/>
              </a:p>
            </p:txBody>
          </p:sp>
          <p:sp>
            <p:nvSpPr>
              <p:cNvPr id="45" name="Text Box 24"/>
              <p:cNvSpPr txBox="1">
                <a:spLocks noChangeArrowheads="1"/>
              </p:cNvSpPr>
              <p:nvPr/>
            </p:nvSpPr>
            <p:spPr bwMode="auto">
              <a:xfrm>
                <a:off x="1574" y="175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z</a:t>
                </a:r>
              </a:p>
            </p:txBody>
          </p:sp>
          <p:sp>
            <p:nvSpPr>
              <p:cNvPr id="46" name="Text Box 25"/>
              <p:cNvSpPr txBox="1">
                <a:spLocks noChangeArrowheads="1"/>
              </p:cNvSpPr>
              <p:nvPr/>
            </p:nvSpPr>
            <p:spPr bwMode="auto">
              <a:xfrm>
                <a:off x="1190" y="1991"/>
                <a:ext cx="7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(</a:t>
                </a:r>
                <a:r>
                  <a:rPr lang="en-US" i="1" dirty="0" err="1"/>
                  <a:t>S</a:t>
                </a:r>
                <a:r>
                  <a:rPr lang="en-US" i="1" baseline="-25000" dirty="0" err="1"/>
                  <a:t>z</a:t>
                </a:r>
                <a:r>
                  <a:rPr lang="en-US" i="1" dirty="0"/>
                  <a:t>, </a:t>
                </a:r>
                <a:r>
                  <a:rPr lang="en-US" i="1" dirty="0" err="1"/>
                  <a:t>E</a:t>
                </a:r>
                <a:r>
                  <a:rPr lang="en-US" i="1" baseline="-25000" dirty="0" err="1"/>
                  <a:t>z</a:t>
                </a:r>
                <a:r>
                  <a:rPr lang="en-US" i="1" dirty="0"/>
                  <a:t>, </a:t>
                </a:r>
                <a:r>
                  <a:rPr lang="el-GR" i="1" dirty="0"/>
                  <a:t>λ</a:t>
                </a:r>
                <a:r>
                  <a:rPr lang="en-US" i="1" baseline="-25000" dirty="0"/>
                  <a:t>z</a:t>
                </a:r>
                <a:r>
                  <a:rPr lang="en-US" i="1" dirty="0"/>
                  <a:t>)</a:t>
                </a:r>
                <a:endParaRPr lang="el-GR" i="1" dirty="0"/>
              </a:p>
            </p:txBody>
          </p:sp>
        </p:grpSp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5334000" y="1676400"/>
              <a:ext cx="1447800" cy="1066800"/>
              <a:chOff x="3360" y="1056"/>
              <a:chExt cx="912" cy="672"/>
            </a:xfrm>
          </p:grpSpPr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 flipV="1">
                <a:off x="3360" y="1056"/>
                <a:ext cx="86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3360" y="1152"/>
                <a:ext cx="91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3360" y="1152"/>
                <a:ext cx="67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3408" y="1152"/>
                <a:ext cx="72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3456" y="1632"/>
                <a:ext cx="528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 flipV="1">
                <a:off x="3456" y="1536"/>
                <a:ext cx="624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 flipV="1">
                <a:off x="3456" y="1296"/>
                <a:ext cx="720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 flipV="1">
                <a:off x="3408" y="1056"/>
                <a:ext cx="864" cy="48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935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Spike and Slab prior on random effects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Prior on node states: IID Spike and Slab prior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Encourage parsimonious solutions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Several cell states have residual of 1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Agarwal and Kota, KDD 2010, 2011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7448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20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Accuracy: Average test log-likelihood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371600"/>
            <a:ext cx="8305800" cy="4343400"/>
          </a:xfrm>
          <a:noFill/>
          <a:ln/>
        </p:spPr>
      </p:pic>
      <p:sp>
        <p:nvSpPr>
          <p:cNvPr id="2" name="Rectangle 1"/>
          <p:cNvSpPr/>
          <p:nvPr/>
        </p:nvSpPr>
        <p:spPr>
          <a:xfrm>
            <a:off x="228600" y="1143000"/>
            <a:ext cx="54864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541020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41148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COARSE: Only Advertiser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id in the model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FINE: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Only ad-id in the model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Log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1,II,III: Different variations of logistic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Model Parsimony 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220788"/>
            <a:ext cx="8061325" cy="4865687"/>
          </a:xfrm>
        </p:spPr>
        <p:txBody>
          <a:bodyPr/>
          <a:lstStyle/>
          <a:p>
            <a:r>
              <a:rPr lang="en-US" sz="2800" dirty="0" smtClean="0"/>
              <a:t>With spike </a:t>
            </a:r>
            <a:r>
              <a:rPr lang="en-US" sz="2800" dirty="0"/>
              <a:t>and slab prior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Parsimony</a:t>
            </a:r>
          </a:p>
          <a:p>
            <a:pPr lvl="1">
              <a:buFontTx/>
              <a:buNone/>
            </a:pPr>
            <a:r>
              <a:rPr lang="en-US" sz="2800" dirty="0"/>
              <a:t>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graphicFrame>
        <p:nvGraphicFramePr>
          <p:cNvPr id="32772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4585670"/>
              </p:ext>
            </p:extLst>
          </p:nvPr>
        </p:nvGraphicFramePr>
        <p:xfrm>
          <a:off x="2667000" y="3276600"/>
          <a:ext cx="4936068" cy="1902778"/>
        </p:xfrm>
        <a:graphic>
          <a:graphicData uri="http://schemas.openxmlformats.org/drawingml/2006/table">
            <a:tbl>
              <a:tblPr/>
              <a:tblGrid>
                <a:gridCol w="1644695"/>
                <a:gridCol w="1980240"/>
                <a:gridCol w="131113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#Parameters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#selected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~16.5M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6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Computation at serve time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serve time (when a user visits a website), thousands of qualifying ads have to be scored to select the top-k within a few milliseconds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ccurate but computationally expensive models may not satisfy latency requirements</a:t>
            </a:r>
          </a:p>
          <a:p>
            <a:pPr lvl="1"/>
            <a:r>
              <a:rPr lang="en-US" dirty="0" smtClean="0"/>
              <a:t>Parsimony along with accuracy is important</a:t>
            </a:r>
          </a:p>
          <a:p>
            <a:pPr lvl="1"/>
            <a:endParaRPr lang="en-US" dirty="0"/>
          </a:p>
          <a:p>
            <a:r>
              <a:rPr lang="en-US" dirty="0" smtClean="0"/>
              <a:t>Typical solution used: two-phase approach</a:t>
            </a:r>
          </a:p>
          <a:p>
            <a:pPr lvl="1"/>
            <a:r>
              <a:rPr lang="en-US" dirty="0" smtClean="0"/>
              <a:t>Phase 1: simpler but fast to compute model to narrow down the candidates</a:t>
            </a:r>
          </a:p>
          <a:p>
            <a:pPr lvl="1"/>
            <a:r>
              <a:rPr lang="en-US" dirty="0" smtClean="0"/>
              <a:t>Phase 2: more accurate but more expensive model to select top-k</a:t>
            </a:r>
          </a:p>
          <a:p>
            <a:pPr lvl="1"/>
            <a:endParaRPr lang="en-US" dirty="0"/>
          </a:p>
          <a:p>
            <a:r>
              <a:rPr lang="en-US" dirty="0" smtClean="0"/>
              <a:t>Important to keep this aspect in mind when building models</a:t>
            </a:r>
          </a:p>
          <a:p>
            <a:pPr lvl="1"/>
            <a:r>
              <a:rPr lang="en-US" dirty="0" smtClean="0"/>
              <a:t>Model approximation: Langford et al, NIPS 08, Agarwal et al, WSDM 2011</a:t>
            </a:r>
          </a:p>
        </p:txBody>
      </p:sp>
    </p:spTree>
    <p:extLst>
      <p:ext uri="{BB962C8B-B14F-4D97-AF65-F5344CB8AC3E}">
        <p14:creationId xmlns:p14="http://schemas.microsoft.com/office/powerpoint/2010/main" val="416064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03085"/>
            <a:ext cx="7921559" cy="1005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Need uncertainty estimates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Goal is to maximize revenue</a:t>
            </a:r>
          </a:p>
          <a:p>
            <a:pPr lvl="1"/>
            <a:r>
              <a:rPr lang="en-US" sz="2000" dirty="0" smtClean="0"/>
              <a:t>Unnecessary to build a model that is accurate everywhere, more important to be accurate for things that matter!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E.g. Not much gain in improving accuracy for low ranked ads</a:t>
            </a:r>
          </a:p>
          <a:p>
            <a:pPr lvl="1"/>
            <a:endParaRPr lang="en-US" sz="2000" dirty="0"/>
          </a:p>
          <a:p>
            <a:endParaRPr lang="en-US" dirty="0" smtClean="0"/>
          </a:p>
          <a:p>
            <a:r>
              <a:rPr lang="en-US" sz="2400" dirty="0"/>
              <a:t>E</a:t>
            </a:r>
            <a:r>
              <a:rPr lang="en-US" sz="2400" dirty="0" smtClean="0"/>
              <a:t>xplore/exploit</a:t>
            </a:r>
          </a:p>
          <a:p>
            <a:pPr lvl="1"/>
            <a:r>
              <a:rPr lang="en-US" sz="2000" dirty="0" smtClean="0"/>
              <a:t>Spend more experimental budget on ads that appear to be potentially good (even if the estimated mean is low due to small sample size)</a:t>
            </a:r>
          </a:p>
        </p:txBody>
      </p:sp>
    </p:spTree>
    <p:extLst>
      <p:ext uri="{BB962C8B-B14F-4D97-AF65-F5344CB8AC3E}">
        <p14:creationId xmlns:p14="http://schemas.microsoft.com/office/powerpoint/2010/main" val="82424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Advanced advertising Eco-System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New technologies</a:t>
            </a:r>
          </a:p>
          <a:p>
            <a:pPr lvl="1"/>
            <a:r>
              <a:rPr lang="en-US" sz="2000" dirty="0" smtClean="0"/>
              <a:t>Real-time bidder: change bid dynamically, cherry-pick users</a:t>
            </a:r>
          </a:p>
          <a:p>
            <a:pPr lvl="3"/>
            <a:r>
              <a:rPr lang="en-US" sz="1800" dirty="0" smtClean="0"/>
              <a:t>Track users based on cookie information</a:t>
            </a:r>
          </a:p>
          <a:p>
            <a:pPr lvl="3"/>
            <a:r>
              <a:rPr lang="en-US" sz="1800" dirty="0" smtClean="0"/>
              <a:t>New intermediaries: sell user data (</a:t>
            </a:r>
            <a:r>
              <a:rPr lang="en-US" sz="1800" dirty="0" err="1" smtClean="0"/>
              <a:t>BlueKai</a:t>
            </a:r>
            <a:r>
              <a:rPr lang="en-US" sz="1800" dirty="0" smtClean="0"/>
              <a:t>,….)</a:t>
            </a:r>
          </a:p>
          <a:p>
            <a:pPr lvl="3"/>
            <a:endParaRPr lang="en-US" sz="1800" dirty="0" smtClean="0"/>
          </a:p>
          <a:p>
            <a:pPr lvl="1"/>
            <a:r>
              <a:rPr lang="en-US" sz="2000" dirty="0" smtClean="0"/>
              <a:t>Demand side platforms: single unified platform to buy inventories on multiple ad-exchanges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Optimal bidding strategies for arbitrage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5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To Summarize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Display advertising is an evolving and multi-billion dollar industry that supports a large swath of internet eco-system</a:t>
            </a:r>
          </a:p>
          <a:p>
            <a:r>
              <a:rPr lang="en-US" dirty="0" smtClean="0"/>
              <a:t>Plenty of statistical challenges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 dimensional forecasting that feeds into optimization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Measuring brand effectiveness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Estimating rates of rare events in high dimensions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Sequential designs (explore/exploit) requires uncertainty estimates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Constructing user-profiles based on tracking data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Targeting users to maximize performance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Optimal bidding strategies in real-time bidding systems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New challenges</a:t>
            </a:r>
          </a:p>
          <a:p>
            <a:pPr lvl="1"/>
            <a:r>
              <a:rPr lang="en-US" dirty="0" smtClean="0"/>
              <a:t>Mobile ads, Social ads</a:t>
            </a:r>
          </a:p>
          <a:p>
            <a:r>
              <a:rPr lang="en-US" dirty="0" smtClean="0"/>
              <a:t>At LinkedIn</a:t>
            </a:r>
          </a:p>
          <a:p>
            <a:pPr lvl="1"/>
            <a:r>
              <a:rPr lang="en-US" dirty="0" smtClean="0"/>
              <a:t>Job Ads, Company follows, Hiring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6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4|9.9|21.1|3.1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3.3|3|6.2|3.6|5.9"/>
</p:tagLst>
</file>

<file path=ppt/theme/theme1.xml><?xml version="1.0" encoding="utf-8"?>
<a:theme xmlns:a="http://schemas.openxmlformats.org/drawingml/2006/main" name="LinkedIn_Grey_Ver">
  <a:themeElements>
    <a:clrScheme name="Custom 2">
      <a:dk1>
        <a:srgbClr val="000000"/>
      </a:dk1>
      <a:lt1>
        <a:srgbClr val="FFFFFF"/>
      </a:lt1>
      <a:dk2>
        <a:srgbClr val="0072B2"/>
      </a:dk2>
      <a:lt2>
        <a:srgbClr val="CDCCCA"/>
      </a:lt2>
      <a:accent1>
        <a:srgbClr val="0072B2"/>
      </a:accent1>
      <a:accent2>
        <a:srgbClr val="8CC73F"/>
      </a:accent2>
      <a:accent3>
        <a:srgbClr val="FF7328"/>
      </a:accent3>
      <a:accent4>
        <a:srgbClr val="343434"/>
      </a:accent4>
      <a:accent5>
        <a:srgbClr val="88898B"/>
      </a:accent5>
      <a:accent6>
        <a:srgbClr val="CDCCCA"/>
      </a:accent6>
      <a:hlink>
        <a:srgbClr val="0073B2"/>
      </a:hlink>
      <a:folHlink>
        <a:srgbClr val="0073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45720" rIns="91440" bIns="45720" rtlCol="0">
        <a:no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chemeClr val="accent5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</TotalTime>
  <Words>6390</Words>
  <Application>Microsoft Macintosh PowerPoint</Application>
  <PresentationFormat>On-screen Show (4:3)</PresentationFormat>
  <Paragraphs>1189</Paragraphs>
  <Slides>111</Slides>
  <Notes>20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111</vt:i4>
      </vt:variant>
    </vt:vector>
  </HeadingPairs>
  <TitlesOfParts>
    <vt:vector size="115" baseType="lpstr">
      <vt:lpstr>LinkedIn_Grey_Ver</vt:lpstr>
      <vt:lpstr>Equation</vt:lpstr>
      <vt:lpstr>Microsoft Equation 3.0</vt:lpstr>
      <vt:lpstr>Microsoft Equation</vt:lpstr>
      <vt:lpstr>Large Scale Machine Learning for Content Recommendation and Computational Advertising</vt:lpstr>
      <vt:lpstr>Disclaimer</vt:lpstr>
      <vt:lpstr>Main Collaborators: several others at both Y! and LinkedIn</vt:lpstr>
      <vt:lpstr> Item Recommendation problem  Arises in advertising and content</vt:lpstr>
      <vt:lpstr>LinkedIn Today: Content Module</vt:lpstr>
      <vt:lpstr>Similar problem:  Content recommendation on Yahoo! front page </vt:lpstr>
      <vt:lpstr>LinkedIn Ads: Match ads to users visiting LinkedIn</vt:lpstr>
      <vt:lpstr>Right Media Ad Exchange: Unified Marketplace</vt:lpstr>
      <vt:lpstr>High level picture</vt:lpstr>
      <vt:lpstr>High level overview: Item Recommendation System</vt:lpstr>
      <vt:lpstr>ML/Statistical models for scoring</vt:lpstr>
      <vt:lpstr>Summary of Machine learning deployments  </vt:lpstr>
      <vt:lpstr>Broad Themes</vt:lpstr>
      <vt:lpstr>Statistical Problem</vt:lpstr>
      <vt:lpstr>PowerPoint Presentation</vt:lpstr>
      <vt:lpstr>The Explore/Exploit Problem (to maximize CTR)</vt:lpstr>
      <vt:lpstr>Y! front Page Application</vt:lpstr>
      <vt:lpstr>CTR Curves of Items on LinkedIn Today</vt:lpstr>
      <vt:lpstr>Impact of repeat item views on a given user</vt:lpstr>
      <vt:lpstr>Simple algorithm to estimate most popular item with small but dynamic item pool</vt:lpstr>
      <vt:lpstr>Time series Model: Kalman filter</vt:lpstr>
      <vt:lpstr>More economical exploration? Better bandit solutions</vt:lpstr>
      <vt:lpstr>Item Recommendation: Bandits?</vt:lpstr>
      <vt:lpstr>Bayes 2x2: Two items, two intervals</vt:lpstr>
      <vt:lpstr>Bayes 2x2 Optimal Solution</vt:lpstr>
      <vt:lpstr>Normal Approximation</vt:lpstr>
      <vt:lpstr>PowerPoint Presentation</vt:lpstr>
      <vt:lpstr>PowerPoint Presentation</vt:lpstr>
      <vt:lpstr>Bayes K2: K Items, Two Stages</vt:lpstr>
      <vt:lpstr>Bayes K2: Relaxation</vt:lpstr>
      <vt:lpstr>General Case</vt:lpstr>
      <vt:lpstr>Experimental Results</vt:lpstr>
      <vt:lpstr>PowerPoint Presentation</vt:lpstr>
      <vt:lpstr>More Details on the Bayes Optimal Solution</vt:lpstr>
      <vt:lpstr>Explore/Exploit with large item pool/personalized recommendation</vt:lpstr>
      <vt:lpstr>DATA</vt:lpstr>
      <vt:lpstr>Illustrate with Y! front Page Application</vt:lpstr>
      <vt:lpstr>Types of user covariates</vt:lpstr>
      <vt:lpstr>Approach: Online + Offline</vt:lpstr>
      <vt:lpstr>Online computation: per-item online logistic regression</vt:lpstr>
      <vt:lpstr>Explore/Exploit</vt:lpstr>
      <vt:lpstr> Computing the user latent factors( the u’s)</vt:lpstr>
      <vt:lpstr>Factorization Methods</vt:lpstr>
      <vt:lpstr>How to Handle Cold Start?</vt:lpstr>
      <vt:lpstr>Full Specification of RLFM</vt:lpstr>
      <vt:lpstr>Regression based Latent Factor Model</vt:lpstr>
      <vt:lpstr>Role of shrinkage (consider Guassian for simplicity)</vt:lpstr>
      <vt:lpstr>  Estimating the Regression function via EM </vt:lpstr>
      <vt:lpstr>Scaling to large data on via distributed computing (e.g. Hadoop)</vt:lpstr>
      <vt:lpstr>Data Example</vt:lpstr>
      <vt:lpstr>Click-lift for heavy users</vt:lpstr>
      <vt:lpstr> Multiple Objectives: An example in Content Optimization </vt:lpstr>
      <vt:lpstr>Multiple Objectives</vt:lpstr>
      <vt:lpstr>An example of Multi-Objective Optimization (Details: Agarwal et al, SIGIR 2012)</vt:lpstr>
      <vt:lpstr>Example: Yahoo! Front Page Application</vt:lpstr>
      <vt:lpstr>Now to Computational Advertising</vt:lpstr>
      <vt:lpstr>The two basic forms of advertising</vt:lpstr>
      <vt:lpstr>Brand advertising …</vt:lpstr>
      <vt:lpstr>Sometimes both Brand and Performance</vt:lpstr>
      <vt:lpstr>Web Advertising</vt:lpstr>
      <vt:lpstr>Online advertising: 6000 ft. Overview</vt:lpstr>
      <vt:lpstr>Web Advertising: Comes in different flavors</vt:lpstr>
      <vt:lpstr>Paid Search: Advertise Text Links</vt:lpstr>
      <vt:lpstr>Display Advertising: Examples</vt:lpstr>
      <vt:lpstr>Display Advertising: Examples</vt:lpstr>
      <vt:lpstr>LinkedIn company follow ad </vt:lpstr>
      <vt:lpstr>      Brand Ad on Facebook</vt:lpstr>
      <vt:lpstr>Paid Search Ads versus Display Ads</vt:lpstr>
      <vt:lpstr>Display Advertising Models</vt:lpstr>
      <vt:lpstr>Guaranteed Delivery (Futures Market)</vt:lpstr>
      <vt:lpstr>Measuring effectiveness of brand advertising</vt:lpstr>
      <vt:lpstr>Guaranteed delivery</vt:lpstr>
      <vt:lpstr>Example</vt:lpstr>
      <vt:lpstr>Example (Cherry-picking)</vt:lpstr>
      <vt:lpstr>Example (Fairness)</vt:lpstr>
      <vt:lpstr>The optimization problem </vt:lpstr>
      <vt:lpstr>Various component of a Guaranteed Delivery system</vt:lpstr>
      <vt:lpstr>PowerPoint Presentation</vt:lpstr>
      <vt:lpstr>ONLINE SERVING</vt:lpstr>
      <vt:lpstr>   High dimensional Forecasting</vt:lpstr>
      <vt:lpstr>Spot Market</vt:lpstr>
      <vt:lpstr>Unified Marketplace (Ad exchange)</vt:lpstr>
      <vt:lpstr>Overview: The Open Exchange</vt:lpstr>
      <vt:lpstr>Unified scale: Expected CPM</vt:lpstr>
      <vt:lpstr>Recall problem scenario on Ad-exchange</vt:lpstr>
      <vt:lpstr>Statistical Issues in Conducting Auctions </vt:lpstr>
      <vt:lpstr>Data for Response Rate Estimation</vt:lpstr>
      <vt:lpstr> Building a good predictive model</vt:lpstr>
      <vt:lpstr>Factor Model to reduce dimension of parameters</vt:lpstr>
      <vt:lpstr>Exploiting hierarchical structure Agarwal et al, KDD 2007, 2010, 2011 </vt:lpstr>
      <vt:lpstr>Model Setup</vt:lpstr>
      <vt:lpstr>Hierarchical Smoothing of residuals</vt:lpstr>
      <vt:lpstr>Spike and Slab prior on random effects</vt:lpstr>
      <vt:lpstr>Accuracy: Average test log-likelihood</vt:lpstr>
      <vt:lpstr>     Model Parsimony </vt:lpstr>
      <vt:lpstr> Computation at serve time</vt:lpstr>
      <vt:lpstr>Need uncertainty estimates </vt:lpstr>
      <vt:lpstr> Advanced advertising Eco-System </vt:lpstr>
      <vt:lpstr>To Summarize</vt:lpstr>
      <vt:lpstr>Training Logistic Regression</vt:lpstr>
      <vt:lpstr>Large Scale Logistic Regression via ADMM</vt:lpstr>
      <vt:lpstr>Large Scale Logistic Regression via ADMM</vt:lpstr>
      <vt:lpstr>Large Scale Logistic Regression via ADMM</vt:lpstr>
      <vt:lpstr>Convergence Study (Avg Optimization Objective Score on Test)</vt:lpstr>
      <vt:lpstr>Large Scale Logistic Regression via ADMM</vt:lpstr>
      <vt:lpstr>ADMM in practice: Lessons learnt</vt:lpstr>
      <vt:lpstr>Solution strategy for item-recommendation problem</vt:lpstr>
      <vt:lpstr>Summary</vt:lpstr>
      <vt:lpstr>Feed Recommendation</vt:lpstr>
      <vt:lpstr>Feed Recommendation</vt:lpstr>
      <vt:lpstr>Other challenges</vt:lpstr>
    </vt:vector>
  </TitlesOfParts>
  <Company>LinkedIn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Agarwal</dc:creator>
  <cp:lastModifiedBy>Deepak Agarwal</cp:lastModifiedBy>
  <cp:revision>39</cp:revision>
  <dcterms:created xsi:type="dcterms:W3CDTF">2013-03-16T22:20:27Z</dcterms:created>
  <dcterms:modified xsi:type="dcterms:W3CDTF">2013-03-19T07:46:56Z</dcterms:modified>
</cp:coreProperties>
</file>