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570" r:id="rId3"/>
    <p:sldId id="527" r:id="rId4"/>
    <p:sldId id="653" r:id="rId5"/>
    <p:sldId id="630" r:id="rId6"/>
    <p:sldId id="650" r:id="rId7"/>
    <p:sldId id="571" r:id="rId8"/>
    <p:sldId id="572" r:id="rId9"/>
    <p:sldId id="581" r:id="rId10"/>
  </p:sldIdLst>
  <p:sldSz cx="9144000" cy="6858000" type="screen4x3"/>
  <p:notesSz cx="6881813" cy="9296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ntinuum Medium" charset="0"/>
      <p:regular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A3D8FF"/>
    <a:srgbClr val="E1F2FF"/>
    <a:srgbClr val="EBFFED"/>
    <a:srgbClr val="E1FFE4"/>
    <a:srgbClr val="EBFFF4"/>
    <a:srgbClr val="F7FFF8"/>
    <a:srgbClr val="C9FFCE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60" autoAdjust="0"/>
    <p:restoredTop sz="98770" autoAdjust="0"/>
  </p:normalViewPr>
  <p:slideViewPr>
    <p:cSldViewPr snapToGrid="0" showGuides="1">
      <p:cViewPr>
        <p:scale>
          <a:sx n="100" d="100"/>
          <a:sy n="100" d="100"/>
        </p:scale>
        <p:origin x="-5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450" y="0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0153"/>
            <a:ext cx="5823552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</a:t>
            </a:r>
            <a:r>
              <a:rPr lang="en-US" err="1"/>
              <a:t>UniversityScience</a:t>
            </a:r>
            <a:r>
              <a:rPr lang="en-US"/>
              <a:t> of Information, September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3886" y="8830153"/>
            <a:ext cx="826378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749C4-F97F-4008-AA1B-A52242A4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450" y="0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807134-B104-49C7-B6EC-5FA38F59B107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870" y="4415084"/>
            <a:ext cx="5506073" cy="4183539"/>
          </a:xfrm>
          <a:prstGeom prst="rect">
            <a:avLst/>
          </a:prstGeom>
        </p:spPr>
        <p:txBody>
          <a:bodyPr vert="horz" lIns="93107" tIns="46554" rIns="93107" bIns="46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30153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450" y="8830153"/>
            <a:ext cx="2981808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029BC-D4BF-4161-BEA0-98D67188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C9FFCE"/>
                </a:solidFill>
                <a:latin typeface="+mn-lt"/>
              </a:rPr>
              <a:t>National Science Foundation</a:t>
            </a:r>
            <a:r>
              <a:rPr lang="en-US" sz="1000">
                <a:solidFill>
                  <a:srgbClr val="0DFF7A"/>
                </a:solidFill>
                <a:latin typeface="+mn-lt"/>
              </a:rPr>
              <a:t/>
            </a:r>
            <a:br>
              <a:rPr lang="en-US" sz="1000">
                <a:solidFill>
                  <a:srgbClr val="0DFF7A"/>
                </a:solidFill>
                <a:latin typeface="+mn-lt"/>
              </a:rPr>
            </a:br>
            <a:r>
              <a:rPr lang="en-US" sz="1000">
                <a:solidFill>
                  <a:srgbClr val="E1F2FF"/>
                </a:solidFill>
                <a:latin typeface="+mn-lt"/>
              </a:rPr>
              <a:t>Science  &amp; Technology Centers Program</a:t>
            </a:r>
            <a:endParaRPr lang="en-US" sz="1050">
              <a:solidFill>
                <a:srgbClr val="E1F2FF"/>
              </a:solidFill>
              <a:latin typeface="+mn-lt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Bryn 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Howard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Stanford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UIUC</a:t>
            </a:r>
            <a:endParaRPr lang="en-US">
              <a:latin typeface="+mn-lt"/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invGray">
          <a:xfrm>
            <a:off x="-1" y="-1"/>
            <a:ext cx="9144001" cy="4784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66075" y="0"/>
            <a:ext cx="1477925" cy="6857999"/>
          </a:xfrm>
          <a:prstGeom prst="rect">
            <a:avLst/>
          </a:prstGeom>
          <a:gradFill>
            <a:gsLst>
              <a:gs pos="0">
                <a:schemeClr val="tx1"/>
              </a:gs>
              <a:gs pos="41000">
                <a:srgbClr val="A7E3C6">
                  <a:alpha val="79000"/>
                </a:srgbClr>
              </a:gs>
              <a:gs pos="75000">
                <a:srgbClr val="A7E3C6">
                  <a:alpha val="79000"/>
                </a:srgbClr>
              </a:gs>
              <a:gs pos="100000">
                <a:schemeClr val="tx1"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16834" y="2225740"/>
            <a:ext cx="763860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F7FFF8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(s) or Section Title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44809" y="2402980"/>
            <a:ext cx="1378690" cy="340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Bryn </a:t>
            </a: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Mawr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Howard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MIT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Princeton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Purdue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Stanford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Texas A&amp;M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UC Berkeley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UC San Diego</a:t>
            </a:r>
          </a:p>
          <a:p>
            <a:pPr algn="r" fontAlgn="auto"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UIUC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422761" y="6407811"/>
            <a:ext cx="609600" cy="365125"/>
          </a:xfrm>
        </p:spPr>
        <p:txBody>
          <a:bodyPr/>
          <a:lstStyle>
            <a:lvl1pPr>
              <a:defRPr>
                <a:solidFill>
                  <a:srgbClr val="B9E9D2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</a:t>
            </a:r>
            <a:r>
              <a:rPr lang="en-US" dirty="0" smtClean="0">
                <a:solidFill>
                  <a:srgbClr val="B9E9D2"/>
                </a:solidFill>
              </a:rPr>
              <a:t>December 2011</a:t>
            </a:r>
            <a:endParaRPr lang="en-US" sz="1000" dirty="0" smtClean="0">
              <a:solidFill>
                <a:srgbClr val="B9E9D2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invGray">
          <a:xfrm>
            <a:off x="0" y="478398"/>
            <a:ext cx="9144000" cy="156298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78965"/>
            <a:ext cx="9144000" cy="1524000"/>
          </a:xfrm>
          <a:noFill/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9" name="Picture 28" descr="Sci-Info-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631" y="634596"/>
            <a:ext cx="1373512" cy="1204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7849589" y="542841"/>
            <a:ext cx="1092392" cy="137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59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F316-1E13-46C3-9EB4-6931A8E029C4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F2D-2DEA-44AB-9ACB-A987A30BC346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CD50-B9D1-43DF-BE04-3244DA1E0E64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1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17-00C5-4C95-9FF3-A89768539299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1A5-93BF-4AD7-B312-EA39A32691A2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7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ACF-0EC7-479C-8FE7-300AECC97CBA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006-F14E-4EF7-9634-8A5A7BA50C77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3654-8212-401D-B8F6-836B9DB15213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EE4-7720-4A86-953A-9EA53FA703D9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7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24B-FD62-42E7-99B7-B98E96DE832F}" type="datetime1">
              <a:rPr lang="en-US" smtClean="0">
                <a:solidFill>
                  <a:prstClr val="black"/>
                </a:solidFill>
              </a:rPr>
              <a:pPr/>
              <a:t>3/17/2013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761" y="65141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FCF37-E2E3-430E-B302-F9D7392DFB2D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1040" y="6589391"/>
            <a:ext cx="2053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" smtClean="0">
                <a:solidFill>
                  <a:prstClr val="black"/>
                </a:solidFill>
                <a:latin typeface="Arial"/>
              </a:rPr>
              <a:t>Science &amp; Technology Centers Program</a:t>
            </a:r>
            <a:endParaRPr lang="en-US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invGray">
          <a:xfrm>
            <a:off x="0" y="0"/>
            <a:ext cx="1244009" cy="838200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20000">
                <a:srgbClr val="00CC5C"/>
              </a:gs>
              <a:gs pos="78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19" y="152400"/>
            <a:ext cx="4568435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chemeClr val="tx1">
                  <a:alpha val="81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tinuum Medium" pitchFamily="2" charset="0"/>
              </a:rPr>
              <a:t>Center for Science of Information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tinuum Medium" pitchFamily="2" charset="0"/>
            </a:endParaRPr>
          </a:p>
        </p:txBody>
      </p:sp>
      <p:pic>
        <p:nvPicPr>
          <p:cNvPr id="23" name="Picture 22" descr="Sci-Info-Mar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8229" y="31899"/>
            <a:ext cx="835213" cy="7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067"/>
            <a:ext cx="9144000" cy="1524000"/>
          </a:xfrm>
        </p:spPr>
        <p:txBody>
          <a:bodyPr/>
          <a:lstStyle/>
          <a:p>
            <a:r>
              <a:rPr lang="en-US" dirty="0" smtClean="0"/>
              <a:t>Center for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8510"/>
            <a:ext cx="7943850" cy="2134940"/>
          </a:xfrm>
        </p:spPr>
        <p:txBody>
          <a:bodyPr/>
          <a:lstStyle/>
          <a:p>
            <a:r>
              <a:rPr lang="en-US" sz="3200" dirty="0" smtClean="0"/>
              <a:t>Center for Science of Information:</a:t>
            </a:r>
          </a:p>
          <a:p>
            <a:r>
              <a:rPr lang="en-US" sz="3200" i="1" dirty="0" smtClean="0"/>
              <a:t>From Information Reduction to </a:t>
            </a:r>
          </a:p>
          <a:p>
            <a:r>
              <a:rPr lang="en-US" sz="3200" i="1" dirty="0" smtClean="0"/>
              <a:t>Knowledge Extraction</a:t>
            </a:r>
          </a:p>
          <a:p>
            <a:endParaRPr lang="en-US" sz="3200" i="1" dirty="0" smtClean="0"/>
          </a:p>
          <a:p>
            <a:r>
              <a:rPr lang="en-US" i="1" dirty="0" smtClean="0"/>
              <a:t>Big Data Workshop</a:t>
            </a:r>
            <a:endParaRPr lang="en-US" i="1" dirty="0"/>
          </a:p>
          <a:p>
            <a:r>
              <a:rPr lang="en-US" i="1" dirty="0" smtClean="0"/>
              <a:t>Waikiki, March 18-20, 2013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</a:t>
            </a:r>
            <a:r>
              <a:rPr lang="en-US" dirty="0" smtClean="0">
                <a:solidFill>
                  <a:srgbClr val="C9FFCE"/>
                </a:solidFill>
              </a:rPr>
              <a:t>December 2012</a:t>
            </a:r>
            <a:endParaRPr lang="en-US" sz="1000" dirty="0" smtClean="0">
              <a:solidFill>
                <a:srgbClr val="C9FFCE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 and Center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424481" cy="492564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</a:rPr>
              <a:t>Advance science and technology through a new quantitative understanding of the representation, communication and processing of information in biological, physical, social and engineering systems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pPr marL="182880" fontAlgn="auto">
              <a:spcBef>
                <a:spcPts val="9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Some Specific Center’s Goals</a:t>
            </a:r>
            <a:r>
              <a:rPr lang="en-US" sz="2000" dirty="0" smtClean="0"/>
              <a:t>:</a:t>
            </a:r>
            <a:endParaRPr lang="en-US" sz="1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define</a:t>
            </a:r>
            <a:r>
              <a:rPr lang="en-US" sz="1800" dirty="0" smtClean="0"/>
              <a:t> core theoretical principles governing transfer of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  <a:endParaRPr lang="en-US" sz="1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develop</a:t>
            </a:r>
            <a:r>
              <a:rPr lang="en-US" sz="1800" dirty="0" smtClean="0"/>
              <a:t> metrics and methods for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  <a:endParaRPr lang="en-US" sz="1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apply</a:t>
            </a:r>
            <a:r>
              <a:rPr lang="en-US" sz="1800" dirty="0" smtClean="0"/>
              <a:t> to problems in </a:t>
            </a:r>
            <a:r>
              <a:rPr lang="en-US" sz="1800" i="1" dirty="0" smtClean="0"/>
              <a:t>physical </a:t>
            </a:r>
            <a:r>
              <a:rPr lang="en-US" sz="1800" dirty="0" smtClean="0"/>
              <a:t>and </a:t>
            </a:r>
            <a:r>
              <a:rPr lang="en-US" sz="1800" i="1" dirty="0" smtClean="0"/>
              <a:t>social sciences</a:t>
            </a:r>
            <a:r>
              <a:rPr lang="en-US" sz="1800" dirty="0" smtClean="0"/>
              <a:t>, and </a:t>
            </a:r>
            <a:r>
              <a:rPr lang="en-US" sz="1800" i="1" dirty="0" smtClean="0"/>
              <a:t>engineering</a:t>
            </a:r>
            <a:r>
              <a:rPr lang="en-US" sz="1800" dirty="0" smtClean="0"/>
              <a:t>,</a:t>
            </a:r>
            <a:endParaRPr lang="en-US" sz="1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offer</a:t>
            </a:r>
            <a:r>
              <a:rPr lang="en-US" sz="1800" dirty="0" smtClean="0"/>
              <a:t> a venue for multi-disciplinary long-term </a:t>
            </a:r>
            <a:r>
              <a:rPr lang="en-US" sz="1800" dirty="0" smtClean="0">
                <a:solidFill>
                  <a:srgbClr val="0070C0"/>
                </a:solidFill>
              </a:rPr>
              <a:t>collaborations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explore</a:t>
            </a:r>
            <a:r>
              <a:rPr lang="en-US" sz="1800" dirty="0" smtClean="0"/>
              <a:t> effective ways to educate students,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train</a:t>
            </a:r>
            <a:r>
              <a:rPr lang="en-US" sz="1800" dirty="0" smtClean="0"/>
              <a:t> the next generation of researchers,</a:t>
            </a:r>
            <a:endParaRPr lang="en-US" sz="1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broaden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participation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underrepresented groups,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transfer</a:t>
            </a:r>
            <a:r>
              <a:rPr lang="en-US" sz="1800" dirty="0" smtClean="0"/>
              <a:t> advances in research to </a:t>
            </a:r>
            <a:r>
              <a:rPr lang="en-US" sz="1800" i="1" dirty="0" smtClean="0"/>
              <a:t>education</a:t>
            </a:r>
            <a:r>
              <a:rPr lang="en-US" sz="1800" dirty="0" smtClean="0"/>
              <a:t> and </a:t>
            </a:r>
            <a:r>
              <a:rPr lang="en-US" sz="1800" i="1" dirty="0" smtClean="0"/>
              <a:t>industry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F13F2-F18A-4440-86A8-FD2A87860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0168" y="4848446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Education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&amp;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Diversity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1241" y="2603363"/>
            <a:ext cx="435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0168" y="609245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Knowledge Transfer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Integrated Research</a:t>
            </a:r>
            <a:endParaRPr lang="en-US" dirty="0"/>
          </a:p>
        </p:txBody>
      </p:sp>
      <p:pic>
        <p:nvPicPr>
          <p:cNvPr id="13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535113"/>
            <a:ext cx="974725" cy="132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ywchoi\Desktop\NSF\portraits\Shankar_Subramani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1517650"/>
            <a:ext cx="1047750" cy="1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875F0-F7E8-4F2F-AF00-62F685DDC1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276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0" y="4791075"/>
            <a:ext cx="896938" cy="1279525"/>
          </a:xfrm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950913" y="3132138"/>
            <a:ext cx="53705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Research Thrusts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/>
              <a:t>.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Life Sciences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Communication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Knowledge Extraction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Big/Small Data</a:t>
            </a:r>
            <a:r>
              <a:rPr lang="en-US" dirty="0" smtClean="0"/>
              <a:t>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496050" y="2924175"/>
            <a:ext cx="2455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/>
              <a:t>S.  </a:t>
            </a:r>
            <a:r>
              <a:rPr lang="en-US" sz="1100" dirty="0" err="1"/>
              <a:t>Subramaniam</a:t>
            </a:r>
            <a:r>
              <a:rPr lang="en-US" sz="1100" dirty="0"/>
              <a:t>         A. </a:t>
            </a:r>
            <a:r>
              <a:rPr lang="en-US" sz="1100" dirty="0" err="1"/>
              <a:t>Grama</a:t>
            </a:r>
            <a:endParaRPr lang="en-US" sz="1100" dirty="0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6550025" y="4487863"/>
            <a:ext cx="24018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 smtClean="0"/>
              <a:t>   David </a:t>
            </a:r>
            <a:r>
              <a:rPr lang="en-US" sz="1100" dirty="0" err="1" smtClean="0"/>
              <a:t>Tse</a:t>
            </a:r>
            <a:r>
              <a:rPr lang="en-US" sz="1100" dirty="0" smtClean="0"/>
              <a:t>              </a:t>
            </a:r>
            <a:r>
              <a:rPr lang="en-US" sz="1100" dirty="0"/>
              <a:t>T. </a:t>
            </a:r>
            <a:r>
              <a:rPr lang="en-US" sz="1100" dirty="0" err="1"/>
              <a:t>Weissman</a:t>
            </a:r>
            <a:endParaRPr lang="en-US" sz="1100" dirty="0"/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6688138" y="6135688"/>
            <a:ext cx="2179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S. Kulkarni             M. Atallah</a:t>
            </a:r>
          </a:p>
        </p:txBody>
      </p:sp>
      <p:sp>
        <p:nvSpPr>
          <p:cNvPr id="27661" name="TextBox 23"/>
          <p:cNvSpPr txBox="1">
            <a:spLocks noChangeArrowheads="1"/>
          </p:cNvSpPr>
          <p:nvPr/>
        </p:nvSpPr>
        <p:spPr bwMode="auto">
          <a:xfrm>
            <a:off x="914400" y="1839913"/>
            <a:ext cx="5443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Create a shared intellectual space, integral to the  Center’s activities, providing a collaborative research environment that crosses disciplinary and institutional boundaries.</a:t>
            </a:r>
          </a:p>
        </p:txBody>
      </p:sp>
      <p:pic>
        <p:nvPicPr>
          <p:cNvPr id="27665" name="Picture 17" descr="tsachy final p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3132138"/>
            <a:ext cx="104775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kulkar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89488"/>
            <a:ext cx="87630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ecs.berkeley.edu/%7Edtse/pic2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92" y="3327991"/>
            <a:ext cx="1144063" cy="1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571625"/>
            <a:ext cx="8324849" cy="4919773"/>
          </a:xfrm>
        </p:spPr>
        <p:txBody>
          <a:bodyPr/>
          <a:lstStyle/>
          <a:p>
            <a:pPr marL="400050" lvl="1" indent="0">
              <a:spcBef>
                <a:spcPts val="1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Big Data Characteristics </a:t>
            </a:r>
            <a:r>
              <a:rPr lang="en-US" sz="2000" dirty="0" smtClean="0"/>
              <a:t>:</a:t>
            </a:r>
          </a:p>
          <a:p>
            <a:pPr marL="400050" lvl="1" indent="0">
              <a:spcBef>
                <a:spcPts val="100"/>
              </a:spcBef>
              <a:buNone/>
            </a:pPr>
            <a:endParaRPr lang="en-US" sz="2000" dirty="0" smtClean="0"/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Large</a:t>
            </a:r>
            <a:r>
              <a:rPr lang="en-US" sz="2000" dirty="0" smtClean="0"/>
              <a:t> (</a:t>
            </a:r>
            <a:r>
              <a:rPr lang="en-US" sz="2000" dirty="0" err="1" smtClean="0"/>
              <a:t>peta</a:t>
            </a:r>
            <a:r>
              <a:rPr lang="en-US" sz="2000" dirty="0" smtClean="0"/>
              <a:t> and </a:t>
            </a:r>
            <a:r>
              <a:rPr lang="en-US" sz="2000" dirty="0" err="1" smtClean="0"/>
              <a:t>exa</a:t>
            </a:r>
            <a:r>
              <a:rPr lang="en-US" sz="2000" dirty="0" smtClean="0"/>
              <a:t> scale)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Noisy</a:t>
            </a:r>
            <a:r>
              <a:rPr lang="en-US" sz="2000" dirty="0" smtClean="0"/>
              <a:t>  (high rate of false positives and negatives)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Multiscale</a:t>
            </a:r>
            <a:r>
              <a:rPr lang="en-US" sz="2000" dirty="0" smtClean="0"/>
              <a:t> (interaction at vastly different levels of abstractions)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Dynamic</a:t>
            </a:r>
            <a:r>
              <a:rPr lang="en-US" sz="2000" dirty="0" smtClean="0"/>
              <a:t> (temporal and spatial changes)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Heterogeneous</a:t>
            </a:r>
            <a:r>
              <a:rPr lang="en-US" sz="2000" dirty="0" smtClean="0"/>
              <a:t> (high variability over space and time)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Distributed</a:t>
            </a:r>
            <a:r>
              <a:rPr lang="en-US" sz="2000" dirty="0" smtClean="0"/>
              <a:t>  (collected and stored at distributed locations)</a:t>
            </a:r>
          </a:p>
          <a:p>
            <a:pPr lvl="1" indent="-342900">
              <a:spcBef>
                <a:spcPts val="1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Elastic</a:t>
            </a:r>
            <a:r>
              <a:rPr lang="en-US" sz="2000" dirty="0" smtClean="0"/>
              <a:t> (flexibility to data model and clustering capabilities)</a:t>
            </a:r>
          </a:p>
          <a:p>
            <a:pPr marL="400050" lvl="1" indent="0">
              <a:spcBef>
                <a:spcPts val="100"/>
              </a:spcBef>
              <a:buNone/>
            </a:pPr>
            <a:endParaRPr lang="en-US" sz="2000" dirty="0" smtClean="0"/>
          </a:p>
          <a:p>
            <a:pPr marL="400050" lvl="1" indent="0">
              <a:spcBef>
                <a:spcPts val="1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Small Data</a:t>
            </a:r>
            <a:r>
              <a:rPr lang="en-US" sz="2000" dirty="0" smtClean="0"/>
              <a:t>: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imited amount of data</a:t>
            </a:r>
            <a:r>
              <a:rPr lang="en-US" sz="2000" dirty="0" smtClean="0"/>
              <a:t>, often insufficient to extract information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sz="2000" dirty="0" smtClean="0"/>
              <a:t>(e.g., classification of twitter messages)  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Big/Small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362075"/>
            <a:ext cx="8801100" cy="5495925"/>
          </a:xfrm>
        </p:spPr>
        <p:txBody>
          <a:bodyPr/>
          <a:lstStyle/>
          <a:p>
            <a:pPr marL="400050" lvl="1" indent="0">
              <a:spcBef>
                <a:spcPts val="100"/>
              </a:spcBef>
              <a:buNone/>
            </a:pPr>
            <a:endParaRPr lang="en-US" sz="2400" dirty="0" smtClean="0"/>
          </a:p>
          <a:p>
            <a:pPr marL="400050" lvl="1" indent="0">
              <a:spcBef>
                <a:spcPts val="100"/>
              </a:spcBef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Some characteristics of analysis techniques 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685800" lvl="1">
              <a:spcBef>
                <a:spcPts val="1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esults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are typically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probabilistic </a:t>
            </a:r>
            <a:r>
              <a:rPr lang="en-US" sz="2000" dirty="0" smtClean="0"/>
              <a:t>(formulations must </a:t>
            </a:r>
            <a:r>
              <a:rPr lang="en-US" sz="2000" dirty="0"/>
              <a:t>quantify </a:t>
            </a:r>
            <a:r>
              <a:rPr lang="en-US" sz="2000" dirty="0" smtClean="0"/>
              <a:t>and optimize statistical significance - </a:t>
            </a:r>
            <a:r>
              <a:rPr lang="en-US" sz="2000" dirty="0"/>
              <a:t>d</a:t>
            </a:r>
            <a:r>
              <a:rPr lang="en-US" sz="2000" dirty="0" smtClean="0"/>
              <a:t>eterministic </a:t>
            </a:r>
            <a:r>
              <a:rPr lang="en-US" sz="2000" dirty="0"/>
              <a:t>formulations on noisy data are not </a:t>
            </a:r>
            <a:r>
              <a:rPr lang="en-US" sz="2000" dirty="0" smtClean="0"/>
              <a:t>meaningful).</a:t>
            </a:r>
            <a:endParaRPr lang="en-US" sz="2000" dirty="0"/>
          </a:p>
          <a:p>
            <a:pPr marL="685800" lvl="1">
              <a:spcBef>
                <a:spcPts val="1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</a:rPr>
              <a:t>Overfitting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noisy data </a:t>
            </a:r>
            <a:r>
              <a:rPr lang="en-US" sz="2000" dirty="0"/>
              <a:t>is a major problem</a:t>
            </a:r>
            <a:r>
              <a:rPr lang="en-US" sz="2000" dirty="0" smtClean="0"/>
              <a:t>.</a:t>
            </a:r>
            <a:endParaRPr lang="en-US" sz="2000" dirty="0"/>
          </a:p>
          <a:p>
            <a:pPr marL="685800" lvl="1">
              <a:spcBef>
                <a:spcPts val="1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Distribution agnostic </a:t>
            </a:r>
            <a:r>
              <a:rPr lang="en-US" sz="2000" dirty="0"/>
              <a:t>formulations (say, based on simple counts and </a:t>
            </a:r>
            <a:r>
              <a:rPr lang="en-US" sz="2000" dirty="0" smtClean="0"/>
              <a:t>frequencies are not meaningful).</a:t>
            </a:r>
          </a:p>
          <a:p>
            <a:pPr marL="685800" lvl="1">
              <a:spcBef>
                <a:spcPts val="1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Provide</a:t>
            </a:r>
            <a:r>
              <a:rPr lang="en-US" sz="2000" dirty="0" smtClean="0"/>
              <a:t>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rigorously validated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solutions.</a:t>
            </a:r>
            <a:endParaRPr lang="en-US" sz="2000" dirty="0"/>
          </a:p>
          <a:p>
            <a:pPr marL="685800" lvl="1">
              <a:spcBef>
                <a:spcPts val="1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heterogeneous</a:t>
            </a:r>
            <a:r>
              <a:rPr lang="en-US" sz="2000" dirty="0"/>
              <a:t> datasets require significant formal </a:t>
            </a:r>
            <a:r>
              <a:rPr lang="en-US" sz="2000" dirty="0" smtClean="0"/>
              <a:t>basis</a:t>
            </a:r>
            <a:r>
              <a:rPr lang="en-US" sz="1800" dirty="0" smtClean="0"/>
              <a:t>:</a:t>
            </a:r>
          </a:p>
          <a:p>
            <a:pPr marL="400050" lvl="1" indent="0">
              <a:spcBef>
                <a:spcPts val="100"/>
              </a:spcBef>
              <a:spcAft>
                <a:spcPts val="4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endParaRPr lang="en-US" sz="1800" dirty="0"/>
          </a:p>
          <a:p>
            <a:pPr marL="400050" lvl="1" indent="0">
              <a:spcBef>
                <a:spcPts val="1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Ad-hoc </a:t>
            </a:r>
            <a:r>
              <a:rPr lang="en-US" b="1" dirty="0">
                <a:solidFill>
                  <a:srgbClr val="FF0000"/>
                </a:solidFill>
              </a:rPr>
              <a:t>solutions do not work at scale</a:t>
            </a:r>
            <a:r>
              <a:rPr lang="en-US" dirty="0" smtClean="0"/>
              <a:t>!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/>
              <a:t>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We need new foundation and fundamental results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  <a:p>
            <a:pPr marL="400050" lvl="1" indent="0">
              <a:spcBef>
                <a:spcPts val="100"/>
              </a:spcBef>
              <a:buNone/>
            </a:pPr>
            <a:endParaRPr lang="en-US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01" y="1868526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 </a:t>
            </a:r>
            <a:r>
              <a:rPr lang="en-US" sz="2000" b="1" dirty="0" smtClean="0">
                <a:solidFill>
                  <a:srgbClr val="FF0000"/>
                </a:solidFill>
              </a:rPr>
              <a:t>Data Representation and Analysis (Big Data)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Succinct Data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Structures </a:t>
            </a:r>
            <a:r>
              <a:rPr lang="en-US" sz="1800" dirty="0" smtClean="0"/>
              <a:t>(</a:t>
            </a:r>
            <a:r>
              <a:rPr lang="en-US" sz="1600" dirty="0" smtClean="0"/>
              <a:t>compressed </a:t>
            </a:r>
            <a:r>
              <a:rPr lang="en-US" sz="1600" dirty="0"/>
              <a:t>structures </a:t>
            </a:r>
            <a:r>
              <a:rPr lang="en-US" sz="1600" dirty="0" smtClean="0"/>
              <a:t>that lend themselves to operations efficiently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Metrics</a:t>
            </a:r>
            <a:r>
              <a:rPr lang="en-US" sz="1800" dirty="0" smtClean="0"/>
              <a:t>: tradeoff storage efficiency and query cost</a:t>
            </a: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Validations</a:t>
            </a:r>
            <a:r>
              <a:rPr lang="en-US" sz="1800" dirty="0" smtClean="0"/>
              <a:t> on specific data (</a:t>
            </a:r>
            <a:r>
              <a:rPr lang="en-US" sz="1600" dirty="0" smtClean="0"/>
              <a:t>sequences, networks, structures, high dim. sets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Streaming Data </a:t>
            </a:r>
            <a:r>
              <a:rPr lang="en-US" sz="1800" dirty="0" smtClean="0"/>
              <a:t>(</a:t>
            </a:r>
            <a:r>
              <a:rPr lang="en-US" sz="1600" dirty="0" smtClean="0"/>
              <a:t>correlation and anomaly detection, semantics, association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Generative Models </a:t>
            </a:r>
            <a:r>
              <a:rPr lang="en-US" sz="1800" dirty="0" smtClean="0"/>
              <a:t>for data (dynamic model generations)</a:t>
            </a:r>
          </a:p>
          <a:p>
            <a:r>
              <a:rPr lang="en-US" sz="1800" dirty="0"/>
              <a:t>Identifying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statistically correlated graph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modules </a:t>
            </a:r>
            <a:r>
              <a:rPr lang="en-US" sz="1800" dirty="0" smtClean="0"/>
              <a:t>(</a:t>
            </a:r>
            <a:r>
              <a:rPr lang="en-US" sz="1600" dirty="0" smtClean="0"/>
              <a:t>e.g., given </a:t>
            </a:r>
            <a:r>
              <a:rPr lang="en-US" sz="1600" dirty="0"/>
              <a:t>a graph with edges weighted by node correlations and a generative model for graphs, identify the most statistically significantly correlated </a:t>
            </a:r>
            <a:r>
              <a:rPr lang="en-US" sz="1600" dirty="0" smtClean="0"/>
              <a:t>sun-networks)</a:t>
            </a:r>
          </a:p>
          <a:p>
            <a:r>
              <a:rPr lang="en-US" sz="1800" dirty="0"/>
              <a:t>Information theoretic methods for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inference of causality </a:t>
            </a:r>
            <a:r>
              <a:rPr lang="en-US" sz="1800" dirty="0"/>
              <a:t>from data and modeling of agents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Complexity</a:t>
            </a:r>
            <a:r>
              <a:rPr lang="en-US" sz="1800" dirty="0" smtClean="0"/>
              <a:t> of flux models/networks</a:t>
            </a:r>
            <a:endParaRPr lang="en-US" sz="1800" dirty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708816"/>
            <a:ext cx="8229600" cy="4808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2.  </a:t>
            </a:r>
            <a:r>
              <a:rPr lang="en-US" sz="1800" b="1" dirty="0" smtClean="0">
                <a:solidFill>
                  <a:srgbClr val="FF0000"/>
                </a:solidFill>
              </a:rPr>
              <a:t>Challenges in Life Science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Sequence Analysis</a:t>
            </a:r>
          </a:p>
          <a:p>
            <a:pPr lvl="1"/>
            <a:r>
              <a:rPr lang="en-US" sz="1600" dirty="0"/>
              <a:t>Reconstructing sequences for emerging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nano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-pore</a:t>
            </a:r>
            <a:r>
              <a:rPr lang="en-US" sz="1600" dirty="0"/>
              <a:t> sequencers.</a:t>
            </a:r>
          </a:p>
          <a:p>
            <a:pPr lvl="1"/>
            <a:r>
              <a:rPr lang="en-US" sz="1600" dirty="0" smtClean="0"/>
              <a:t>Optimal </a:t>
            </a:r>
            <a:r>
              <a:rPr lang="en-US" sz="1600" dirty="0"/>
              <a:t>error correction of NGS reads.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Genome-wide associations</a:t>
            </a:r>
          </a:p>
          <a:p>
            <a:pPr lvl="1"/>
            <a:r>
              <a:rPr lang="en-US" sz="1600" dirty="0" smtClean="0"/>
              <a:t>Rigorous approach to associations while accurately quantifying the prior in data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Darwin Channel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0070C0"/>
                </a:solidFill>
              </a:rPr>
              <a:t>Repetitive Channel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Semantic and syntactic integration </a:t>
            </a:r>
            <a:r>
              <a:rPr lang="en-US" sz="1800" dirty="0"/>
              <a:t>of data from different datasets (with same or different abstractions)</a:t>
            </a:r>
          </a:p>
          <a:p>
            <a:r>
              <a:rPr lang="en-US" sz="1800" dirty="0"/>
              <a:t>Construction of </a:t>
            </a:r>
            <a:r>
              <a:rPr lang="en-US" sz="1800" dirty="0">
                <a:solidFill>
                  <a:srgbClr val="0070C0"/>
                </a:solidFill>
              </a:rPr>
              <a:t>flux models </a:t>
            </a:r>
            <a:r>
              <a:rPr lang="en-US" sz="1800" dirty="0"/>
              <a:t>guided </a:t>
            </a:r>
            <a:r>
              <a:rPr lang="en-US" sz="1800" dirty="0" smtClean="0"/>
              <a:t>measures </a:t>
            </a:r>
            <a:r>
              <a:rPr lang="en-US" sz="1800" dirty="0"/>
              <a:t>of information theoretic complexity of models</a:t>
            </a:r>
          </a:p>
          <a:p>
            <a:r>
              <a:rPr lang="en-US" sz="1800" dirty="0"/>
              <a:t>Quantification of query response quality in the </a:t>
            </a:r>
            <a:r>
              <a:rPr lang="en-US" sz="1800" dirty="0">
                <a:solidFill>
                  <a:srgbClr val="0070C0"/>
                </a:solidFill>
              </a:rPr>
              <a:t>presence of noise</a:t>
            </a:r>
          </a:p>
          <a:p>
            <a:r>
              <a:rPr lang="en-US" sz="1800" dirty="0"/>
              <a:t>Rethinking </a:t>
            </a:r>
            <a:r>
              <a:rPr lang="en-US" sz="1800" dirty="0">
                <a:solidFill>
                  <a:srgbClr val="0070C0"/>
                </a:solidFill>
              </a:rPr>
              <a:t>interactions</a:t>
            </a:r>
            <a:r>
              <a:rPr lang="en-US" sz="1800" dirty="0"/>
              <a:t> and signals from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fMRI</a:t>
            </a:r>
          </a:p>
          <a:p>
            <a:r>
              <a:rPr lang="en-US" sz="1800" dirty="0" smtClean="0"/>
              <a:t>Develop in-vivo system to </a:t>
            </a:r>
            <a:r>
              <a:rPr lang="en-US" sz="1800" dirty="0" smtClean="0">
                <a:solidFill>
                  <a:srgbClr val="0070C0"/>
                </a:solidFill>
              </a:rPr>
              <a:t>monitor 3D of animal brain </a:t>
            </a:r>
            <a:r>
              <a:rPr lang="en-US" sz="1800" dirty="0" smtClean="0"/>
              <a:t>(</a:t>
            </a:r>
            <a:r>
              <a:rPr lang="en-US" sz="1600" dirty="0" smtClean="0"/>
              <a:t>will allow to see the interaction between different cells in cortex – flow of information, structural relations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A3E"/>
                </a:solidFill>
              </a:rPr>
              <a:t>Prestige Lecture Series</a:t>
            </a:r>
            <a:endParaRPr lang="en-US" sz="3200" dirty="0">
              <a:solidFill>
                <a:srgbClr val="008A3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90800" y="2286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90800" y="2286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pa\AppData\Local\Temp\prestige-poster-montage-1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6" y="1513778"/>
            <a:ext cx="6745856" cy="5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I-STC-2011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6505</TotalTime>
  <Words>632</Words>
  <Application>Microsoft Office PowerPoint</Application>
  <PresentationFormat>On-screen Show (4:3)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Wingdings</vt:lpstr>
      <vt:lpstr>Calibri</vt:lpstr>
      <vt:lpstr>Continuum Medium</vt:lpstr>
      <vt:lpstr>CTR-Science-Information-TEMPLATE</vt:lpstr>
      <vt:lpstr>SOI-STC-2011</vt:lpstr>
      <vt:lpstr>Center for Science of Information</vt:lpstr>
      <vt:lpstr>Mission and Center Goals </vt:lpstr>
      <vt:lpstr>Integrated Research</vt:lpstr>
      <vt:lpstr>Knowledge Extraction</vt:lpstr>
      <vt:lpstr>Analysis of Big/Small Data</vt:lpstr>
      <vt:lpstr>Grand Challenges</vt:lpstr>
      <vt:lpstr>Grand Challenges</vt:lpstr>
      <vt:lpstr>Prestige Lecture Series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SPA</cp:lastModifiedBy>
  <cp:revision>764</cp:revision>
  <cp:lastPrinted>2013-03-14T00:10:32Z</cp:lastPrinted>
  <dcterms:created xsi:type="dcterms:W3CDTF">2009-09-11T21:07:35Z</dcterms:created>
  <dcterms:modified xsi:type="dcterms:W3CDTF">2013-03-17T19:00:35Z</dcterms:modified>
</cp:coreProperties>
</file>