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0" r:id="rId2"/>
    <p:sldId id="282" r:id="rId3"/>
    <p:sldId id="289" r:id="rId4"/>
    <p:sldId id="283" r:id="rId5"/>
    <p:sldId id="284" r:id="rId6"/>
    <p:sldId id="288" r:id="rId7"/>
    <p:sldId id="285" r:id="rId8"/>
    <p:sldId id="286" r:id="rId9"/>
    <p:sldId id="287" r:id="rId1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2441D68-0013-4B0A-8214-D66592F6E589}" type="datetimeFigureOut">
              <a:rPr lang="en-US" smtClean="0"/>
              <a:pPr/>
              <a:t>8/7/14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9EEA018-5F75-4527-9CEA-F4F147ED9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99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FACAB-32F3-44AF-A77B-65A858107A27}" type="datetimeFigureOut">
              <a:rPr lang="en-US" smtClean="0"/>
              <a:t>8/7/14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D5B7F-0F0D-4ABD-AB97-7F6A8695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2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C3B2-D6D8-47CB-BB82-884B774F555B}" type="datetime1">
              <a:rPr lang="en-US" smtClean="0"/>
              <a:t>8/7/14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A26F-D1C4-4A06-94D3-AB8197C705CA}" type="datetime1">
              <a:rPr lang="en-US" smtClean="0"/>
              <a:t>8/7/14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E9DA-F9AA-47E6-AE99-80F28F09EA8F}" type="datetime1">
              <a:rPr lang="en-US" smtClean="0"/>
              <a:t>8/7/14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7847-3519-43BB-89F2-29F746D3BA15}" type="datetime1">
              <a:rPr lang="en-US" smtClean="0"/>
              <a:t>8/7/14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B968-8BE4-4542-8C83-617B8B5BD661}" type="datetime1">
              <a:rPr lang="en-US" smtClean="0"/>
              <a:t>8/7/14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8EBD-2F6C-43E8-A64B-7265D03DBED0}" type="datetime1">
              <a:rPr lang="en-US" smtClean="0"/>
              <a:t>8/7/14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1A47-B47A-4ED2-BD57-31D4F348EB46}" type="datetime1">
              <a:rPr lang="en-US" smtClean="0"/>
              <a:t>8/7/14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5258-13F6-49A3-BFAF-44BEC11DDBC1}" type="datetime1">
              <a:rPr lang="en-US" smtClean="0"/>
              <a:t>8/7/14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35E-A243-4EAF-8486-5F655B142E3C}" type="datetime1">
              <a:rPr lang="en-US" smtClean="0"/>
              <a:t>8/7/14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72B0-DAE1-4064-87BF-D026176F29BD}" type="datetime1">
              <a:rPr lang="en-US" smtClean="0"/>
              <a:t>8/7/14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AFD7E-E381-4E44-ABFF-7E69E952BA3A}" type="datetime1">
              <a:rPr lang="en-US" smtClean="0"/>
              <a:t>8/7/14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51B5F-4D22-4F53-9FE2-6D04EA6D5C02}" type="datetime1">
              <a:rPr lang="en-US" smtClean="0"/>
              <a:t>8/7/14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1B527-D38C-4179-BBB8-8C9FF615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Science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Dianna Xu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Bryn Mawr College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Bryn_Mawr_se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334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42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Course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300-level Computer Science elective</a:t>
            </a:r>
          </a:p>
          <a:p>
            <a:r>
              <a:rPr lang="en-US" dirty="0" smtClean="0"/>
              <a:t>CS majors and minors</a:t>
            </a:r>
          </a:p>
          <a:p>
            <a:r>
              <a:rPr lang="en-US" dirty="0" smtClean="0"/>
              <a:t>Pre-</a:t>
            </a:r>
            <a:r>
              <a:rPr lang="en-US" dirty="0" err="1" smtClean="0"/>
              <a:t>reqs</a:t>
            </a:r>
            <a:r>
              <a:rPr lang="en-US" dirty="0" smtClean="0"/>
              <a:t>: CS1, CS2 (Data Structures), Discrete Math and Linear Algebra</a:t>
            </a:r>
          </a:p>
          <a:p>
            <a:r>
              <a:rPr lang="en-US" dirty="0"/>
              <a:t>U</a:t>
            </a:r>
            <a:r>
              <a:rPr lang="en-US" dirty="0" smtClean="0"/>
              <a:t>nstructured data and explorative data analysis</a:t>
            </a:r>
          </a:p>
          <a:p>
            <a:r>
              <a:rPr lang="en-US" dirty="0" smtClean="0"/>
              <a:t>Iterative processes that require programming skills and and knowledge of algorithms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36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200-level Data Visualization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Taught Spring 2014 at Haverford</a:t>
            </a:r>
          </a:p>
          <a:p>
            <a:pPr lvl="1"/>
            <a:r>
              <a:rPr lang="en-US" dirty="0" smtClean="0"/>
              <a:t>Stats basics, linear regression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lustering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aby network analysis – PageRank</a:t>
            </a:r>
          </a:p>
          <a:p>
            <a:pPr lvl="1"/>
            <a:r>
              <a:rPr lang="en-US" dirty="0" smtClean="0"/>
              <a:t>Visualization with D3</a:t>
            </a:r>
          </a:p>
          <a:p>
            <a:r>
              <a:rPr lang="en-US" dirty="0" smtClean="0"/>
              <a:t>50% overlap of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10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Statistical methods (2-3 weeks)</a:t>
            </a:r>
          </a:p>
          <a:p>
            <a:pPr lvl="1"/>
            <a:r>
              <a:rPr lang="en-US" dirty="0" smtClean="0"/>
              <a:t>basics, regression analysis, Bayesian methods</a:t>
            </a:r>
          </a:p>
          <a:p>
            <a:r>
              <a:rPr lang="en-US" dirty="0" smtClean="0"/>
              <a:t>Machine learning background (2-3 weeks)</a:t>
            </a:r>
          </a:p>
          <a:p>
            <a:pPr lvl="1"/>
            <a:r>
              <a:rPr lang="en-US" dirty="0" smtClean="0"/>
              <a:t>multivariate regression </a:t>
            </a:r>
            <a:r>
              <a:rPr lang="en-US" smtClean="0"/>
              <a:t>and </a:t>
            </a:r>
            <a:r>
              <a:rPr lang="en-US" smtClean="0"/>
              <a:t>logistic </a:t>
            </a:r>
            <a:r>
              <a:rPr lang="en-US" dirty="0" smtClean="0"/>
              <a:t>regression</a:t>
            </a:r>
          </a:p>
          <a:p>
            <a:r>
              <a:rPr lang="en-US" dirty="0" smtClean="0"/>
              <a:t>Dimensionality reduction (3 weeks)</a:t>
            </a:r>
          </a:p>
          <a:p>
            <a:pPr lvl="1"/>
            <a:r>
              <a:rPr lang="en-US" dirty="0" smtClean="0"/>
              <a:t>PCA, SVD, Kernel PCA, other non-linear methods</a:t>
            </a:r>
          </a:p>
          <a:p>
            <a:r>
              <a:rPr lang="en-US" dirty="0" smtClean="0"/>
              <a:t>Topological data analysis (2-3 weeks)</a:t>
            </a:r>
          </a:p>
          <a:p>
            <a:pPr lvl="1"/>
            <a:r>
              <a:rPr lang="en-US" dirty="0" smtClean="0"/>
              <a:t>manifold </a:t>
            </a:r>
            <a:r>
              <a:rPr lang="en-US" dirty="0" smtClean="0"/>
              <a:t>learning, intro to TDA</a:t>
            </a:r>
            <a:endParaRPr lang="en-US" dirty="0" smtClean="0"/>
          </a:p>
          <a:p>
            <a:r>
              <a:rPr lang="en-US" dirty="0"/>
              <a:t>Network </a:t>
            </a:r>
            <a:r>
              <a:rPr lang="en-US" dirty="0" smtClean="0"/>
              <a:t>analysis (2-3 weeks)</a:t>
            </a:r>
          </a:p>
          <a:p>
            <a:pPr lvl="1"/>
            <a:r>
              <a:rPr lang="en-US" dirty="0" smtClean="0"/>
              <a:t>collaborative filtering, community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2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Project-Oriented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team up for a semester-long project on data analysis for local "data clients"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aculty members who have "real life" data sets and research questions</a:t>
            </a:r>
          </a:p>
          <a:p>
            <a:pPr lvl="1"/>
            <a:r>
              <a:rPr lang="en-US" dirty="0" smtClean="0"/>
              <a:t>Library, registrar and institutional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0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Digital Du </a:t>
            </a:r>
            <a:r>
              <a:rPr lang="en-US" dirty="0" err="1"/>
              <a:t>Chemin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repertory </a:t>
            </a:r>
            <a:r>
              <a:rPr lang="en-US" dirty="0"/>
              <a:t>of polyphonic songs from 16th-century </a:t>
            </a:r>
            <a:r>
              <a:rPr lang="en-US" dirty="0" smtClean="0"/>
              <a:t>France</a:t>
            </a:r>
            <a:endParaRPr lang="en-US" dirty="0"/>
          </a:p>
          <a:p>
            <a:r>
              <a:rPr lang="en-US" dirty="0"/>
              <a:t>Dark Reactions </a:t>
            </a:r>
            <a:endParaRPr lang="en-US" dirty="0" smtClean="0"/>
          </a:p>
          <a:p>
            <a:pPr lvl="1"/>
            <a:r>
              <a:rPr lang="en-US" dirty="0" smtClean="0"/>
              <a:t>chemical </a:t>
            </a:r>
            <a:r>
              <a:rPr lang="en-US" dirty="0"/>
              <a:t>experiments with </a:t>
            </a:r>
            <a:r>
              <a:rPr lang="en-US"/>
              <a:t>associated </a:t>
            </a:r>
            <a:r>
              <a:rPr lang="en-US" smtClean="0"/>
              <a:t>reactants </a:t>
            </a:r>
            <a:r>
              <a:rPr lang="en-US" dirty="0"/>
              <a:t>and </a:t>
            </a:r>
            <a:r>
              <a:rPr lang="en-US" dirty="0" smtClean="0"/>
              <a:t>results</a:t>
            </a:r>
            <a:endParaRPr lang="en-US" dirty="0"/>
          </a:p>
          <a:p>
            <a:r>
              <a:rPr lang="en-US" dirty="0"/>
              <a:t>Maine </a:t>
            </a:r>
            <a:r>
              <a:rPr lang="en-US" dirty="0" smtClean="0"/>
              <a:t>athletes</a:t>
            </a:r>
          </a:p>
          <a:p>
            <a:r>
              <a:rPr lang="en-US" dirty="0" smtClean="0"/>
              <a:t>Anil's </a:t>
            </a:r>
            <a:r>
              <a:rPr lang="en-US" dirty="0"/>
              <a:t>b</a:t>
            </a:r>
            <a:r>
              <a:rPr lang="en-US" dirty="0" smtClean="0"/>
              <a:t>io data?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0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Focused on the process of doing (good) machine learning i.e.</a:t>
            </a:r>
          </a:p>
          <a:p>
            <a:pPr lvl="1"/>
            <a:r>
              <a:rPr lang="en-US" sz="3100" dirty="0" smtClean="0"/>
              <a:t>(step 1) Pose a problem in the language of machine learning</a:t>
            </a:r>
          </a:p>
          <a:p>
            <a:pPr lvl="1"/>
            <a:r>
              <a:rPr lang="en-US" sz="3100" dirty="0" smtClean="0"/>
              <a:t>(step 2) Gather data</a:t>
            </a:r>
          </a:p>
          <a:p>
            <a:pPr lvl="1"/>
            <a:r>
              <a:rPr lang="en-US" sz="3100" dirty="0" smtClean="0"/>
              <a:t>(step 3) Choose a potential method for solving the problem</a:t>
            </a:r>
          </a:p>
          <a:p>
            <a:pPr lvl="1"/>
            <a:r>
              <a:rPr lang="en-US" sz="3100" dirty="0" smtClean="0"/>
              <a:t>(step 4) Setup an experiment to properly evaluate your method</a:t>
            </a:r>
          </a:p>
          <a:p>
            <a:pPr lvl="1"/>
            <a:r>
              <a:rPr lang="en-US" sz="3100" dirty="0" smtClean="0"/>
              <a:t>(step 5) Evaluate experiment and possibly go to step 2 or 3</a:t>
            </a:r>
          </a:p>
          <a:p>
            <a:endParaRPr lang="en-US" sz="3600" dirty="0" smtClean="0"/>
          </a:p>
          <a:p>
            <a:r>
              <a:rPr lang="en-US" sz="3600" dirty="0" smtClean="0"/>
              <a:t>Possible toolsets:</a:t>
            </a:r>
          </a:p>
          <a:p>
            <a:pPr lvl="1"/>
            <a:r>
              <a:rPr lang="en-US" sz="3100" dirty="0" err="1" smtClean="0"/>
              <a:t>iPython</a:t>
            </a:r>
            <a:r>
              <a:rPr lang="en-US" sz="3100" dirty="0" smtClean="0"/>
              <a:t> notebook</a:t>
            </a:r>
          </a:p>
          <a:p>
            <a:pPr lvl="1"/>
            <a:r>
              <a:rPr lang="en-US" sz="3100" dirty="0" err="1" smtClean="0"/>
              <a:t>Scikit</a:t>
            </a:r>
            <a:r>
              <a:rPr lang="en-US" sz="3100" dirty="0" smtClean="0"/>
              <a:t>-learn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91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iPython</a:t>
            </a:r>
            <a:r>
              <a:rPr lang="en-US" dirty="0" smtClean="0"/>
              <a:t> Notebook Modules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373613"/>
            <a:ext cx="4508500" cy="37769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5257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occam.olin.edu</a:t>
            </a:r>
            <a:r>
              <a:rPr lang="en-US" dirty="0"/>
              <a:t>/sites/default/files/</a:t>
            </a:r>
            <a:r>
              <a:rPr lang="en-US" dirty="0" err="1"/>
              <a:t>DataScienceMaterials</a:t>
            </a:r>
            <a:r>
              <a:rPr lang="en-US" dirty="0"/>
              <a:t>/machine_learning_lecture_1/Machine%20Learning%20Lecture%201.html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60198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occam.olin.edu</a:t>
            </a:r>
            <a:r>
              <a:rPr lang="en-US" dirty="0"/>
              <a:t>/sites/default/files/</a:t>
            </a:r>
            <a:r>
              <a:rPr lang="en-US" dirty="0" err="1"/>
              <a:t>DataScienceMaterials</a:t>
            </a:r>
            <a:r>
              <a:rPr lang="en-US" dirty="0"/>
              <a:t>/machine_learning_lecture_2/Machine%20Learning%20Lecture%202.html</a:t>
            </a:r>
          </a:p>
        </p:txBody>
      </p:sp>
    </p:spTree>
    <p:extLst>
      <p:ext uri="{BB962C8B-B14F-4D97-AF65-F5344CB8AC3E}">
        <p14:creationId xmlns:p14="http://schemas.microsoft.com/office/powerpoint/2010/main" val="560888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527-D38C-4179-BBB8-8C9FF61527F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52399"/>
            <a:ext cx="4419600" cy="16021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05000"/>
            <a:ext cx="9144000" cy="304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5334000"/>
            <a:ext cx="8610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Open-source, python-based package for machine learning.</a:t>
            </a:r>
          </a:p>
          <a:p>
            <a:r>
              <a:rPr lang="en-US" sz="2400" dirty="0" smtClean="0"/>
              <a:t>Principal strength is a consistent API and enforcement of "good" machine learning practices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8683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399</Words>
  <Application>Microsoft Macintosh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Data Science</vt:lpstr>
      <vt:lpstr>The Course</vt:lpstr>
      <vt:lpstr>200-level Data Visualization Course</vt:lpstr>
      <vt:lpstr>Topics</vt:lpstr>
      <vt:lpstr>Project-Oriented</vt:lpstr>
      <vt:lpstr>Data Sets</vt:lpstr>
      <vt:lpstr>Machine Learning Modules</vt:lpstr>
      <vt:lpstr>iPython Notebook Modules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Deepak</dc:creator>
  <cp:lastModifiedBy>Dianna Xu</cp:lastModifiedBy>
  <cp:revision>322</cp:revision>
  <dcterms:created xsi:type="dcterms:W3CDTF">2011-03-09T00:57:24Z</dcterms:created>
  <dcterms:modified xsi:type="dcterms:W3CDTF">2014-08-07T23:12:21Z</dcterms:modified>
</cp:coreProperties>
</file>