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57" r:id="rId4"/>
    <p:sldId id="258" r:id="rId5"/>
    <p:sldId id="259" r:id="rId6"/>
    <p:sldId id="273" r:id="rId7"/>
    <p:sldId id="260" r:id="rId8"/>
    <p:sldId id="261" r:id="rId9"/>
    <p:sldId id="262" r:id="rId10"/>
    <p:sldId id="263" r:id="rId11"/>
    <p:sldId id="264" r:id="rId12"/>
    <p:sldId id="265" r:id="rId13"/>
    <p:sldId id="270" r:id="rId14"/>
    <p:sldId id="271" r:id="rId15"/>
    <p:sldId id="272"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5" autoAdjust="0"/>
    <p:restoredTop sz="86443" autoAdjust="0"/>
  </p:normalViewPr>
  <p:slideViewPr>
    <p:cSldViewPr snapToGrid="0" snapToObjects="1">
      <p:cViewPr varScale="1">
        <p:scale>
          <a:sx n="100" d="100"/>
          <a:sy n="100" d="100"/>
        </p:scale>
        <p:origin x="-696" y="-112"/>
      </p:cViewPr>
      <p:guideLst>
        <p:guide orient="horz" pos="2160"/>
        <p:guide pos="2880"/>
      </p:guideLst>
    </p:cSldViewPr>
  </p:slideViewPr>
  <p:outlineViewPr>
    <p:cViewPr>
      <p:scale>
        <a:sx n="33" d="100"/>
        <a:sy n="33" d="100"/>
      </p:scale>
      <p:origin x="0" y="6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s-ES_trad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1278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54841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226590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412601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91085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124768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1260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98417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258255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174651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BEB6B88-0802-CC4F-88AA-994FE051F9FE}" type="datetimeFigureOut">
              <a:rPr lang="en-US" smtClean="0"/>
              <a:t>7/08/14</a:t>
            </a:fld>
            <a:endParaRPr lang="es-ES_trad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3607D6B-D353-3A4E-80A8-FD98749DEDAD}" type="slidenum">
              <a:rPr lang="es-ES_tradnl" smtClean="0"/>
              <a:t>‹#›</a:t>
            </a:fld>
            <a:endParaRPr lang="es-ES_tradnl"/>
          </a:p>
        </p:txBody>
      </p:sp>
    </p:spTree>
    <p:extLst>
      <p:ext uri="{BB962C8B-B14F-4D97-AF65-F5344CB8AC3E}">
        <p14:creationId xmlns:p14="http://schemas.microsoft.com/office/powerpoint/2010/main" val="1184097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Plantilla presentación fondo.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7652"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57200" y="1600200"/>
            <a:ext cx="8229600" cy="501484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89071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baseline="0">
          <a:solidFill>
            <a:schemeClr val="tx1">
              <a:lumMod val="75000"/>
              <a:lumOff val="2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eee.org/education_careers/education/ref_guide/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Plantilla presentación nuev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val="5038362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8281"/>
            <a:ext cx="8229600" cy="1143000"/>
          </a:xfrm>
        </p:spPr>
        <p:txBody>
          <a:bodyPr>
            <a:normAutofit/>
          </a:bodyPr>
          <a:lstStyle/>
          <a:p>
            <a:r>
              <a:rPr lang="en-US" sz="4400" dirty="0" smtClean="0">
                <a:solidFill>
                  <a:schemeClr val="accent1"/>
                </a:solidFill>
              </a:rPr>
              <a:t>Pedagogical Concern</a:t>
            </a:r>
            <a:endParaRPr lang="en-US" sz="4400" dirty="0">
              <a:solidFill>
                <a:schemeClr val="accent1"/>
              </a:solidFill>
            </a:endParaRPr>
          </a:p>
        </p:txBody>
      </p:sp>
      <p:sp>
        <p:nvSpPr>
          <p:cNvPr id="3" name="Content Placeholder 2"/>
          <p:cNvSpPr>
            <a:spLocks noGrp="1"/>
          </p:cNvSpPr>
          <p:nvPr>
            <p:ph idx="1"/>
          </p:nvPr>
        </p:nvSpPr>
        <p:spPr>
          <a:xfrm>
            <a:off x="856529" y="2227850"/>
            <a:ext cx="7830270" cy="3952657"/>
          </a:xfrm>
        </p:spPr>
        <p:txBody>
          <a:bodyPr>
            <a:normAutofit/>
          </a:bodyPr>
          <a:lstStyle/>
          <a:p>
            <a:r>
              <a:rPr lang="en-US" dirty="0" smtClean="0">
                <a:solidFill>
                  <a:schemeClr val="tx1"/>
                </a:solidFill>
              </a:rPr>
              <a:t>Instructional design: </a:t>
            </a:r>
            <a:r>
              <a:rPr lang="en-US" sz="2000" dirty="0" smtClean="0">
                <a:hlinkClick r:id="rId2"/>
              </a:rPr>
              <a:t>http://www.ieee.org/education_careers/education/ref_guide/index.html</a:t>
            </a:r>
            <a:r>
              <a:rPr lang="en-US" sz="2000" dirty="0" smtClean="0"/>
              <a:t> </a:t>
            </a:r>
          </a:p>
          <a:p>
            <a:r>
              <a:rPr lang="en-US" dirty="0" smtClean="0">
                <a:solidFill>
                  <a:srgbClr val="000000"/>
                </a:solidFill>
              </a:rPr>
              <a:t>Challenges: </a:t>
            </a:r>
          </a:p>
          <a:p>
            <a:pPr lvl="1"/>
            <a:r>
              <a:rPr lang="en-US" dirty="0" smtClean="0"/>
              <a:t>A general education course.</a:t>
            </a:r>
          </a:p>
          <a:p>
            <a:pPr lvl="1"/>
            <a:r>
              <a:rPr lang="en-US" dirty="0" smtClean="0"/>
              <a:t>Freshman course.</a:t>
            </a:r>
            <a:endParaRPr lang="en-US" dirty="0"/>
          </a:p>
          <a:p>
            <a:pPr lvl="1"/>
            <a:r>
              <a:rPr lang="en-US" dirty="0" smtClean="0"/>
              <a:t>Blended learning.</a:t>
            </a:r>
          </a:p>
          <a:p>
            <a:pPr lvl="1"/>
            <a:r>
              <a:rPr lang="en-US" dirty="0" smtClean="0"/>
              <a:t>Course analytics.</a:t>
            </a:r>
          </a:p>
          <a:p>
            <a:pPr lvl="1"/>
            <a:r>
              <a:rPr lang="en-US" dirty="0" smtClean="0"/>
              <a:t>Learning styles.</a:t>
            </a:r>
            <a:endParaRPr lang="en-US" dirty="0"/>
          </a:p>
        </p:txBody>
      </p:sp>
    </p:spTree>
    <p:extLst>
      <p:ext uri="{BB962C8B-B14F-4D97-AF65-F5344CB8AC3E}">
        <p14:creationId xmlns:p14="http://schemas.microsoft.com/office/powerpoint/2010/main" val="24331111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021283_30421186.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09143" y="2983184"/>
            <a:ext cx="6579795" cy="3743750"/>
          </a:xfrm>
          <a:prstGeom prst="rect">
            <a:avLst/>
          </a:prstGeom>
        </p:spPr>
      </p:pic>
      <p:sp>
        <p:nvSpPr>
          <p:cNvPr id="2" name="Title 1"/>
          <p:cNvSpPr>
            <a:spLocks noGrp="1"/>
          </p:cNvSpPr>
          <p:nvPr>
            <p:ph type="title"/>
          </p:nvPr>
        </p:nvSpPr>
        <p:spPr>
          <a:xfrm>
            <a:off x="863914" y="538427"/>
            <a:ext cx="7822886" cy="1143000"/>
          </a:xfrm>
        </p:spPr>
        <p:txBody>
          <a:bodyPr/>
          <a:lstStyle/>
          <a:p>
            <a:r>
              <a:rPr lang="en-US" dirty="0" smtClean="0">
                <a:solidFill>
                  <a:schemeClr val="accent1"/>
                </a:solidFill>
              </a:rPr>
              <a:t>Communicative concern</a:t>
            </a:r>
            <a:endParaRPr lang="en-US" dirty="0">
              <a:solidFill>
                <a:schemeClr val="accent1"/>
              </a:solidFill>
            </a:endParaRPr>
          </a:p>
        </p:txBody>
      </p:sp>
      <p:sp>
        <p:nvSpPr>
          <p:cNvPr id="3" name="Content Placeholder 2"/>
          <p:cNvSpPr>
            <a:spLocks noGrp="1"/>
          </p:cNvSpPr>
          <p:nvPr>
            <p:ph idx="1"/>
          </p:nvPr>
        </p:nvSpPr>
        <p:spPr>
          <a:xfrm>
            <a:off x="863914" y="1681427"/>
            <a:ext cx="7822886" cy="2254310"/>
          </a:xfrm>
        </p:spPr>
        <p:txBody>
          <a:bodyPr/>
          <a:lstStyle/>
          <a:p>
            <a:r>
              <a:rPr lang="en-US" dirty="0" smtClean="0"/>
              <a:t>Visual language.</a:t>
            </a:r>
          </a:p>
          <a:p>
            <a:r>
              <a:rPr lang="en-US" dirty="0" smtClean="0"/>
              <a:t>Bilingual course (English – Spanish).</a:t>
            </a:r>
          </a:p>
          <a:p>
            <a:r>
              <a:rPr lang="en-US" dirty="0" smtClean="0"/>
              <a:t>Cultural aspects: keep it neutral.</a:t>
            </a:r>
          </a:p>
          <a:p>
            <a:r>
              <a:rPr lang="en-US" dirty="0" smtClean="0"/>
              <a:t>User experience.</a:t>
            </a:r>
            <a:endParaRPr lang="en-US" dirty="0"/>
          </a:p>
        </p:txBody>
      </p:sp>
    </p:spTree>
    <p:extLst>
      <p:ext uri="{BB962C8B-B14F-4D97-AF65-F5344CB8AC3E}">
        <p14:creationId xmlns:p14="http://schemas.microsoft.com/office/powerpoint/2010/main" val="432593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690" y="1435369"/>
            <a:ext cx="7904110" cy="1143000"/>
          </a:xfrm>
        </p:spPr>
        <p:txBody>
          <a:bodyPr>
            <a:normAutofit/>
          </a:bodyPr>
          <a:lstStyle/>
          <a:p>
            <a:r>
              <a:rPr lang="en-US" sz="4400" dirty="0" smtClean="0">
                <a:solidFill>
                  <a:srgbClr val="4F81BD"/>
                </a:solidFill>
              </a:rPr>
              <a:t>Technical Concern</a:t>
            </a:r>
            <a:endParaRPr lang="en-US" sz="4400" dirty="0">
              <a:solidFill>
                <a:srgbClr val="4F81BD"/>
              </a:solidFill>
            </a:endParaRPr>
          </a:p>
        </p:txBody>
      </p:sp>
      <p:sp>
        <p:nvSpPr>
          <p:cNvPr id="3" name="Content Placeholder 2"/>
          <p:cNvSpPr>
            <a:spLocks noGrp="1"/>
          </p:cNvSpPr>
          <p:nvPr>
            <p:ph idx="1"/>
          </p:nvPr>
        </p:nvSpPr>
        <p:spPr>
          <a:xfrm>
            <a:off x="708852" y="2626594"/>
            <a:ext cx="7977947" cy="3110868"/>
          </a:xfrm>
        </p:spPr>
        <p:txBody>
          <a:bodyPr/>
          <a:lstStyle/>
          <a:p>
            <a:r>
              <a:rPr lang="en-US" dirty="0" smtClean="0"/>
              <a:t>Content development </a:t>
            </a:r>
            <a:r>
              <a:rPr lang="en-US" dirty="0" err="1" smtClean="0"/>
              <a:t>vs</a:t>
            </a:r>
            <a:r>
              <a:rPr lang="en-US" dirty="0" smtClean="0"/>
              <a:t> Content deployment.</a:t>
            </a:r>
            <a:endParaRPr lang="en-US" dirty="0"/>
          </a:p>
          <a:p>
            <a:r>
              <a:rPr lang="en-US" dirty="0" smtClean="0"/>
              <a:t>Standards: </a:t>
            </a:r>
          </a:p>
          <a:p>
            <a:pPr lvl="1"/>
            <a:r>
              <a:rPr lang="en-US" dirty="0" smtClean="0">
                <a:solidFill>
                  <a:schemeClr val="bg1">
                    <a:lumMod val="50000"/>
                  </a:schemeClr>
                </a:solidFill>
              </a:rPr>
              <a:t>Course: IMS-LD, SCORM, HTML5.</a:t>
            </a:r>
          </a:p>
          <a:p>
            <a:pPr lvl="1"/>
            <a:r>
              <a:rPr lang="en-US" dirty="0" smtClean="0">
                <a:solidFill>
                  <a:schemeClr val="bg1">
                    <a:lumMod val="50000"/>
                  </a:schemeClr>
                </a:solidFill>
              </a:rPr>
              <a:t>Packaging: IMS-CC, SCORM.</a:t>
            </a:r>
          </a:p>
          <a:p>
            <a:r>
              <a:rPr lang="en-US" dirty="0" smtClean="0"/>
              <a:t>Analytics: </a:t>
            </a:r>
            <a:r>
              <a:rPr lang="en-US" dirty="0" err="1" smtClean="0"/>
              <a:t>xAPI</a:t>
            </a:r>
            <a:r>
              <a:rPr lang="en-US" dirty="0" smtClean="0"/>
              <a:t> (</a:t>
            </a:r>
            <a:r>
              <a:rPr lang="en-US" dirty="0" err="1" smtClean="0"/>
              <a:t>TinCanAPI</a:t>
            </a:r>
            <a:r>
              <a:rPr lang="en-US" dirty="0" smtClean="0"/>
              <a:t>).</a:t>
            </a:r>
          </a:p>
          <a:p>
            <a:r>
              <a:rPr lang="en-US" dirty="0" smtClean="0"/>
              <a:t>Preservation. </a:t>
            </a:r>
            <a:endParaRPr lang="en-US" dirty="0"/>
          </a:p>
        </p:txBody>
      </p:sp>
    </p:spTree>
    <p:extLst>
      <p:ext uri="{BB962C8B-B14F-4D97-AF65-F5344CB8AC3E}">
        <p14:creationId xmlns:p14="http://schemas.microsoft.com/office/powerpoint/2010/main" val="29592889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operty-Inspection-Apps-Helping-to-Do-Away-With-Document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30206" y="2702587"/>
            <a:ext cx="4914649" cy="3958195"/>
          </a:xfrm>
          <a:prstGeom prst="rect">
            <a:avLst/>
          </a:prstGeom>
        </p:spPr>
      </p:pic>
      <p:sp>
        <p:nvSpPr>
          <p:cNvPr id="2" name="Title 1"/>
          <p:cNvSpPr>
            <a:spLocks noGrp="1"/>
          </p:cNvSpPr>
          <p:nvPr>
            <p:ph type="title"/>
          </p:nvPr>
        </p:nvSpPr>
        <p:spPr>
          <a:xfrm>
            <a:off x="598092" y="806294"/>
            <a:ext cx="5685581" cy="1143000"/>
          </a:xfrm>
        </p:spPr>
        <p:txBody>
          <a:bodyPr>
            <a:normAutofit/>
          </a:bodyPr>
          <a:lstStyle/>
          <a:p>
            <a:r>
              <a:rPr lang="en-US" sz="4400" dirty="0" smtClean="0">
                <a:solidFill>
                  <a:schemeClr val="accent1"/>
                </a:solidFill>
              </a:rPr>
              <a:t>Informational Concern</a:t>
            </a:r>
            <a:endParaRPr lang="en-US" sz="4400" dirty="0">
              <a:solidFill>
                <a:schemeClr val="accent1"/>
              </a:solidFill>
            </a:endParaRPr>
          </a:p>
        </p:txBody>
      </p:sp>
      <p:sp>
        <p:nvSpPr>
          <p:cNvPr id="3" name="Content Placeholder 2"/>
          <p:cNvSpPr>
            <a:spLocks noGrp="1"/>
          </p:cNvSpPr>
          <p:nvPr>
            <p:ph idx="1"/>
          </p:nvPr>
        </p:nvSpPr>
        <p:spPr>
          <a:xfrm>
            <a:off x="598093" y="2035864"/>
            <a:ext cx="4555848" cy="4440008"/>
          </a:xfrm>
        </p:spPr>
        <p:txBody>
          <a:bodyPr>
            <a:normAutofit fontScale="92500" lnSpcReduction="10000"/>
          </a:bodyPr>
          <a:lstStyle/>
          <a:p>
            <a:pPr marL="0" indent="0">
              <a:buNone/>
            </a:pPr>
            <a:r>
              <a:rPr lang="en-US" dirty="0" smtClean="0"/>
              <a:t>How to make the components of the course useful for other courses?</a:t>
            </a:r>
          </a:p>
          <a:p>
            <a:pPr lvl="1"/>
            <a:r>
              <a:rPr lang="en-US" dirty="0" smtClean="0">
                <a:solidFill>
                  <a:srgbClr val="7F7F7F"/>
                </a:solidFill>
              </a:rPr>
              <a:t>Metadata: LOM, support for </a:t>
            </a:r>
            <a:r>
              <a:rPr lang="en-US" dirty="0" err="1" smtClean="0">
                <a:solidFill>
                  <a:srgbClr val="7F7F7F"/>
                </a:solidFill>
              </a:rPr>
              <a:t>SoI</a:t>
            </a:r>
            <a:r>
              <a:rPr lang="en-US" dirty="0" smtClean="0">
                <a:solidFill>
                  <a:srgbClr val="7F7F7F"/>
                </a:solidFill>
              </a:rPr>
              <a:t> ontology.</a:t>
            </a:r>
          </a:p>
          <a:p>
            <a:pPr lvl="1"/>
            <a:r>
              <a:rPr lang="en-US" dirty="0" smtClean="0">
                <a:solidFill>
                  <a:srgbClr val="7F7F7F"/>
                </a:solidFill>
              </a:rPr>
              <a:t>Using IMS-LS to pack small units.</a:t>
            </a:r>
          </a:p>
          <a:p>
            <a:pPr lvl="1"/>
            <a:r>
              <a:rPr lang="en-US" dirty="0" smtClean="0">
                <a:solidFill>
                  <a:srgbClr val="7F7F7F"/>
                </a:solidFill>
              </a:rPr>
              <a:t>Licensing: Creative Commons.</a:t>
            </a:r>
          </a:p>
          <a:p>
            <a:pPr lvl="1"/>
            <a:r>
              <a:rPr lang="en-US" dirty="0" smtClean="0">
                <a:solidFill>
                  <a:srgbClr val="7F7F7F"/>
                </a:solidFill>
              </a:rPr>
              <a:t>Educational resources repository.</a:t>
            </a:r>
          </a:p>
          <a:p>
            <a:pPr lvl="1"/>
            <a:r>
              <a:rPr lang="en-US" dirty="0" smtClean="0">
                <a:solidFill>
                  <a:srgbClr val="7F7F7F"/>
                </a:solidFill>
              </a:rPr>
              <a:t>Experience API.</a:t>
            </a:r>
          </a:p>
        </p:txBody>
      </p:sp>
    </p:spTree>
    <p:extLst>
      <p:ext uri="{BB962C8B-B14F-4D97-AF65-F5344CB8AC3E}">
        <p14:creationId xmlns:p14="http://schemas.microsoft.com/office/powerpoint/2010/main" val="23743300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proyecto 50 fin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43071" y="3256396"/>
            <a:ext cx="3397128" cy="2916726"/>
          </a:xfrm>
          <a:prstGeom prst="rect">
            <a:avLst/>
          </a:prstGeom>
        </p:spPr>
      </p:pic>
      <p:sp>
        <p:nvSpPr>
          <p:cNvPr id="2" name="Title 1"/>
          <p:cNvSpPr>
            <a:spLocks noGrp="1"/>
          </p:cNvSpPr>
          <p:nvPr>
            <p:ph type="title"/>
          </p:nvPr>
        </p:nvSpPr>
        <p:spPr>
          <a:xfrm>
            <a:off x="915600" y="550774"/>
            <a:ext cx="7771200" cy="1143000"/>
          </a:xfrm>
        </p:spPr>
        <p:txBody>
          <a:bodyPr>
            <a:normAutofit/>
          </a:bodyPr>
          <a:lstStyle/>
          <a:p>
            <a:r>
              <a:rPr lang="en-US" sz="4400" dirty="0" smtClean="0">
                <a:solidFill>
                  <a:srgbClr val="4F81BD"/>
                </a:solidFill>
              </a:rPr>
              <a:t>Development Team</a:t>
            </a:r>
            <a:endParaRPr lang="en-US" sz="4400" dirty="0">
              <a:solidFill>
                <a:srgbClr val="4F81BD"/>
              </a:solidFill>
            </a:endParaRPr>
          </a:p>
        </p:txBody>
      </p:sp>
      <p:sp>
        <p:nvSpPr>
          <p:cNvPr id="3" name="Content Placeholder 2"/>
          <p:cNvSpPr>
            <a:spLocks noGrp="1"/>
          </p:cNvSpPr>
          <p:nvPr>
            <p:ph idx="1"/>
          </p:nvPr>
        </p:nvSpPr>
        <p:spPr>
          <a:xfrm>
            <a:off x="915600" y="1693773"/>
            <a:ext cx="4992020" cy="4183985"/>
          </a:xfrm>
        </p:spPr>
        <p:txBody>
          <a:bodyPr>
            <a:normAutofit fontScale="92500" lnSpcReduction="10000"/>
          </a:bodyPr>
          <a:lstStyle/>
          <a:p>
            <a:r>
              <a:rPr lang="en-US" dirty="0" smtClean="0"/>
              <a:t>Course design:</a:t>
            </a:r>
          </a:p>
          <a:p>
            <a:pPr lvl="1"/>
            <a:r>
              <a:rPr lang="en-US" dirty="0" smtClean="0">
                <a:solidFill>
                  <a:schemeClr val="bg1">
                    <a:lumMod val="50000"/>
                  </a:schemeClr>
                </a:solidFill>
              </a:rPr>
              <a:t>Juan G. Lalinde-Pulido (</a:t>
            </a:r>
            <a:r>
              <a:rPr lang="en-US" dirty="0" err="1" smtClean="0">
                <a:solidFill>
                  <a:schemeClr val="bg1">
                    <a:lumMod val="50000"/>
                  </a:schemeClr>
                </a:solidFill>
              </a:rPr>
              <a:t>SoI</a:t>
            </a:r>
            <a:r>
              <a:rPr lang="en-US" dirty="0" smtClean="0">
                <a:solidFill>
                  <a:schemeClr val="bg1">
                    <a:lumMod val="50000"/>
                  </a:schemeClr>
                </a:solidFill>
              </a:rPr>
              <a:t>).</a:t>
            </a:r>
          </a:p>
          <a:p>
            <a:pPr lvl="1"/>
            <a:r>
              <a:rPr lang="en-US" dirty="0" smtClean="0">
                <a:solidFill>
                  <a:schemeClr val="bg1">
                    <a:lumMod val="50000"/>
                  </a:schemeClr>
                </a:solidFill>
              </a:rPr>
              <a:t>Claudia </a:t>
            </a:r>
            <a:r>
              <a:rPr lang="en-US" dirty="0" err="1" smtClean="0">
                <a:solidFill>
                  <a:schemeClr val="bg1">
                    <a:lumMod val="50000"/>
                  </a:schemeClr>
                </a:solidFill>
              </a:rPr>
              <a:t>Zea</a:t>
            </a:r>
            <a:r>
              <a:rPr lang="en-US" dirty="0" smtClean="0">
                <a:solidFill>
                  <a:schemeClr val="bg1">
                    <a:lumMod val="50000"/>
                  </a:schemeClr>
                </a:solidFill>
              </a:rPr>
              <a:t> (courseware design).</a:t>
            </a:r>
          </a:p>
          <a:p>
            <a:pPr lvl="1"/>
            <a:r>
              <a:rPr lang="en-US" dirty="0" smtClean="0">
                <a:solidFill>
                  <a:schemeClr val="bg1">
                    <a:lumMod val="50000"/>
                  </a:schemeClr>
                </a:solidFill>
              </a:rPr>
              <a:t>Patricia Toro (Pedagogical support).</a:t>
            </a:r>
          </a:p>
          <a:p>
            <a:r>
              <a:rPr lang="en-US" dirty="0" smtClean="0"/>
              <a:t>Support team (</a:t>
            </a:r>
            <a:r>
              <a:rPr lang="en-US" dirty="0" err="1" smtClean="0"/>
              <a:t>Proyecto</a:t>
            </a:r>
            <a:r>
              <a:rPr lang="en-US" dirty="0" smtClean="0"/>
              <a:t> 50)</a:t>
            </a:r>
          </a:p>
          <a:p>
            <a:pPr lvl="1"/>
            <a:r>
              <a:rPr lang="en-US" dirty="0" smtClean="0">
                <a:solidFill>
                  <a:srgbClr val="7F7F7F"/>
                </a:solidFill>
              </a:rPr>
              <a:t>Graphical designer.</a:t>
            </a:r>
          </a:p>
          <a:p>
            <a:pPr lvl="1"/>
            <a:r>
              <a:rPr lang="en-US" dirty="0" smtClean="0">
                <a:solidFill>
                  <a:srgbClr val="7F7F7F"/>
                </a:solidFill>
              </a:rPr>
              <a:t>Communicator.</a:t>
            </a:r>
          </a:p>
          <a:p>
            <a:pPr lvl="1"/>
            <a:r>
              <a:rPr lang="en-US" dirty="0" smtClean="0">
                <a:solidFill>
                  <a:srgbClr val="7F7F7F"/>
                </a:solidFill>
              </a:rPr>
              <a:t>Translator.</a:t>
            </a:r>
          </a:p>
          <a:p>
            <a:pPr lvl="1"/>
            <a:r>
              <a:rPr lang="en-US" dirty="0" smtClean="0">
                <a:solidFill>
                  <a:srgbClr val="7F7F7F"/>
                </a:solidFill>
              </a:rPr>
              <a:t>Content Reviewer.</a:t>
            </a:r>
          </a:p>
          <a:p>
            <a:pPr lvl="1"/>
            <a:endParaRPr lang="en-US" dirty="0"/>
          </a:p>
        </p:txBody>
      </p:sp>
    </p:spTree>
    <p:extLst>
      <p:ext uri="{BB962C8B-B14F-4D97-AF65-F5344CB8AC3E}">
        <p14:creationId xmlns:p14="http://schemas.microsoft.com/office/powerpoint/2010/main" val="37456156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832" y="663955"/>
            <a:ext cx="7785968" cy="1143000"/>
          </a:xfrm>
        </p:spPr>
        <p:txBody>
          <a:bodyPr>
            <a:normAutofit/>
          </a:bodyPr>
          <a:lstStyle/>
          <a:p>
            <a:r>
              <a:rPr lang="en-US" sz="4400" dirty="0" smtClean="0">
                <a:solidFill>
                  <a:schemeClr val="accent1"/>
                </a:solidFill>
              </a:rPr>
              <a:t>Current status</a:t>
            </a:r>
            <a:endParaRPr lang="en-US" sz="4400" dirty="0">
              <a:solidFill>
                <a:schemeClr val="accent1"/>
              </a:solidFill>
            </a:endParaRPr>
          </a:p>
        </p:txBody>
      </p:sp>
      <p:sp>
        <p:nvSpPr>
          <p:cNvPr id="3" name="Content Placeholder 2"/>
          <p:cNvSpPr>
            <a:spLocks noGrp="1"/>
          </p:cNvSpPr>
          <p:nvPr>
            <p:ph idx="1"/>
          </p:nvPr>
        </p:nvSpPr>
        <p:spPr>
          <a:xfrm>
            <a:off x="900832" y="1806955"/>
            <a:ext cx="7785968" cy="4432625"/>
          </a:xfrm>
        </p:spPr>
        <p:txBody>
          <a:bodyPr>
            <a:normAutofit/>
          </a:bodyPr>
          <a:lstStyle/>
          <a:p>
            <a:r>
              <a:rPr lang="en-US" dirty="0" smtClean="0"/>
              <a:t>Legal and administrative:</a:t>
            </a:r>
          </a:p>
          <a:p>
            <a:pPr lvl="1"/>
            <a:r>
              <a:rPr lang="en-US" dirty="0" smtClean="0">
                <a:solidFill>
                  <a:srgbClr val="7F7F7F"/>
                </a:solidFill>
              </a:rPr>
              <a:t>Contract is signed.</a:t>
            </a:r>
          </a:p>
          <a:p>
            <a:pPr lvl="1"/>
            <a:r>
              <a:rPr lang="en-US" dirty="0" smtClean="0">
                <a:solidFill>
                  <a:srgbClr val="7F7F7F"/>
                </a:solidFill>
              </a:rPr>
              <a:t>The course is approved by the dean of engineering.</a:t>
            </a:r>
          </a:p>
          <a:p>
            <a:pPr lvl="1"/>
            <a:r>
              <a:rPr lang="en-US" dirty="0" smtClean="0">
                <a:solidFill>
                  <a:srgbClr val="7F7F7F"/>
                </a:solidFill>
              </a:rPr>
              <a:t>In two weeks will be submitted to the academic council for approval.</a:t>
            </a:r>
          </a:p>
          <a:p>
            <a:r>
              <a:rPr lang="en-US" dirty="0" smtClean="0"/>
              <a:t>Course design</a:t>
            </a:r>
          </a:p>
          <a:p>
            <a:pPr lvl="1"/>
            <a:r>
              <a:rPr lang="en-US" dirty="0">
                <a:solidFill>
                  <a:srgbClr val="7F7F7F"/>
                </a:solidFill>
              </a:rPr>
              <a:t>I</a:t>
            </a:r>
            <a:r>
              <a:rPr lang="en-US" dirty="0" smtClean="0">
                <a:solidFill>
                  <a:srgbClr val="7F7F7F"/>
                </a:solidFill>
              </a:rPr>
              <a:t>nstructional design in process.</a:t>
            </a:r>
          </a:p>
          <a:p>
            <a:pPr lvl="1"/>
            <a:r>
              <a:rPr lang="en-US" dirty="0" smtClean="0">
                <a:solidFill>
                  <a:srgbClr val="7F7F7F"/>
                </a:solidFill>
              </a:rPr>
              <a:t>Teacher and student guide for each topic is been developed.</a:t>
            </a:r>
          </a:p>
          <a:p>
            <a:endParaRPr lang="en-US" dirty="0" smtClean="0"/>
          </a:p>
          <a:p>
            <a:endParaRPr lang="en-US" dirty="0"/>
          </a:p>
        </p:txBody>
      </p:sp>
    </p:spTree>
    <p:extLst>
      <p:ext uri="{BB962C8B-B14F-4D97-AF65-F5344CB8AC3E}">
        <p14:creationId xmlns:p14="http://schemas.microsoft.com/office/powerpoint/2010/main" val="17626797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lantilla presentación nuev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val="34736838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lantilla presentación nueva titul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3086" cy="6858000"/>
          </a:xfrm>
          <a:prstGeom prst="rect">
            <a:avLst/>
          </a:prstGeom>
        </p:spPr>
      </p:pic>
      <p:sp>
        <p:nvSpPr>
          <p:cNvPr id="4" name="6 Rectángulo"/>
          <p:cNvSpPr/>
          <p:nvPr/>
        </p:nvSpPr>
        <p:spPr>
          <a:xfrm>
            <a:off x="2183892" y="2033685"/>
            <a:ext cx="6300175" cy="1434239"/>
          </a:xfrm>
          <a:prstGeom prst="rect">
            <a:avLst/>
          </a:prstGeom>
        </p:spPr>
        <p:txBody>
          <a:bodyPr wrap="square">
            <a:spAutoFit/>
          </a:bodyPr>
          <a:lstStyle/>
          <a:p>
            <a:pPr>
              <a:lnSpc>
                <a:spcPct val="90000"/>
              </a:lnSpc>
            </a:pPr>
            <a:r>
              <a:rPr lang="en-US" sz="4800" noProof="0" dirty="0" smtClean="0">
                <a:solidFill>
                  <a:schemeClr val="bg1"/>
                </a:solidFill>
                <a:latin typeface="Arial"/>
                <a:cs typeface="Arial"/>
              </a:rPr>
              <a:t>A General Course on Science of Information</a:t>
            </a:r>
            <a:endParaRPr lang="es-CO" sz="4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a:cs typeface="Arial"/>
            </a:endParaRPr>
          </a:p>
        </p:txBody>
      </p:sp>
      <p:sp>
        <p:nvSpPr>
          <p:cNvPr id="5" name="Subtitle 2"/>
          <p:cNvSpPr txBox="1">
            <a:spLocks/>
          </p:cNvSpPr>
          <p:nvPr/>
        </p:nvSpPr>
        <p:spPr>
          <a:xfrm>
            <a:off x="2183892" y="4347742"/>
            <a:ext cx="6400800" cy="1752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olidFill>
                  <a:srgbClr val="FFFFFF"/>
                </a:solidFill>
                <a:latin typeface="Arial"/>
                <a:cs typeface="Arial"/>
              </a:rPr>
              <a:t>Juan G. Lalinde-Pulido</a:t>
            </a:r>
          </a:p>
          <a:p>
            <a:pPr marL="0" indent="0">
              <a:buNone/>
            </a:pPr>
            <a:r>
              <a:rPr lang="en-US" sz="2400" dirty="0" smtClean="0">
                <a:solidFill>
                  <a:srgbClr val="FFFFFF"/>
                </a:solidFill>
                <a:latin typeface="Arial"/>
                <a:cs typeface="Arial"/>
              </a:rPr>
              <a:t>Universidad EAFIT</a:t>
            </a:r>
          </a:p>
          <a:p>
            <a:pPr marL="0" indent="0">
              <a:buNone/>
            </a:pPr>
            <a:r>
              <a:rPr lang="en-US" sz="2400" dirty="0" err="1" smtClean="0">
                <a:solidFill>
                  <a:srgbClr val="FFFFFF"/>
                </a:solidFill>
                <a:latin typeface="Arial"/>
                <a:cs typeface="Arial"/>
              </a:rPr>
              <a:t>Medellín</a:t>
            </a:r>
            <a:r>
              <a:rPr lang="en-US" sz="2400" dirty="0" smtClean="0">
                <a:solidFill>
                  <a:srgbClr val="FFFFFF"/>
                </a:solidFill>
                <a:latin typeface="Arial"/>
                <a:cs typeface="Arial"/>
              </a:rPr>
              <a:t> – Colombia</a:t>
            </a:r>
          </a:p>
          <a:p>
            <a:pPr marL="0" indent="0">
              <a:buNone/>
            </a:pPr>
            <a:r>
              <a:rPr lang="en-US" sz="2400" dirty="0" err="1" smtClean="0">
                <a:solidFill>
                  <a:srgbClr val="FFFFFF"/>
                </a:solidFill>
                <a:latin typeface="Arial"/>
                <a:cs typeface="Arial"/>
              </a:rPr>
              <a:t>jlalinde@eafit.edu.co</a:t>
            </a:r>
            <a:endParaRPr lang="en-US" sz="2400" dirty="0">
              <a:solidFill>
                <a:srgbClr val="FFFFFF"/>
              </a:solidFill>
              <a:latin typeface="Arial"/>
              <a:cs typeface="Arial"/>
            </a:endParaRPr>
          </a:p>
        </p:txBody>
      </p:sp>
    </p:spTree>
    <p:extLst>
      <p:ext uri="{BB962C8B-B14F-4D97-AF65-F5344CB8AC3E}">
        <p14:creationId xmlns:p14="http://schemas.microsoft.com/office/powerpoint/2010/main" val="37064599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978" y="1357068"/>
            <a:ext cx="5567438" cy="1143000"/>
          </a:xfrm>
        </p:spPr>
        <p:txBody>
          <a:bodyPr>
            <a:normAutofit/>
          </a:bodyPr>
          <a:lstStyle/>
          <a:p>
            <a:r>
              <a:rPr lang="en-US" sz="4800" noProof="0" dirty="0" smtClean="0">
                <a:solidFill>
                  <a:schemeClr val="accent1"/>
                </a:solidFill>
              </a:rPr>
              <a:t>Introduction</a:t>
            </a:r>
            <a:endParaRPr lang="en-US" sz="4800" noProof="0" dirty="0">
              <a:solidFill>
                <a:schemeClr val="accent1"/>
              </a:solidFill>
            </a:endParaRPr>
          </a:p>
        </p:txBody>
      </p:sp>
      <p:sp>
        <p:nvSpPr>
          <p:cNvPr id="3" name="Content Placeholder 2"/>
          <p:cNvSpPr>
            <a:spLocks noGrp="1"/>
          </p:cNvSpPr>
          <p:nvPr>
            <p:ph idx="1"/>
          </p:nvPr>
        </p:nvSpPr>
        <p:spPr>
          <a:xfrm>
            <a:off x="4038979" y="2459999"/>
            <a:ext cx="4740442" cy="3107586"/>
          </a:xfrm>
        </p:spPr>
        <p:txBody>
          <a:bodyPr>
            <a:normAutofit/>
          </a:bodyPr>
          <a:lstStyle/>
          <a:p>
            <a:pPr marL="0" indent="0">
              <a:buNone/>
            </a:pPr>
            <a:r>
              <a:rPr lang="en-US" sz="2200" noProof="0" dirty="0" smtClean="0"/>
              <a:t>We propose to design a general education course on Science of Information aimed to develop an “information aware way of think” that provides new approaches to problem solving in daily life to undergraduate students regardless of the major.</a:t>
            </a:r>
            <a:r>
              <a:rPr lang="en-US" sz="2200" noProof="0" dirty="0" smtClean="0">
                <a:effectLst/>
              </a:rPr>
              <a:t> </a:t>
            </a:r>
            <a:endParaRPr lang="en-US" sz="2200" noProof="0" dirty="0"/>
          </a:p>
        </p:txBody>
      </p:sp>
      <p:pic>
        <p:nvPicPr>
          <p:cNvPr id="4" name="Imagen 3" descr="Sci-Info-Center.jpg.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3032" y="2223706"/>
            <a:ext cx="2820639" cy="2474244"/>
          </a:xfrm>
          <a:prstGeom prst="rect">
            <a:avLst/>
          </a:prstGeom>
        </p:spPr>
      </p:pic>
      <p:cxnSp>
        <p:nvCxnSpPr>
          <p:cNvPr id="6" name="Conector recto 5"/>
          <p:cNvCxnSpPr/>
          <p:nvPr/>
        </p:nvCxnSpPr>
        <p:spPr>
          <a:xfrm>
            <a:off x="3603329" y="1772188"/>
            <a:ext cx="0" cy="333762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8160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00" y="798294"/>
            <a:ext cx="7687209" cy="1143000"/>
          </a:xfrm>
        </p:spPr>
        <p:txBody>
          <a:bodyPr/>
          <a:lstStyle/>
          <a:p>
            <a:r>
              <a:rPr lang="en-US" sz="4800" noProof="0" dirty="0" smtClean="0">
                <a:solidFill>
                  <a:srgbClr val="4F81BD"/>
                </a:solidFill>
              </a:rPr>
              <a:t>Topics</a:t>
            </a:r>
            <a:endParaRPr lang="en-US" sz="4800" noProof="0" dirty="0">
              <a:solidFill>
                <a:srgbClr val="4F81BD"/>
              </a:solidFill>
            </a:endParaRPr>
          </a:p>
        </p:txBody>
      </p:sp>
      <p:sp>
        <p:nvSpPr>
          <p:cNvPr id="3" name="Content Placeholder 2"/>
          <p:cNvSpPr>
            <a:spLocks noGrp="1"/>
          </p:cNvSpPr>
          <p:nvPr>
            <p:ph idx="1"/>
          </p:nvPr>
        </p:nvSpPr>
        <p:spPr>
          <a:xfrm>
            <a:off x="767922" y="2015864"/>
            <a:ext cx="7413406" cy="3987424"/>
          </a:xfrm>
        </p:spPr>
        <p:txBody>
          <a:bodyPr>
            <a:normAutofit lnSpcReduction="10000"/>
          </a:bodyPr>
          <a:lstStyle/>
          <a:p>
            <a:pPr lvl="0"/>
            <a:r>
              <a:rPr lang="en-US" noProof="0" dirty="0" smtClean="0">
                <a:solidFill>
                  <a:schemeClr val="tx1">
                    <a:lumMod val="95000"/>
                    <a:lumOff val="5000"/>
                  </a:schemeClr>
                </a:solidFill>
              </a:rPr>
              <a:t>Introduction:</a:t>
            </a:r>
            <a:r>
              <a:rPr lang="en-US" noProof="0" dirty="0" smtClean="0"/>
              <a:t> Overview and logistics</a:t>
            </a:r>
          </a:p>
          <a:p>
            <a:pPr lvl="0"/>
            <a:r>
              <a:rPr lang="en-US" noProof="0" dirty="0" smtClean="0">
                <a:solidFill>
                  <a:srgbClr val="0D0D0D"/>
                </a:solidFill>
              </a:rPr>
              <a:t>Information definition in different disciplines: </a:t>
            </a:r>
          </a:p>
          <a:p>
            <a:pPr lvl="1"/>
            <a:r>
              <a:rPr lang="en-US" sz="2200" noProof="0" dirty="0" smtClean="0">
                <a:solidFill>
                  <a:schemeClr val="bg1">
                    <a:lumMod val="50000"/>
                  </a:schemeClr>
                </a:solidFill>
              </a:rPr>
              <a:t>mathematical theory of information. </a:t>
            </a:r>
          </a:p>
          <a:p>
            <a:pPr lvl="1"/>
            <a:r>
              <a:rPr lang="en-US" sz="2200" noProof="0" dirty="0" smtClean="0">
                <a:solidFill>
                  <a:schemeClr val="bg1">
                    <a:lumMod val="50000"/>
                  </a:schemeClr>
                </a:solidFill>
              </a:rPr>
              <a:t>the principle of information conservation in physics.</a:t>
            </a:r>
          </a:p>
          <a:p>
            <a:pPr lvl="1"/>
            <a:r>
              <a:rPr lang="en-US" sz="2200" noProof="0" dirty="0" smtClean="0">
                <a:solidFill>
                  <a:schemeClr val="bg1">
                    <a:lumMod val="50000"/>
                  </a:schemeClr>
                </a:solidFill>
              </a:rPr>
              <a:t>the biological notion of information. </a:t>
            </a:r>
          </a:p>
          <a:p>
            <a:pPr lvl="1"/>
            <a:r>
              <a:rPr lang="en-US" sz="2200" noProof="0" dirty="0" smtClean="0">
                <a:solidFill>
                  <a:schemeClr val="bg1">
                    <a:lumMod val="50000"/>
                  </a:schemeClr>
                </a:solidFill>
              </a:rPr>
              <a:t>Syntax </a:t>
            </a:r>
            <a:r>
              <a:rPr lang="en-US" sz="2200" noProof="0" dirty="0" err="1" smtClean="0">
                <a:solidFill>
                  <a:schemeClr val="bg1">
                    <a:lumMod val="50000"/>
                  </a:schemeClr>
                </a:solidFill>
              </a:rPr>
              <a:t>vs</a:t>
            </a:r>
            <a:r>
              <a:rPr lang="en-US" sz="2200" noProof="0" dirty="0" smtClean="0">
                <a:solidFill>
                  <a:schemeClr val="bg1">
                    <a:lumMod val="50000"/>
                  </a:schemeClr>
                </a:solidFill>
              </a:rPr>
              <a:t> Semantics.</a:t>
            </a:r>
          </a:p>
          <a:p>
            <a:pPr lvl="0"/>
            <a:r>
              <a:rPr lang="en-US" noProof="0" dirty="0" smtClean="0">
                <a:solidFill>
                  <a:srgbClr val="0D0D0D"/>
                </a:solidFill>
              </a:rPr>
              <a:t>Basic concepts:</a:t>
            </a:r>
            <a:r>
              <a:rPr lang="en-US" noProof="0" dirty="0" smtClean="0"/>
              <a:t> information quantity, entropy, communication theory, noisy channels, etc.</a:t>
            </a:r>
          </a:p>
        </p:txBody>
      </p:sp>
    </p:spTree>
    <p:extLst>
      <p:ext uri="{BB962C8B-B14F-4D97-AF65-F5344CB8AC3E}">
        <p14:creationId xmlns:p14="http://schemas.microsoft.com/office/powerpoint/2010/main" val="27036429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468" y="1452517"/>
            <a:ext cx="4511544" cy="5111964"/>
          </a:xfrm>
        </p:spPr>
        <p:txBody>
          <a:bodyPr>
            <a:normAutofit/>
          </a:bodyPr>
          <a:lstStyle/>
          <a:p>
            <a:pPr lvl="0"/>
            <a:r>
              <a:rPr lang="en-US" sz="2300" noProof="0" dirty="0" smtClean="0">
                <a:solidFill>
                  <a:srgbClr val="0D0D0D"/>
                </a:solidFill>
              </a:rPr>
              <a:t>Information properties and transformations: </a:t>
            </a:r>
            <a:r>
              <a:rPr lang="en-US" sz="2300" noProof="0" dirty="0" smtClean="0"/>
              <a:t>Mathematical and statistical properties, coding as a transformation.</a:t>
            </a:r>
          </a:p>
          <a:p>
            <a:pPr lvl="0"/>
            <a:r>
              <a:rPr lang="en-US" sz="2300" noProof="0" dirty="0" smtClean="0">
                <a:solidFill>
                  <a:srgbClr val="0D0D0D"/>
                </a:solidFill>
              </a:rPr>
              <a:t>Information, determinism, and predictability: </a:t>
            </a:r>
            <a:r>
              <a:rPr lang="en-US" sz="2300" noProof="0" dirty="0" smtClean="0"/>
              <a:t>a short introduction to complex systems.</a:t>
            </a:r>
          </a:p>
          <a:p>
            <a:pPr lvl="0"/>
            <a:r>
              <a:rPr lang="en-US" sz="2300" noProof="0" dirty="0" smtClean="0">
                <a:solidFill>
                  <a:srgbClr val="0D0D0D"/>
                </a:solidFill>
              </a:rPr>
              <a:t>Information and Decision-making: </a:t>
            </a:r>
            <a:r>
              <a:rPr lang="en-US" sz="2300" noProof="0" dirty="0" smtClean="0"/>
              <a:t>Information as the raw material for decision-making.</a:t>
            </a:r>
          </a:p>
        </p:txBody>
      </p:sp>
      <p:sp>
        <p:nvSpPr>
          <p:cNvPr id="4" name="Title 1"/>
          <p:cNvSpPr txBox="1">
            <a:spLocks/>
          </p:cNvSpPr>
          <p:nvPr/>
        </p:nvSpPr>
        <p:spPr>
          <a:xfrm>
            <a:off x="568558" y="362631"/>
            <a:ext cx="7687209"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baseline="0">
                <a:solidFill>
                  <a:schemeClr val="tx1">
                    <a:lumMod val="75000"/>
                    <a:lumOff val="25000"/>
                  </a:schemeClr>
                </a:solidFill>
                <a:latin typeface="Arial"/>
                <a:ea typeface="+mj-ea"/>
                <a:cs typeface="+mj-cs"/>
              </a:defRPr>
            </a:lvl1pPr>
          </a:lstStyle>
          <a:p>
            <a:r>
              <a:rPr lang="en-US" sz="4800" dirty="0" smtClean="0">
                <a:solidFill>
                  <a:srgbClr val="4F81BD"/>
                </a:solidFill>
              </a:rPr>
              <a:t>Topics</a:t>
            </a:r>
            <a:endParaRPr lang="en-US" sz="4800" dirty="0">
              <a:solidFill>
                <a:srgbClr val="4F81BD"/>
              </a:solidFill>
            </a:endParaRPr>
          </a:p>
        </p:txBody>
      </p:sp>
      <p:pic>
        <p:nvPicPr>
          <p:cNvPr id="5" name="Imagen 4" descr="948520_13418050.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41759" y="1971558"/>
            <a:ext cx="3846874" cy="3773286"/>
          </a:xfrm>
          <a:prstGeom prst="rect">
            <a:avLst/>
          </a:prstGeom>
        </p:spPr>
      </p:pic>
    </p:spTree>
    <p:extLst>
      <p:ext uri="{BB962C8B-B14F-4D97-AF65-F5344CB8AC3E}">
        <p14:creationId xmlns:p14="http://schemas.microsoft.com/office/powerpoint/2010/main" val="27036429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992" y="2007752"/>
            <a:ext cx="7859807" cy="3815734"/>
          </a:xfrm>
        </p:spPr>
        <p:txBody>
          <a:bodyPr>
            <a:normAutofit/>
          </a:bodyPr>
          <a:lstStyle/>
          <a:p>
            <a:pPr lvl="0"/>
            <a:r>
              <a:rPr lang="en-US" noProof="0" dirty="0" smtClean="0">
                <a:solidFill>
                  <a:srgbClr val="0D0D0D"/>
                </a:solidFill>
              </a:rPr>
              <a:t>Information security: </a:t>
            </a:r>
            <a:r>
              <a:rPr lang="en-US" noProof="0" dirty="0" smtClean="0"/>
              <a:t>An introduction with emphasis on the principles and the strategies and tactics derived from them.</a:t>
            </a:r>
          </a:p>
          <a:p>
            <a:pPr lvl="0"/>
            <a:r>
              <a:rPr lang="en-US" noProof="0" dirty="0" smtClean="0">
                <a:solidFill>
                  <a:srgbClr val="0D0D0D"/>
                </a:solidFill>
              </a:rPr>
              <a:t>Information management: </a:t>
            </a:r>
            <a:r>
              <a:rPr lang="en-US" noProof="0" dirty="0" smtClean="0"/>
              <a:t>An introduction to information (and knowledge management) and how to apply it in the professional exercise.</a:t>
            </a:r>
            <a:endParaRPr lang="en-US" noProof="0" dirty="0"/>
          </a:p>
        </p:txBody>
      </p:sp>
      <p:sp>
        <p:nvSpPr>
          <p:cNvPr id="5" name="Title 1"/>
          <p:cNvSpPr txBox="1">
            <a:spLocks/>
          </p:cNvSpPr>
          <p:nvPr/>
        </p:nvSpPr>
        <p:spPr>
          <a:xfrm>
            <a:off x="686700" y="886904"/>
            <a:ext cx="7687209"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baseline="0">
                <a:solidFill>
                  <a:schemeClr val="tx1">
                    <a:lumMod val="75000"/>
                    <a:lumOff val="25000"/>
                  </a:schemeClr>
                </a:solidFill>
                <a:latin typeface="Arial"/>
                <a:ea typeface="+mj-ea"/>
                <a:cs typeface="+mj-cs"/>
              </a:defRPr>
            </a:lvl1pPr>
          </a:lstStyle>
          <a:p>
            <a:r>
              <a:rPr lang="en-US" sz="4800" smtClean="0">
                <a:solidFill>
                  <a:srgbClr val="4F81BD"/>
                </a:solidFill>
              </a:rPr>
              <a:t>Topics</a:t>
            </a:r>
            <a:endParaRPr lang="en-US" sz="4800" dirty="0">
              <a:solidFill>
                <a:srgbClr val="4F81BD"/>
              </a:solidFill>
            </a:endParaRPr>
          </a:p>
        </p:txBody>
      </p:sp>
    </p:spTree>
    <p:extLst>
      <p:ext uri="{BB962C8B-B14F-4D97-AF65-F5344CB8AC3E}">
        <p14:creationId xmlns:p14="http://schemas.microsoft.com/office/powerpoint/2010/main" val="27036429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1008232_95103949.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8142" y="140298"/>
            <a:ext cx="4150618" cy="6562633"/>
          </a:xfrm>
          <a:prstGeom prst="rect">
            <a:avLst/>
          </a:prstGeom>
        </p:spPr>
      </p:pic>
      <p:sp>
        <p:nvSpPr>
          <p:cNvPr id="2" name="Title 1"/>
          <p:cNvSpPr>
            <a:spLocks noGrp="1"/>
          </p:cNvSpPr>
          <p:nvPr>
            <p:ph type="title"/>
          </p:nvPr>
        </p:nvSpPr>
        <p:spPr>
          <a:xfrm>
            <a:off x="4873354" y="1419178"/>
            <a:ext cx="4124168" cy="1143000"/>
          </a:xfrm>
        </p:spPr>
        <p:txBody>
          <a:bodyPr>
            <a:normAutofit/>
          </a:bodyPr>
          <a:lstStyle/>
          <a:p>
            <a:pPr>
              <a:lnSpc>
                <a:spcPct val="80000"/>
              </a:lnSpc>
            </a:pPr>
            <a:r>
              <a:rPr lang="en-US" noProof="0" dirty="0" smtClean="0">
                <a:solidFill>
                  <a:schemeClr val="accent1"/>
                </a:solidFill>
              </a:rPr>
              <a:t>Learning Outcomes</a:t>
            </a:r>
            <a:endParaRPr lang="en-US" noProof="0" dirty="0">
              <a:solidFill>
                <a:schemeClr val="accent1"/>
              </a:solidFill>
            </a:endParaRPr>
          </a:p>
        </p:txBody>
      </p:sp>
      <p:sp>
        <p:nvSpPr>
          <p:cNvPr id="3" name="Content Placeholder 2"/>
          <p:cNvSpPr>
            <a:spLocks noGrp="1"/>
          </p:cNvSpPr>
          <p:nvPr>
            <p:ph idx="1"/>
          </p:nvPr>
        </p:nvSpPr>
        <p:spPr>
          <a:xfrm>
            <a:off x="4873354" y="2783813"/>
            <a:ext cx="3813446" cy="3522223"/>
          </a:xfrm>
        </p:spPr>
        <p:txBody>
          <a:bodyPr>
            <a:normAutofit fontScale="92500"/>
          </a:bodyPr>
          <a:lstStyle/>
          <a:p>
            <a:pPr marL="0" indent="0">
              <a:buNone/>
            </a:pPr>
            <a:r>
              <a:rPr lang="en-US" noProof="0" dirty="0" smtClean="0"/>
              <a:t>At the end of the course the students will be able to apply the basic concepts of information science, information security, and information management to their work.</a:t>
            </a:r>
            <a:r>
              <a:rPr lang="en-US" noProof="0" dirty="0" smtClean="0">
                <a:effectLst/>
              </a:rPr>
              <a:t> </a:t>
            </a:r>
            <a:endParaRPr lang="en-US" noProof="0" dirty="0"/>
          </a:p>
        </p:txBody>
      </p:sp>
    </p:spTree>
    <p:extLst>
      <p:ext uri="{BB962C8B-B14F-4D97-AF65-F5344CB8AC3E}">
        <p14:creationId xmlns:p14="http://schemas.microsoft.com/office/powerpoint/2010/main" val="9491268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ction-activate-active-2330098-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2726" y="130938"/>
            <a:ext cx="3952943" cy="6595864"/>
          </a:xfrm>
          <a:prstGeom prst="rect">
            <a:avLst/>
          </a:prstGeom>
        </p:spPr>
      </p:pic>
      <p:sp>
        <p:nvSpPr>
          <p:cNvPr id="2" name="Title 1"/>
          <p:cNvSpPr>
            <a:spLocks noGrp="1"/>
          </p:cNvSpPr>
          <p:nvPr>
            <p:ph type="title"/>
          </p:nvPr>
        </p:nvSpPr>
        <p:spPr>
          <a:xfrm>
            <a:off x="4374169" y="1461442"/>
            <a:ext cx="4876923" cy="1143000"/>
          </a:xfrm>
        </p:spPr>
        <p:txBody>
          <a:bodyPr/>
          <a:lstStyle/>
          <a:p>
            <a:r>
              <a:rPr lang="en-US" noProof="0" dirty="0" smtClean="0">
                <a:solidFill>
                  <a:srgbClr val="4F81BD"/>
                </a:solidFill>
              </a:rPr>
              <a:t>Course Design</a:t>
            </a:r>
            <a:endParaRPr lang="en-US" noProof="0" dirty="0">
              <a:solidFill>
                <a:srgbClr val="4F81BD"/>
              </a:solidFill>
            </a:endParaRPr>
          </a:p>
        </p:txBody>
      </p:sp>
      <p:sp>
        <p:nvSpPr>
          <p:cNvPr id="3" name="Content Placeholder 2"/>
          <p:cNvSpPr>
            <a:spLocks noGrp="1"/>
          </p:cNvSpPr>
          <p:nvPr>
            <p:ph idx="1"/>
          </p:nvPr>
        </p:nvSpPr>
        <p:spPr>
          <a:xfrm>
            <a:off x="4374169" y="2508448"/>
            <a:ext cx="4876923" cy="2859808"/>
          </a:xfrm>
        </p:spPr>
        <p:txBody>
          <a:bodyPr/>
          <a:lstStyle/>
          <a:p>
            <a:pPr marL="0" indent="0">
              <a:buNone/>
            </a:pPr>
            <a:r>
              <a:rPr lang="en-US" sz="3200" dirty="0" smtClean="0">
                <a:solidFill>
                  <a:schemeClr val="tx1">
                    <a:lumMod val="95000"/>
                    <a:lumOff val="5000"/>
                  </a:schemeClr>
                </a:solidFill>
              </a:rPr>
              <a:t>Five </a:t>
            </a:r>
            <a:r>
              <a:rPr lang="en-US" sz="3200" noProof="0" dirty="0" smtClean="0">
                <a:solidFill>
                  <a:schemeClr val="tx1">
                    <a:lumMod val="95000"/>
                    <a:lumOff val="5000"/>
                  </a:schemeClr>
                </a:solidFill>
              </a:rPr>
              <a:t>concerns:</a:t>
            </a:r>
          </a:p>
          <a:p>
            <a:pPr lvl="1"/>
            <a:r>
              <a:rPr lang="en-US" noProof="0" dirty="0" smtClean="0"/>
              <a:t>Disciplinary concern.</a:t>
            </a:r>
          </a:p>
          <a:p>
            <a:pPr lvl="1"/>
            <a:r>
              <a:rPr lang="en-US" dirty="0" smtClean="0"/>
              <a:t>Pedagogical concern.</a:t>
            </a:r>
            <a:endParaRPr lang="en-US" noProof="0" dirty="0" smtClean="0"/>
          </a:p>
          <a:p>
            <a:pPr lvl="1"/>
            <a:r>
              <a:rPr lang="en-US" noProof="0" dirty="0" smtClean="0"/>
              <a:t>Communicative concern.</a:t>
            </a:r>
          </a:p>
          <a:p>
            <a:pPr lvl="1"/>
            <a:r>
              <a:rPr lang="en-US" noProof="0" dirty="0" smtClean="0"/>
              <a:t>Technical concern.</a:t>
            </a:r>
          </a:p>
          <a:p>
            <a:pPr lvl="1"/>
            <a:r>
              <a:rPr lang="en-US" noProof="0" dirty="0" smtClean="0"/>
              <a:t>Informational concern.</a:t>
            </a:r>
            <a:endParaRPr lang="en-US" noProof="0" dirty="0"/>
          </a:p>
        </p:txBody>
      </p:sp>
    </p:spTree>
    <p:extLst>
      <p:ext uri="{BB962C8B-B14F-4D97-AF65-F5344CB8AC3E}">
        <p14:creationId xmlns:p14="http://schemas.microsoft.com/office/powerpoint/2010/main" val="25474427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541" y="1433945"/>
            <a:ext cx="4906258" cy="1143000"/>
          </a:xfrm>
        </p:spPr>
        <p:txBody>
          <a:bodyPr/>
          <a:lstStyle/>
          <a:p>
            <a:r>
              <a:rPr lang="en-US" dirty="0" smtClean="0">
                <a:solidFill>
                  <a:schemeClr val="accent1"/>
                </a:solidFill>
              </a:rPr>
              <a:t>Disciplinary Concern</a:t>
            </a:r>
            <a:endParaRPr lang="en-US" dirty="0">
              <a:solidFill>
                <a:schemeClr val="accent1"/>
              </a:solidFill>
            </a:endParaRPr>
          </a:p>
        </p:txBody>
      </p:sp>
      <p:sp>
        <p:nvSpPr>
          <p:cNvPr id="3" name="Content Placeholder 2"/>
          <p:cNvSpPr>
            <a:spLocks noGrp="1"/>
          </p:cNvSpPr>
          <p:nvPr>
            <p:ph idx="1"/>
          </p:nvPr>
        </p:nvSpPr>
        <p:spPr>
          <a:xfrm>
            <a:off x="3780541" y="2576944"/>
            <a:ext cx="4906258" cy="3249125"/>
          </a:xfrm>
        </p:spPr>
        <p:txBody>
          <a:bodyPr>
            <a:normAutofit/>
          </a:bodyPr>
          <a:lstStyle/>
          <a:p>
            <a:r>
              <a:rPr lang="en-US" dirty="0" smtClean="0"/>
              <a:t>The course content must be accurate.</a:t>
            </a:r>
          </a:p>
          <a:p>
            <a:r>
              <a:rPr lang="en-US" dirty="0" smtClean="0"/>
              <a:t>Different knowledge areas, different ways of think.</a:t>
            </a:r>
          </a:p>
          <a:p>
            <a:r>
              <a:rPr lang="en-US" dirty="0" smtClean="0"/>
              <a:t>One subject: information science.</a:t>
            </a:r>
          </a:p>
          <a:p>
            <a:endParaRPr lang="en-US" dirty="0"/>
          </a:p>
        </p:txBody>
      </p:sp>
      <p:pic>
        <p:nvPicPr>
          <p:cNvPr id="4" name="Imagen 3" descr="1097858_74019517.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5855" y="1936065"/>
            <a:ext cx="3158839" cy="3157758"/>
          </a:xfrm>
          <a:prstGeom prst="rect">
            <a:avLst/>
          </a:prstGeom>
        </p:spPr>
      </p:pic>
    </p:spTree>
    <p:extLst>
      <p:ext uri="{BB962C8B-B14F-4D97-AF65-F5344CB8AC3E}">
        <p14:creationId xmlns:p14="http://schemas.microsoft.com/office/powerpoint/2010/main" val="25355747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TotalTime>
  <Words>516</Words>
  <Application>Microsoft Macintosh PowerPoint</Application>
  <PresentationFormat>On-screen Show (4:3)</PresentationFormat>
  <Paragraphs>80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Introduction</vt:lpstr>
      <vt:lpstr>Topics</vt:lpstr>
      <vt:lpstr>PowerPoint Presentation</vt:lpstr>
      <vt:lpstr>PowerPoint Presentation</vt:lpstr>
      <vt:lpstr>Learning Outcomes</vt:lpstr>
      <vt:lpstr>Course Design</vt:lpstr>
      <vt:lpstr>Disciplinary Concern</vt:lpstr>
      <vt:lpstr>Pedagogical Concern</vt:lpstr>
      <vt:lpstr>Communicative concern</vt:lpstr>
      <vt:lpstr>Technical Concern</vt:lpstr>
      <vt:lpstr>Informational Concern</vt:lpstr>
      <vt:lpstr>Development Team</vt:lpstr>
      <vt:lpstr>Current status</vt:lpstr>
      <vt:lpstr>PowerPoint Presentation</vt:lpstr>
    </vt:vector>
  </TitlesOfParts>
  <Company>Universidad EAFIT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Science of Information</dc:title>
  <dc:creator>Juan G.  Lalinde-Pulido</dc:creator>
  <cp:lastModifiedBy>Juan G.  Lalinde-Pulido</cp:lastModifiedBy>
  <cp:revision>30</cp:revision>
  <dcterms:created xsi:type="dcterms:W3CDTF">2014-08-04T19:06:13Z</dcterms:created>
  <dcterms:modified xsi:type="dcterms:W3CDTF">2014-08-08T04:41:27Z</dcterms:modified>
</cp:coreProperties>
</file>