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8" r:id="rId4"/>
    <p:sldId id="273" r:id="rId5"/>
    <p:sldId id="261" r:id="rId6"/>
    <p:sldId id="262" r:id="rId7"/>
    <p:sldId id="263" r:id="rId8"/>
    <p:sldId id="265" r:id="rId9"/>
    <p:sldId id="267" r:id="rId10"/>
    <p:sldId id="270" r:id="rId11"/>
    <p:sldId id="271" r:id="rId12"/>
    <p:sldId id="272" r:id="rId13"/>
    <p:sldId id="275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8" d="100"/>
          <a:sy n="88" d="100"/>
        </p:scale>
        <p:origin x="-35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70BA1CFD-BFF0-48BC-9BA5-4974D7A6AB15}" type="datetimeFigureOut">
              <a:rPr lang="en-US" smtClean="0"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0BA1CFD-BFF0-48BC-9BA5-4974D7A6AB15}" type="datetimeFigureOut">
              <a:rPr lang="en-US" smtClean="0"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0BA1CFD-BFF0-48BC-9BA5-4974D7A6AB15}" type="datetimeFigureOut">
              <a:rPr lang="en-US" smtClean="0"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BA1CFD-BFF0-48BC-9BA5-4974D7A6AB15}" type="datetimeFigureOut">
              <a:rPr lang="en-US" smtClean="0"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BA1CFD-BFF0-48BC-9BA5-4974D7A6AB15}" type="datetimeFigureOut">
              <a:rPr lang="en-US" smtClean="0"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0BA1CFD-BFF0-48BC-9BA5-4974D7A6AB15}" type="datetimeFigureOut">
              <a:rPr lang="en-US" smtClean="0"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70BA1CFD-BFF0-48BC-9BA5-4974D7A6AB15}" type="datetimeFigureOut">
              <a:rPr lang="en-US" smtClean="0"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0BA1CFD-BFF0-48BC-9BA5-4974D7A6AB15}" type="datetimeFigureOut">
              <a:rPr lang="en-US" smtClean="0"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BA1CFD-BFF0-48BC-9BA5-4974D7A6AB15}" type="datetimeFigureOut">
              <a:rPr lang="en-US" smtClean="0"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  <p:sldLayoutId id="2147484012" r:id="rId16"/>
    <p:sldLayoutId id="2147484013" r:id="rId17"/>
    <p:sldLayoutId id="2147484014" r:id="rId18"/>
    <p:sldLayoutId id="2147484015" r:id="rId19"/>
    <p:sldLayoutId id="2147484016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624668"/>
            <a:ext cx="4038600" cy="1436058"/>
          </a:xfrm>
        </p:spPr>
        <p:txBody>
          <a:bodyPr>
            <a:normAutofit/>
          </a:bodyPr>
          <a:lstStyle/>
          <a:p>
            <a:r>
              <a:rPr lang="en-US" dirty="0" smtClean="0"/>
              <a:t>Introducing Science of Information </a:t>
            </a:r>
            <a:r>
              <a:rPr lang="en-US" dirty="0" smtClean="0"/>
              <a:t>Into </a:t>
            </a:r>
            <a:r>
              <a:rPr lang="en-US" dirty="0" smtClean="0"/>
              <a:t>a CS </a:t>
            </a:r>
            <a:r>
              <a:rPr lang="en-US" dirty="0" smtClean="0"/>
              <a:t>Upper </a:t>
            </a:r>
            <a:r>
              <a:rPr lang="en-US" dirty="0"/>
              <a:t>L</a:t>
            </a:r>
            <a:r>
              <a:rPr lang="en-US" dirty="0" smtClean="0"/>
              <a:t>evel </a:t>
            </a:r>
            <a:r>
              <a:rPr lang="en-US" dirty="0"/>
              <a:t>C</a:t>
            </a:r>
            <a:r>
              <a:rPr lang="en-US" dirty="0" smtClean="0"/>
              <a:t>lass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964023"/>
            <a:ext cx="4038600" cy="134712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Willamette University</a:t>
            </a:r>
          </a:p>
          <a:p>
            <a:r>
              <a:rPr lang="en-US" sz="1800" dirty="0" smtClean="0"/>
              <a:t>Computer Science Department</a:t>
            </a:r>
          </a:p>
          <a:p>
            <a:r>
              <a:rPr lang="en-US" sz="1800" dirty="0" err="1" smtClean="0"/>
              <a:t>Haiyan</a:t>
            </a:r>
            <a:r>
              <a:rPr lang="en-US" sz="1800" dirty="0" smtClean="0"/>
              <a:t> Cheng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5328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4: Mathematics </a:t>
            </a:r>
            <a:r>
              <a:rPr lang="en-US" dirty="0"/>
              <a:t>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22920"/>
            <a:ext cx="7556313" cy="226166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Solve an ordinary differential equation with numerical approximation method (Forward Euler method)</a:t>
            </a:r>
          </a:p>
          <a:p>
            <a:pPr lvl="1"/>
            <a:r>
              <a:rPr lang="en-US" dirty="0" smtClean="0"/>
              <a:t>Compare the numerical solution with the theoretical solution</a:t>
            </a:r>
          </a:p>
          <a:p>
            <a:pPr lvl="1"/>
            <a:r>
              <a:rPr lang="en-US" dirty="0" smtClean="0"/>
              <a:t>Analyze the errors in the numerical algorithm</a:t>
            </a:r>
          </a:p>
          <a:p>
            <a:pPr lvl="1"/>
            <a:r>
              <a:rPr lang="en-US" dirty="0" smtClean="0"/>
              <a:t>Experiment with the rate of the convergence of a numerical algorithm</a:t>
            </a:r>
          </a:p>
        </p:txBody>
      </p:sp>
      <p:pic>
        <p:nvPicPr>
          <p:cNvPr id="5" name="Picture 4" descr="cha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87" y="3466111"/>
            <a:ext cx="4105094" cy="3078821"/>
          </a:xfrm>
          <a:prstGeom prst="rect">
            <a:avLst/>
          </a:prstGeom>
        </p:spPr>
      </p:pic>
      <p:pic>
        <p:nvPicPr>
          <p:cNvPr id="6" name="Picture 5" descr="Gateway_Ar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24" y="3466111"/>
            <a:ext cx="3100356" cy="301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14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5</a:t>
            </a:r>
            <a:r>
              <a:rPr lang="en-US" dirty="0" smtClean="0"/>
              <a:t>: Image </a:t>
            </a:r>
            <a:r>
              <a:rPr lang="en-US" dirty="0"/>
              <a:t>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22920"/>
            <a:ext cx="7556313" cy="226166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How images are stored and represented in </a:t>
            </a:r>
            <a:r>
              <a:rPr lang="en-US" dirty="0" err="1"/>
              <a:t>M</a:t>
            </a:r>
            <a:r>
              <a:rPr lang="en-US" dirty="0" err="1" smtClean="0"/>
              <a:t>atlab</a:t>
            </a:r>
            <a:endParaRPr lang="en-US" dirty="0" smtClean="0"/>
          </a:p>
          <a:p>
            <a:pPr lvl="1"/>
            <a:r>
              <a:rPr lang="en-US" dirty="0" smtClean="0"/>
              <a:t>How to use a 3-D array</a:t>
            </a:r>
          </a:p>
          <a:p>
            <a:pPr lvl="1"/>
            <a:r>
              <a:rPr lang="en-US" dirty="0" smtClean="0"/>
              <a:t>How to load, resize and save an image</a:t>
            </a:r>
          </a:p>
          <a:p>
            <a:pPr lvl="1"/>
            <a:r>
              <a:rPr lang="en-US" dirty="0" smtClean="0"/>
              <a:t>How to convert a color image to a black-and-white image</a:t>
            </a:r>
          </a:p>
          <a:p>
            <a:pPr lvl="1"/>
            <a:r>
              <a:rPr lang="en-US" dirty="0" smtClean="0"/>
              <a:t>Image repair and edge detection</a:t>
            </a:r>
          </a:p>
          <a:p>
            <a:pPr lvl="1"/>
            <a:r>
              <a:rPr lang="en-US" dirty="0" err="1" smtClean="0"/>
              <a:t>Matlab</a:t>
            </a:r>
            <a:r>
              <a:rPr lang="en-US" dirty="0" smtClean="0"/>
              <a:t> image processing toolbox functions</a:t>
            </a:r>
          </a:p>
        </p:txBody>
      </p:sp>
      <p:pic>
        <p:nvPicPr>
          <p:cNvPr id="4" name="Picture 3" descr="Willamette_dirt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91" y="3605675"/>
            <a:ext cx="3985818" cy="3188654"/>
          </a:xfrm>
          <a:prstGeom prst="rect">
            <a:avLst/>
          </a:prstGeom>
        </p:spPr>
      </p:pic>
      <p:pic>
        <p:nvPicPr>
          <p:cNvPr id="7" name="Picture 6" descr="Willamette_clea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74" y="3578719"/>
            <a:ext cx="4122525" cy="327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46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6: Sound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22921"/>
            <a:ext cx="7556313" cy="202592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B</a:t>
            </a:r>
            <a:r>
              <a:rPr lang="en-US" dirty="0" smtClean="0"/>
              <a:t>asic mechanism of sound</a:t>
            </a:r>
          </a:p>
          <a:p>
            <a:pPr lvl="1"/>
            <a:r>
              <a:rPr lang="en-US" dirty="0" smtClean="0"/>
              <a:t>How sound is stored and represented in </a:t>
            </a:r>
            <a:r>
              <a:rPr lang="en-US" dirty="0" err="1" smtClean="0"/>
              <a:t>Matlab</a:t>
            </a:r>
            <a:endParaRPr lang="en-US" dirty="0" smtClean="0"/>
          </a:p>
          <a:p>
            <a:pPr lvl="1"/>
            <a:r>
              <a:rPr lang="en-US" dirty="0" smtClean="0"/>
              <a:t>How to load, plot, and play a piece of sound file</a:t>
            </a:r>
          </a:p>
          <a:p>
            <a:pPr lvl="1"/>
            <a:r>
              <a:rPr lang="en-US" dirty="0" smtClean="0"/>
              <a:t>How to record sound with </a:t>
            </a:r>
            <a:r>
              <a:rPr lang="en-US" dirty="0" err="1" smtClean="0"/>
              <a:t>Matlab</a:t>
            </a:r>
            <a:endParaRPr lang="en-US" dirty="0" smtClean="0"/>
          </a:p>
          <a:p>
            <a:pPr lvl="1"/>
            <a:r>
              <a:rPr lang="en-US" dirty="0" smtClean="0"/>
              <a:t>How to create your own music.</a:t>
            </a:r>
          </a:p>
        </p:txBody>
      </p:sp>
      <p:pic>
        <p:nvPicPr>
          <p:cNvPr id="5" name="Picture 4" descr="sinewave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01" y="3448843"/>
            <a:ext cx="3795936" cy="2935002"/>
          </a:xfrm>
          <a:prstGeom prst="rect">
            <a:avLst/>
          </a:prstGeom>
        </p:spPr>
      </p:pic>
      <p:pic>
        <p:nvPicPr>
          <p:cNvPr id="6" name="Picture 5" descr="cow_mo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682" y="3347829"/>
            <a:ext cx="4179745" cy="325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57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of Information Module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04000"/>
            <a:ext cx="7352125" cy="3069405"/>
          </a:xfrm>
        </p:spPr>
        <p:txBody>
          <a:bodyPr>
            <a:normAutofit/>
          </a:bodyPr>
          <a:lstStyle/>
          <a:p>
            <a:r>
              <a:rPr lang="en-US" dirty="0" smtClean="0"/>
              <a:t>First two weeks: Introduction to Science of information and Computational science</a:t>
            </a:r>
          </a:p>
          <a:p>
            <a:r>
              <a:rPr lang="en-US" dirty="0" smtClean="0"/>
              <a:t>Require students to read and discuss implications of information and how does that affect our life. </a:t>
            </a:r>
          </a:p>
          <a:p>
            <a:r>
              <a:rPr lang="en-US" dirty="0" smtClean="0"/>
              <a:t>Used Deepak Kumar’s course material (slides) for information introduction based on the book:  Information: A very short introduction</a:t>
            </a:r>
          </a:p>
          <a:p>
            <a:endParaRPr lang="en-US" dirty="0" smtClean="0"/>
          </a:p>
        </p:txBody>
      </p:sp>
      <p:pic>
        <p:nvPicPr>
          <p:cNvPr id="4" name="Picture 3" descr="Informatio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340" y="3859708"/>
            <a:ext cx="1846272" cy="287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96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and </a:t>
            </a:r>
            <a:r>
              <a:rPr lang="en-US" dirty="0" smtClean="0"/>
              <a:t>Plans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Can’t offer a full-fledged Science of Information course</a:t>
            </a:r>
          </a:p>
          <a:p>
            <a:r>
              <a:rPr lang="en-US" dirty="0" smtClean="0"/>
              <a:t>Integrate into the current independent study course. </a:t>
            </a:r>
            <a:endParaRPr lang="en-US" dirty="0"/>
          </a:p>
          <a:p>
            <a:r>
              <a:rPr lang="en-US" dirty="0" smtClean="0"/>
              <a:t>Test run:</a:t>
            </a:r>
          </a:p>
          <a:p>
            <a:pPr lvl="1"/>
            <a:r>
              <a:rPr lang="en-US" dirty="0" smtClean="0"/>
              <a:t>First half of the semester: use existing modules to learn the subject (optionally, develop </a:t>
            </a:r>
            <a:r>
              <a:rPr lang="en-US" dirty="0" smtClean="0"/>
              <a:t>a course </a:t>
            </a:r>
            <a:r>
              <a:rPr lang="en-US" dirty="0" smtClean="0"/>
              <a:t>ware that can be used in the future.)</a:t>
            </a:r>
          </a:p>
          <a:p>
            <a:pPr lvl="1"/>
            <a:r>
              <a:rPr lang="en-US" dirty="0" smtClean="0"/>
              <a:t>Second half: work on information related projects</a:t>
            </a:r>
          </a:p>
        </p:txBody>
      </p:sp>
    </p:spTree>
    <p:extLst>
      <p:ext uri="{BB962C8B-B14F-4D97-AF65-F5344CB8AC3E}">
        <p14:creationId xmlns:p14="http://schemas.microsoft.com/office/powerpoint/2010/main" val="91171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Willamette University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22" y="1477842"/>
            <a:ext cx="5597963" cy="2569617"/>
          </a:xfrm>
        </p:spPr>
        <p:txBody>
          <a:bodyPr>
            <a:normAutofit/>
          </a:bodyPr>
          <a:lstStyle/>
          <a:p>
            <a:r>
              <a:rPr lang="en-US" dirty="0" smtClean="0"/>
              <a:t>1842</a:t>
            </a:r>
          </a:p>
          <a:p>
            <a:r>
              <a:rPr lang="en-US" dirty="0" smtClean="0"/>
              <a:t>Salem, Oregon</a:t>
            </a:r>
          </a:p>
          <a:p>
            <a:r>
              <a:rPr lang="en-US" dirty="0" smtClean="0"/>
              <a:t>Private liberal arts college</a:t>
            </a:r>
          </a:p>
          <a:p>
            <a:r>
              <a:rPr lang="en-US" dirty="0" smtClean="0"/>
              <a:t>2000 undergraduate students</a:t>
            </a:r>
            <a:endParaRPr lang="en-US" dirty="0"/>
          </a:p>
        </p:txBody>
      </p:sp>
      <p:pic>
        <p:nvPicPr>
          <p:cNvPr id="4" name="Picture 3" descr="Capito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56" y="1477842"/>
            <a:ext cx="3276600" cy="2476500"/>
          </a:xfrm>
          <a:prstGeom prst="rect">
            <a:avLst/>
          </a:prstGeom>
        </p:spPr>
      </p:pic>
      <p:pic>
        <p:nvPicPr>
          <p:cNvPr id="5" name="Picture 4" descr="willamett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03" y="4369196"/>
            <a:ext cx="4152900" cy="1955800"/>
          </a:xfrm>
          <a:prstGeom prst="rect">
            <a:avLst/>
          </a:prstGeom>
        </p:spPr>
      </p:pic>
      <p:pic>
        <p:nvPicPr>
          <p:cNvPr id="6" name="Picture 5" descr="Ford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822" y="4243583"/>
            <a:ext cx="35306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2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Science Department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faculty </a:t>
            </a:r>
            <a:r>
              <a:rPr lang="en-US" dirty="0" smtClean="0"/>
              <a:t>members</a:t>
            </a:r>
            <a:endParaRPr lang="en-US" dirty="0" smtClean="0"/>
          </a:p>
          <a:p>
            <a:r>
              <a:rPr lang="en-US" dirty="0" smtClean="0"/>
              <a:t>Typically graduates 6-8 CS majors per </a:t>
            </a:r>
            <a:r>
              <a:rPr lang="en-US" dirty="0" smtClean="0"/>
              <a:t>year</a:t>
            </a:r>
            <a:endParaRPr lang="en-US" dirty="0" smtClean="0"/>
          </a:p>
          <a:p>
            <a:r>
              <a:rPr lang="en-US" dirty="0" smtClean="0"/>
              <a:t>Teaches Quantitative Analysis (QA) courses to non-majors to satisfy General Education Requirements.</a:t>
            </a:r>
          </a:p>
          <a:p>
            <a:r>
              <a:rPr lang="en-US" dirty="0" smtClean="0"/>
              <a:t>Lacking upper level electives courses.</a:t>
            </a:r>
          </a:p>
          <a:p>
            <a:r>
              <a:rPr lang="en-US" dirty="0" smtClean="0"/>
              <a:t>New courses: Problem solving with </a:t>
            </a:r>
            <a:r>
              <a:rPr lang="en-US" dirty="0" err="1" smtClean="0"/>
              <a:t>Matlab</a:t>
            </a:r>
            <a:r>
              <a:rPr lang="en-US" dirty="0" smtClean="0"/>
              <a:t>, Computational Science and Applications.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256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</a:t>
            </a:r>
            <a:r>
              <a:rPr lang="en-US" dirty="0" smtClean="0"/>
              <a:t>Involvement In </a:t>
            </a:r>
            <a:r>
              <a:rPr lang="en-US" dirty="0" smtClean="0"/>
              <a:t>the </a:t>
            </a:r>
            <a:r>
              <a:rPr lang="en-US" dirty="0" err="1" smtClean="0"/>
              <a:t>CSoI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Attended the workshop at Purdue university at summer 2013</a:t>
            </a:r>
          </a:p>
          <a:p>
            <a:r>
              <a:rPr lang="en-US" dirty="0" smtClean="0"/>
              <a:t>Introduced the module to the CS-435 Computational Science and Application class</a:t>
            </a:r>
          </a:p>
          <a:p>
            <a:r>
              <a:rPr lang="en-US" dirty="0" smtClean="0"/>
              <a:t>Two weeks theoretical </a:t>
            </a:r>
            <a:r>
              <a:rPr lang="en-US" dirty="0" smtClean="0"/>
              <a:t>contents: Science of information, </a:t>
            </a:r>
            <a:r>
              <a:rPr lang="en-US" smtClean="0"/>
              <a:t>Computational Science</a:t>
            </a:r>
            <a:endParaRPr lang="en-US" dirty="0" smtClean="0"/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Introduce the concept of science of information</a:t>
            </a:r>
          </a:p>
          <a:p>
            <a:pPr lvl="1"/>
            <a:r>
              <a:rPr lang="en-US" dirty="0" smtClean="0"/>
              <a:t>Make students aware the applications of science of information in various fields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69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Science of Information and its broader applications in different fields.</a:t>
            </a:r>
          </a:p>
          <a:p>
            <a:r>
              <a:rPr lang="en-US" dirty="0" smtClean="0"/>
              <a:t>Understand the main issues in problem solving</a:t>
            </a:r>
          </a:p>
          <a:p>
            <a:r>
              <a:rPr lang="en-US" dirty="0" smtClean="0"/>
              <a:t>Implement algorithms with </a:t>
            </a:r>
            <a:r>
              <a:rPr lang="en-US" dirty="0" err="1" smtClean="0"/>
              <a:t>Matlab</a:t>
            </a:r>
            <a:r>
              <a:rPr lang="en-US" dirty="0" smtClean="0"/>
              <a:t> to solve practical problems.</a:t>
            </a:r>
          </a:p>
          <a:p>
            <a:r>
              <a:rPr lang="en-US" dirty="0" smtClean="0"/>
              <a:t>Improve proficiency in abstract thinking and independent problem solving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29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Existing Course Contents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oriented</a:t>
            </a:r>
          </a:p>
          <a:p>
            <a:r>
              <a:rPr lang="en-US" dirty="0" smtClean="0"/>
              <a:t>Six projects</a:t>
            </a:r>
          </a:p>
          <a:p>
            <a:r>
              <a:rPr lang="en-US" dirty="0" smtClean="0"/>
              <a:t>Learn subject knowledge and problem solving with </a:t>
            </a:r>
            <a:r>
              <a:rPr lang="en-US" dirty="0" err="1" smtClean="0"/>
              <a:t>Matlab</a:t>
            </a:r>
            <a:endParaRPr lang="en-US" dirty="0" smtClean="0"/>
          </a:p>
          <a:p>
            <a:r>
              <a:rPr lang="en-US" dirty="0" smtClean="0"/>
              <a:t>Course Deliverables:</a:t>
            </a:r>
          </a:p>
          <a:p>
            <a:pPr lvl="1"/>
            <a:r>
              <a:rPr lang="en-US" dirty="0" smtClean="0"/>
              <a:t>Pop quiz</a:t>
            </a:r>
          </a:p>
          <a:p>
            <a:pPr lvl="1"/>
            <a:r>
              <a:rPr lang="en-US" dirty="0" smtClean="0"/>
              <a:t>Lab projects</a:t>
            </a:r>
          </a:p>
          <a:p>
            <a:pPr lvl="1"/>
            <a:r>
              <a:rPr lang="en-US" dirty="0" smtClean="0"/>
              <a:t>Final group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8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429" y="484094"/>
            <a:ext cx="7556313" cy="1116106"/>
          </a:xfrm>
        </p:spPr>
        <p:txBody>
          <a:bodyPr/>
          <a:lstStyle/>
          <a:p>
            <a:r>
              <a:rPr lang="en-US" dirty="0"/>
              <a:t>Project 1: Statistics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22920"/>
            <a:ext cx="7556313" cy="2512885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Import raw data into </a:t>
            </a:r>
            <a:r>
              <a:rPr lang="en-US" dirty="0" err="1" smtClean="0"/>
              <a:t>Matlab</a:t>
            </a:r>
            <a:endParaRPr lang="en-US" dirty="0" smtClean="0"/>
          </a:p>
          <a:p>
            <a:pPr lvl="1"/>
            <a:r>
              <a:rPr lang="en-US" dirty="0" smtClean="0"/>
              <a:t>Reorganize and assign them to named variables</a:t>
            </a:r>
          </a:p>
          <a:p>
            <a:pPr lvl="1"/>
            <a:r>
              <a:rPr lang="en-US" dirty="0" smtClean="0"/>
              <a:t>Perform simple statistical analysis (mean, variance, mode, median)</a:t>
            </a:r>
          </a:p>
          <a:p>
            <a:pPr lvl="1"/>
            <a:r>
              <a:rPr lang="en-US" dirty="0" smtClean="0"/>
              <a:t>Probability density function</a:t>
            </a:r>
          </a:p>
          <a:p>
            <a:pPr lvl="1"/>
            <a:r>
              <a:rPr lang="en-US" dirty="0" smtClean="0"/>
              <a:t>Generate scatter plot, line plot and histogram.</a:t>
            </a:r>
          </a:p>
          <a:p>
            <a:pPr lvl="1"/>
            <a:r>
              <a:rPr lang="en-US" dirty="0" smtClean="0"/>
              <a:t>display results in the console and write to a file. </a:t>
            </a:r>
            <a:endParaRPr lang="en-US" dirty="0"/>
          </a:p>
        </p:txBody>
      </p:sp>
      <p:pic>
        <p:nvPicPr>
          <p:cNvPr id="4" name="Picture 3" descr="hy_normal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57" y="3813664"/>
            <a:ext cx="3574886" cy="2984856"/>
          </a:xfrm>
          <a:prstGeom prst="rect">
            <a:avLst/>
          </a:prstGeom>
        </p:spPr>
      </p:pic>
      <p:pic>
        <p:nvPicPr>
          <p:cNvPr id="5" name="Picture 4" descr="hy_lognormal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625" y="3731810"/>
            <a:ext cx="3176597" cy="293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7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2: Finance </a:t>
            </a:r>
            <a:r>
              <a:rPr lang="en-US" dirty="0"/>
              <a:t>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22920"/>
            <a:ext cx="7556313" cy="226166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Read and write formatted text file (stock prices)</a:t>
            </a:r>
          </a:p>
          <a:p>
            <a:pPr lvl="1"/>
            <a:r>
              <a:rPr lang="en-US" dirty="0" smtClean="0"/>
              <a:t>Use a for loop</a:t>
            </a:r>
          </a:p>
          <a:p>
            <a:pPr lvl="1"/>
            <a:r>
              <a:rPr lang="en-US" dirty="0" smtClean="0"/>
              <a:t>Plot a  two-color bar chart</a:t>
            </a:r>
          </a:p>
          <a:p>
            <a:pPr lvl="1"/>
            <a:r>
              <a:rPr lang="en-US" dirty="0" smtClean="0"/>
              <a:t>Plot a customized line chart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Matlab</a:t>
            </a:r>
            <a:r>
              <a:rPr lang="en-US" dirty="0" smtClean="0"/>
              <a:t> built-in functions</a:t>
            </a:r>
          </a:p>
          <a:p>
            <a:pPr lvl="1"/>
            <a:r>
              <a:rPr lang="en-US" dirty="0" smtClean="0"/>
              <a:t>Perform stock performance analysis (daily rate of return, cumulative rate of return, average daily and annualized rate of return, average and annualized volatility, information ratio)</a:t>
            </a:r>
            <a:endParaRPr lang="en-US" dirty="0"/>
          </a:p>
        </p:txBody>
      </p:sp>
      <p:pic>
        <p:nvPicPr>
          <p:cNvPr id="6" name="Picture 5" descr="daily_retur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16" y="3548787"/>
            <a:ext cx="3623379" cy="3050513"/>
          </a:xfrm>
          <a:prstGeom prst="rect">
            <a:avLst/>
          </a:prstGeom>
        </p:spPr>
      </p:pic>
      <p:pic>
        <p:nvPicPr>
          <p:cNvPr id="7" name="Picture 6" descr="cum_retur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80" y="3515232"/>
            <a:ext cx="3728392" cy="308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1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3</a:t>
            </a:r>
            <a:r>
              <a:rPr lang="en-US" dirty="0" smtClean="0"/>
              <a:t>: Physics </a:t>
            </a:r>
            <a:r>
              <a:rPr lang="en-US" dirty="0"/>
              <a:t>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22920"/>
            <a:ext cx="7556313" cy="226166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Generate random numbers to simulate random events</a:t>
            </a:r>
          </a:p>
          <a:p>
            <a:pPr lvl="1"/>
            <a:r>
              <a:rPr lang="en-US" dirty="0" smtClean="0"/>
              <a:t>Use an if else statement</a:t>
            </a:r>
          </a:p>
          <a:p>
            <a:pPr lvl="1"/>
            <a:r>
              <a:rPr lang="en-US" dirty="0" smtClean="0"/>
              <a:t>Write a user defined function</a:t>
            </a:r>
          </a:p>
          <a:p>
            <a:pPr lvl="1"/>
            <a:r>
              <a:rPr lang="en-US" dirty="0" smtClean="0"/>
              <a:t>Perform run time test for a numerical simulation</a:t>
            </a:r>
          </a:p>
          <a:p>
            <a:pPr lvl="1"/>
            <a:r>
              <a:rPr lang="en-US" dirty="0" smtClean="0"/>
              <a:t>Learn advanced MATLAB plotting techniques and animations in 3D.</a:t>
            </a:r>
            <a:endParaRPr lang="en-US" dirty="0"/>
          </a:p>
        </p:txBody>
      </p:sp>
      <p:pic>
        <p:nvPicPr>
          <p:cNvPr id="4" name="Picture 3" descr="BM_3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3" y="3512225"/>
            <a:ext cx="3648421" cy="2879968"/>
          </a:xfrm>
          <a:prstGeom prst="rect">
            <a:avLst/>
          </a:prstGeom>
        </p:spPr>
      </p:pic>
      <p:pic>
        <p:nvPicPr>
          <p:cNvPr id="8" name="Picture 7" descr="BM_1D_10particl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098" y="3684583"/>
            <a:ext cx="3470375" cy="286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65021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23511</TotalTime>
  <Words>623</Words>
  <Application>Microsoft Macintosh PowerPoint</Application>
  <PresentationFormat>On-screen Show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Advantage</vt:lpstr>
      <vt:lpstr>Introducing Science of Information Into a CS Upper Level Class </vt:lpstr>
      <vt:lpstr>Willamette University </vt:lpstr>
      <vt:lpstr>Computer Science Department </vt:lpstr>
      <vt:lpstr>My Involvement In the CSoI </vt:lpstr>
      <vt:lpstr>Learning Outcomes </vt:lpstr>
      <vt:lpstr>Existing Course Contents  </vt:lpstr>
      <vt:lpstr>Project 1: Statistics Project</vt:lpstr>
      <vt:lpstr>Project 2: Finance Project</vt:lpstr>
      <vt:lpstr>Project 3: Physics Project</vt:lpstr>
      <vt:lpstr>Project 4: Mathematics Project</vt:lpstr>
      <vt:lpstr>Project 5: Image Project</vt:lpstr>
      <vt:lpstr>Project 6: Sound Project</vt:lpstr>
      <vt:lpstr>Science of Information Module  </vt:lpstr>
      <vt:lpstr>Ideas and Plans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Science of Information in Computational Science and Application Class </dc:title>
  <dc:creator>HY C</dc:creator>
  <cp:lastModifiedBy>HY C</cp:lastModifiedBy>
  <cp:revision>58</cp:revision>
  <dcterms:created xsi:type="dcterms:W3CDTF">2014-06-18T20:03:26Z</dcterms:created>
  <dcterms:modified xsi:type="dcterms:W3CDTF">2014-08-06T22:17:47Z</dcterms:modified>
</cp:coreProperties>
</file>